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9" r:id="rId3"/>
    <p:sldMasterId id="2147483721" r:id="rId4"/>
  </p:sldMasterIdLst>
  <p:notesMasterIdLst>
    <p:notesMasterId r:id="rId16"/>
  </p:notesMasterIdLst>
  <p:sldIdLst>
    <p:sldId id="290" r:id="rId5"/>
    <p:sldId id="297" r:id="rId6"/>
    <p:sldId id="293" r:id="rId7"/>
    <p:sldId id="278" r:id="rId8"/>
    <p:sldId id="280" r:id="rId9"/>
    <p:sldId id="295" r:id="rId10"/>
    <p:sldId id="289" r:id="rId11"/>
    <p:sldId id="284" r:id="rId12"/>
    <p:sldId id="287" r:id="rId13"/>
    <p:sldId id="286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076" autoAdjust="0"/>
  </p:normalViewPr>
  <p:slideViewPr>
    <p:cSldViewPr>
      <p:cViewPr>
        <p:scale>
          <a:sx n="80" d="100"/>
          <a:sy n="80" d="100"/>
        </p:scale>
        <p:origin x="-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684470-419B-4258-BB8C-78530ACD8FCC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41EC3A-C2DA-44E7-9426-B780AA0E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 userDrawn="1"/>
        </p:nvGrpSpPr>
        <p:grpSpPr bwMode="auto">
          <a:xfrm>
            <a:off x="323850" y="333375"/>
            <a:ext cx="647700" cy="647700"/>
            <a:chOff x="323528" y="332656"/>
            <a:chExt cx="648072" cy="648072"/>
          </a:xfrm>
        </p:grpSpPr>
        <p:sp>
          <p:nvSpPr>
            <p:cNvPr id="5" name="Половина рамки 4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2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Половина рамки 5"/>
            <p:cNvSpPr/>
            <p:nvPr userDrawn="1"/>
          </p:nvSpPr>
          <p:spPr>
            <a:xfrm>
              <a:off x="476016" y="485144"/>
              <a:ext cx="495584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Группа 11"/>
          <p:cNvGrpSpPr>
            <a:grpSpLocks/>
          </p:cNvGrpSpPr>
          <p:nvPr userDrawn="1"/>
        </p:nvGrpSpPr>
        <p:grpSpPr bwMode="auto">
          <a:xfrm flipH="1">
            <a:off x="8172450" y="333375"/>
            <a:ext cx="576263" cy="647700"/>
            <a:chOff x="323528" y="332656"/>
            <a:chExt cx="648072" cy="648072"/>
          </a:xfrm>
        </p:grpSpPr>
        <p:sp>
          <p:nvSpPr>
            <p:cNvPr id="8" name="Половина рамки 7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4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Половина рамки 8"/>
            <p:cNvSpPr/>
            <p:nvPr userDrawn="1"/>
          </p:nvSpPr>
          <p:spPr>
            <a:xfrm>
              <a:off x="475281" y="485144"/>
              <a:ext cx="496319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5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17E7-6B46-409E-AAED-5A9F8E107666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4D75-E3DC-445F-B07B-75F0D6DB1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EA58-12C8-4B1F-BF55-E2C65E5DBDCE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2034-FF15-4419-9D9A-9CA52ECC0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837F-6218-4D46-8C0C-1AFBC2676EC9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026C-37EE-4608-9BCB-EB2BDB173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 userDrawn="1"/>
        </p:nvGrpSpPr>
        <p:grpSpPr bwMode="auto">
          <a:xfrm>
            <a:off x="323850" y="333375"/>
            <a:ext cx="647700" cy="647700"/>
            <a:chOff x="323528" y="332656"/>
            <a:chExt cx="648072" cy="648072"/>
          </a:xfrm>
        </p:grpSpPr>
        <p:sp>
          <p:nvSpPr>
            <p:cNvPr id="5" name="Половина рамки 4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2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Половина рамки 5"/>
            <p:cNvSpPr/>
            <p:nvPr userDrawn="1"/>
          </p:nvSpPr>
          <p:spPr>
            <a:xfrm>
              <a:off x="476016" y="485144"/>
              <a:ext cx="495584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Группа 11"/>
          <p:cNvGrpSpPr>
            <a:grpSpLocks/>
          </p:cNvGrpSpPr>
          <p:nvPr userDrawn="1"/>
        </p:nvGrpSpPr>
        <p:grpSpPr bwMode="auto">
          <a:xfrm flipH="1">
            <a:off x="8172450" y="333375"/>
            <a:ext cx="576263" cy="647700"/>
            <a:chOff x="323528" y="332656"/>
            <a:chExt cx="648072" cy="648072"/>
          </a:xfrm>
        </p:grpSpPr>
        <p:sp>
          <p:nvSpPr>
            <p:cNvPr id="8" name="Половина рамки 7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4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Половина рамки 8"/>
            <p:cNvSpPr/>
            <p:nvPr userDrawn="1"/>
          </p:nvSpPr>
          <p:spPr>
            <a:xfrm>
              <a:off x="475281" y="485144"/>
              <a:ext cx="496319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5" cstate="print"/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B0C6-2AC8-4F98-81FC-99E72F66AFCD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0D16-912F-4BFF-BBAB-5955FA01B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23850" y="333375"/>
            <a:ext cx="8424863" cy="6191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n w="19050">
                  <a:solidFill>
                    <a:schemeClr val="bg1">
                      <a:lumMod val="95000"/>
                    </a:schemeClr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BC0D-D9EC-4C6B-A2C7-46E0D39B72D0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8AED-BE8F-4349-BFF6-1474A3DF3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9627-3E34-42C7-8C4F-5B4892A2D7D8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7A08-DF71-42B4-AFBE-C5F7AA2B2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9BF5-100A-400B-98AC-85BAF1B8B755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EFE2-E6D0-4DD6-8ED8-D0E1CD985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0CBD-DBF9-431C-B76E-EAF9179DC0D5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0A90-A277-4688-82B1-AC0356E24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94B0-8970-4C13-9C7C-959F8B060D9F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B06C-F0CD-4F35-863C-C382B400F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FECF-00F5-448E-B269-AAC16FC71055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AE98-966B-4DA5-B096-0928A41DA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7B43-2A5E-4DE4-B858-939949149699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3933-5195-470F-BB67-076574767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23850" y="333375"/>
            <a:ext cx="8424863" cy="6191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n w="19050">
                  <a:solidFill>
                    <a:schemeClr val="bg1">
                      <a:lumMod val="95000"/>
                    </a:schemeClr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9C1D-F967-4412-BEC5-00B21A3E8107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19B98-4658-4A1B-AD31-B0A062574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0AB2-C22C-41B7-8C53-856C2FF2DC13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CF58-9D69-4359-9C68-0BA8DD8C5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6643-0723-4B5A-A6D2-8380592358F9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5647-BAA3-4D05-B065-057492CDA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DAA4-1B20-4D57-B316-9B7F7ADD3444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8410-73D7-4EAB-A4C9-2CC2F31A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836234-1F05-47CD-9E3D-5014A120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9E4B2D-53C9-4DA8-967D-0F13C93EC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7E8CFF-3532-40C1-82E6-62FB495D3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318021-6592-4519-865C-9F0E2F61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3A2878-EE71-45A6-84FA-899EF6129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4A4D05-38AD-44E9-8BD4-0E720A8E1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D8C83E-3361-4A71-B135-4E7D544A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175D-48F8-4ED0-AFE2-1EDD49B08712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E64C-C30E-4048-B249-1A085ED0D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31353B-34D7-4E08-A02D-B878CAFD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869255-9B4E-454B-B502-93976391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F17881-724E-4CA0-999C-60946959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524000"/>
            <a:ext cx="20955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6134100" cy="4602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E3491D-F892-4F83-BFC6-FADBCF075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08E682-2BCA-4859-9F31-1DA2943A6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4B755A-89B9-4732-826A-6011835D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AAA5F5-BBF4-41F6-8F0F-8F7C683EC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DACE46-AE38-41E8-91A8-2C1B67BDE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C23A4B-8020-4D06-B0A0-1189C3C5F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504731-29C3-4EFC-992F-F29C779AD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6FBC-D919-436E-A5BE-FC31C0E508FE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8AFD-CB74-4465-B80C-8D975DB9A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EB8622-3450-4E34-B92C-BA4D2FCE7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BAFA2B-3D9B-4679-BD96-F8BB6C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A452F8-038B-4F38-8CC8-C9C1D3E9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FA7978-0FD7-41AA-8A5B-511397BAA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DD9EC6-D240-4A82-8E60-6368CC75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6AD7-2DF4-4900-B62C-A4FBA39A7F4B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0782-E164-4C5B-B1C1-0541842E7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BDB5-E065-4230-AF11-61F24C8CA400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DF57-3193-4BA4-9160-5E70F71FB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0521-6372-4F24-999E-909C0CE0367F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78ED-FF41-4024-8A09-CC7331ACA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C88A-1AB5-4D71-A63E-40DDE12B8ACB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5A16-F9C3-49E5-BBF3-77662AC38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9969-2D34-4B98-A96A-F2F14C64C8F5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09CA-974B-4D7E-8656-E5EABB0F8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00149.ucoz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00149.ucoz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998627-9AD3-4D9B-A533-120BBE1C24FD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C2137F-E084-4C5E-BD6A-7B19286CF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107950" y="115888"/>
            <a:ext cx="8891588" cy="6626225"/>
          </a:xfrm>
          <a:prstGeom prst="frame">
            <a:avLst>
              <a:gd name="adj1" fmla="val 1952"/>
            </a:avLst>
          </a:prstGeom>
          <a:blipFill>
            <a:blip r:embed="rId13" cstate="print"/>
            <a:stretch>
              <a:fillRect/>
            </a:stretch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7164388" y="6642100"/>
            <a:ext cx="18430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Левитина Л.С. </a:t>
            </a:r>
            <a:r>
              <a:rPr lang="en-US" sz="800" smtClean="0">
                <a:solidFill>
                  <a:srgbClr val="31859C"/>
                </a:solidFill>
                <a:latin typeface="Calibri" pitchFamily="34" charset="0"/>
                <a:hlinkClick r:id="rId14"/>
              </a:rPr>
              <a:t>http://00149.ucoz.com/</a:t>
            </a: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2700">
            <a:solidFill>
              <a:srgbClr val="FF0000"/>
            </a:solidFill>
          </a:ln>
          <a:blipFill>
            <a:blip r:embed="rId13"/>
            <a:stretch>
              <a:fillRect/>
            </a:stretch>
          </a:blip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48011-19B6-45F5-99CA-A1A0C9BCD092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730F0-C8E6-4674-9272-1535AB08B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107950" y="115888"/>
            <a:ext cx="8891588" cy="6626225"/>
          </a:xfrm>
          <a:prstGeom prst="frame">
            <a:avLst>
              <a:gd name="adj1" fmla="val 1952"/>
            </a:avLst>
          </a:prstGeom>
          <a:blipFill>
            <a:blip r:embed="rId13" cstate="print"/>
            <a:stretch>
              <a:fillRect/>
            </a:stretch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7164388" y="6642100"/>
            <a:ext cx="18430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Левитина Л.С. </a:t>
            </a:r>
            <a:r>
              <a:rPr lang="en-US" sz="800" smtClean="0">
                <a:solidFill>
                  <a:srgbClr val="31859C"/>
                </a:solidFill>
                <a:latin typeface="Calibri" pitchFamily="34" charset="0"/>
                <a:hlinkClick r:id="rId14"/>
              </a:rPr>
              <a:t>http://00149.ucoz.com/</a:t>
            </a: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2700">
            <a:solidFill>
              <a:srgbClr val="FF0000"/>
            </a:solidFill>
          </a:ln>
          <a:blipFill>
            <a:blip r:embed="rId13"/>
            <a:stretch>
              <a:fillRect/>
            </a:stretch>
          </a:blip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44F903-A6B8-4527-B96A-07B239023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525319-08A3-48E4-B0F5-588C900A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876300" y="390525"/>
            <a:ext cx="7416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500" b="1">
                <a:latin typeface="Bookman Old Style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«Средняя общеобразовательная школа №3 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имени Ю.А. Гагарина» города Аши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Ашинского муниципального района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Челябинской области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641600" y="2743200"/>
            <a:ext cx="264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571472" y="2357430"/>
            <a:ext cx="79851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Расширение позитивного социального опыта обучающихся </a:t>
            </a:r>
            <a:r>
              <a:rPr lang="ru-RU" altLang="ru-RU" sz="2000" b="1" dirty="0">
                <a:solidFill>
                  <a:srgbClr val="000000"/>
                </a:solidFill>
                <a:latin typeface="Georgia" pitchFamily="18" charset="0"/>
              </a:rPr>
              <a:t>на основе </a:t>
            </a:r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сетевой интеграции </a:t>
            </a:r>
            <a:r>
              <a:rPr lang="ru-RU" altLang="ru-RU" sz="2000" b="1" dirty="0">
                <a:solidFill>
                  <a:srgbClr val="000000"/>
                </a:solidFill>
                <a:latin typeface="Georgia" pitchFamily="18" charset="0"/>
              </a:rPr>
              <a:t>ресурсов </a:t>
            </a:r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образовательной</a:t>
            </a:r>
            <a:r>
              <a:rPr lang="ru-RU" altLang="ru-RU" sz="2000" b="1" dirty="0">
                <a:latin typeface="Georgia" pitchFamily="18" charset="0"/>
              </a:rPr>
              <a:t> </a:t>
            </a:r>
            <a:r>
              <a:rPr lang="ru-RU" altLang="ru-RU" sz="2000" b="1" dirty="0" smtClean="0">
                <a:latin typeface="Georgia" pitchFamily="18" charset="0"/>
              </a:rPr>
              <a:t>организации</a:t>
            </a:r>
            <a:endParaRPr lang="ru-RU" altLang="ru-RU" sz="2000" b="1" dirty="0">
              <a:latin typeface="Georgia" pitchFamily="18" charset="0"/>
            </a:endParaRPr>
          </a:p>
          <a:p>
            <a:pPr algn="ctr"/>
            <a:r>
              <a:rPr lang="ru-RU" altLang="ru-RU" sz="2000" b="1" dirty="0">
                <a:latin typeface="Georgia" pitchFamily="18" charset="0"/>
              </a:rPr>
              <a:t>и Российского движения школьников</a:t>
            </a:r>
            <a:endParaRPr lang="ru-RU" altLang="ru-RU" sz="2000" b="1" i="1" dirty="0">
              <a:latin typeface="Georgia" pitchFamily="18" charset="0"/>
            </a:endParaRPr>
          </a:p>
        </p:txBody>
      </p:sp>
      <p:sp>
        <p:nvSpPr>
          <p:cNvPr id="50181" name="TextBox 7"/>
          <p:cNvSpPr txBox="1">
            <a:spLocks noChangeArrowheads="1"/>
          </p:cNvSpPr>
          <p:nvPr/>
        </p:nvSpPr>
        <p:spPr bwMode="auto">
          <a:xfrm>
            <a:off x="131763" y="4581525"/>
            <a:ext cx="85915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Bookman Old Style" pitchFamily="18" charset="0"/>
              </a:rPr>
              <a:t>Директор: Горшков Станислав Вячеславович</a:t>
            </a:r>
          </a:p>
          <a:p>
            <a:pPr algn="ctr"/>
            <a:endParaRPr lang="ru-RU" altLang="ru-RU" sz="800" b="1">
              <a:latin typeface="Bookman Old Style" pitchFamily="18" charset="0"/>
            </a:endParaRPr>
          </a:p>
          <a:p>
            <a:pPr algn="ctr"/>
            <a:r>
              <a:rPr lang="ru-RU" altLang="ru-RU" b="1">
                <a:latin typeface="Bookman Old Style" pitchFamily="18" charset="0"/>
              </a:rPr>
              <a:t>Научно-методическое сопровождение:</a:t>
            </a:r>
          </a:p>
          <a:p>
            <a:pPr algn="ctr"/>
            <a:r>
              <a:rPr lang="ru-RU" altLang="ru-RU" b="1">
                <a:latin typeface="Bookman Old Style" pitchFamily="18" charset="0"/>
              </a:rPr>
              <a:t>кафедра Воспитания и ДО</a:t>
            </a:r>
          </a:p>
          <a:p>
            <a:pPr algn="ctr"/>
            <a:r>
              <a:rPr lang="ru-RU" altLang="ru-RU" b="1">
                <a:latin typeface="Bookman Old Style" pitchFamily="18" charset="0"/>
              </a:rPr>
              <a:t>ГБУ ДПО ЧИППКРО</a:t>
            </a:r>
          </a:p>
        </p:txBody>
      </p:sp>
      <p:sp>
        <p:nvSpPr>
          <p:cNvPr id="50182" name="TextBox 8"/>
          <p:cNvSpPr txBox="1">
            <a:spLocks noChangeArrowheads="1"/>
          </p:cNvSpPr>
          <p:nvPr/>
        </p:nvSpPr>
        <p:spPr bwMode="auto">
          <a:xfrm>
            <a:off x="3703638" y="6092825"/>
            <a:ext cx="1568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latin typeface="Bookman Old Style" pitchFamily="18" charset="0"/>
              </a:rPr>
              <a:t>2018 год</a:t>
            </a:r>
            <a:endParaRPr lang="ru-RU" altLang="ru-RU" sz="14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9" name="Picture 2" descr="Y:\ГРАМОТЫ К КОНКУРСАМ\9_ЛОГОТИПЫ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620713"/>
            <a:ext cx="1130300" cy="129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184" name="Picture 2" descr="герб школа номер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084763"/>
            <a:ext cx="1519238" cy="14589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50185" name="Рисунок 10" descr="G:\3 = Р_Д_Ш\logo.png"/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23850" y="5081588"/>
            <a:ext cx="12954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6" name="AutoShape 2" descr="Картинки по запросу герб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1026" name="Picture 2" descr="C:\Users\K\Pictures\Coat_of_arms_of_Chelyabinsk_Oblast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408" y="571480"/>
            <a:ext cx="1222271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1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2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3494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0"/>
          <a:ext cx="8280399" cy="194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0556"/>
                <a:gridCol w="1500198"/>
                <a:gridCol w="3549645"/>
              </a:tblGrid>
              <a:tr h="46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25706">
                <a:tc>
                  <a:txBody>
                    <a:bodyPr/>
                    <a:lstStyle/>
                    <a:p>
                      <a:pPr algn="l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и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открытие парка «Полигон» (создание ресурсного центра АМР)</a:t>
                      </a:r>
                      <a:endParaRPr lang="ru-RU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35" marB="45735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Апрель-октябрь 2018 г.</a:t>
                      </a:r>
                    </a:p>
                  </a:txBody>
                  <a:tcPr marL="99065" marR="99065" marT="45735" marB="45735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Локальная нормативная база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Программно-методическое обеспечение парка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Программы других ОО</a:t>
                      </a:r>
                    </a:p>
                  </a:txBody>
                  <a:tcPr marL="99065" marR="99065" marT="45735" marB="45735"/>
                </a:tc>
              </a:tr>
            </a:tbl>
          </a:graphicData>
        </a:graphic>
      </p:graphicFrame>
      <p:sp>
        <p:nvSpPr>
          <p:cNvPr id="63506" name="Прямоугольник 7"/>
          <p:cNvSpPr>
            <a:spLocks noChangeArrowheads="1"/>
          </p:cNvSpPr>
          <p:nvPr/>
        </p:nvSpPr>
        <p:spPr bwMode="auto">
          <a:xfrm>
            <a:off x="1908175" y="1673225"/>
            <a:ext cx="544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ВОЕННО-ПАТРИОТИЧЕСКОЕ НАПРАВЛЕНИЕ</a:t>
            </a:r>
          </a:p>
        </p:txBody>
      </p:sp>
      <p:pic>
        <p:nvPicPr>
          <p:cNvPr id="63507" name="Рисунок 10" descr="G:\3 = Р_Д_Ш\i-78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l="22621" t="6210" r="21771" b="3960"/>
          <a:stretch>
            <a:fillRect/>
          </a:stretch>
        </p:blipFill>
        <p:spPr bwMode="auto">
          <a:xfrm>
            <a:off x="285750" y="5000625"/>
            <a:ext cx="12858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3"/>
          <p:cNvSpPr>
            <a:spLocks noChangeArrowheads="1"/>
          </p:cNvSpPr>
          <p:nvPr/>
        </p:nvSpPr>
        <p:spPr bwMode="auto">
          <a:xfrm>
            <a:off x="571472" y="1903413"/>
            <a:ext cx="800105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i="1" dirty="0" smtClean="0"/>
              <a:t>Обоснованы возможности сетевой интеграции ресурсов образовательной организации и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«Российского движения школьников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для  расширения позитивного социального опыта обучающихся. </a:t>
            </a:r>
          </a:p>
          <a:p>
            <a:pPr marL="342900" indent="-342900" algn="just">
              <a:buAutoNum type="arabicPeriod"/>
            </a:pPr>
            <a:endParaRPr lang="ru-RU" sz="16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 социально-образовательная среда, построенная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сетевой интеграции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 образовательной организации и «Российского движения школьников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42900" indent="-342900" algn="just">
              <a:buAutoNum type="arabicPeriod"/>
            </a:pPr>
            <a:endParaRPr lang="ru-RU" sz="16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база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 материалов </a:t>
            </a:r>
            <a:r>
              <a:rPr lang="ru-RU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расширению позитивного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социального опыта обучающихся на основе 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сетевой интеграции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 образовательной организации и «Российского движения школьников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42900" indent="-342900" algn="just">
              <a:buAutoNum type="arabicPeriod"/>
            </a:pPr>
            <a:endParaRPr lang="ru-RU" sz="16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расширения позитивного социального опыта обучающихся на основе сетевой интеграции ресурсов образовательной организации и «Российского движения школьников» представлен на муниципальном, региональном и всероссийском уровнях.</a:t>
            </a:r>
            <a:endParaRPr lang="ru-RU" sz="1600" b="1" i="1" dirty="0">
              <a:solidFill>
                <a:srgbClr val="132D4D"/>
              </a:solidFill>
            </a:endParaRPr>
          </a:p>
          <a:p>
            <a:endParaRPr lang="ru-RU" sz="1400" b="1" i="1" dirty="0">
              <a:solidFill>
                <a:srgbClr val="132D4D"/>
              </a:solidFill>
            </a:endParaRPr>
          </a:p>
        </p:txBody>
      </p:sp>
      <p:sp>
        <p:nvSpPr>
          <p:cNvPr id="64515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4516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4517" name="Прямоугольник 6"/>
          <p:cNvSpPr>
            <a:spLocks noChangeArrowheads="1"/>
          </p:cNvSpPr>
          <p:nvPr/>
        </p:nvSpPr>
        <p:spPr bwMode="auto">
          <a:xfrm>
            <a:off x="323850" y="1196975"/>
            <a:ext cx="84963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 i="1" dirty="0" smtClean="0">
                <a:solidFill>
                  <a:srgbClr val="FF0000"/>
                </a:solidFill>
              </a:rPr>
              <a:t>РЕЗУЛЬТАТЫ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52450" y="1000108"/>
            <a:ext cx="7805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АКТУАЛЬНОСТЬ ПРОЕКТА</a:t>
            </a:r>
            <a:endParaRPr lang="ru-RU" altLang="ru-RU" sz="20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00034" y="1571613"/>
            <a:ext cx="807249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1600" b="1" i="1" dirty="0" smtClean="0"/>
              <a:t>Для полноценного формирования гражданской позиции личности необходимо не только приобретать позитивный социальный опыт, но и расширять его. Это движение может идти «по вертикали» и «по горизонтали», которое характеризуется изменением социальной роли и освоением различных видов деятельности.</a:t>
            </a:r>
          </a:p>
          <a:p>
            <a:pPr marL="457200" indent="-457200" algn="just">
              <a:buAutoNum type="arabicPeriod"/>
            </a:pPr>
            <a:endParaRPr lang="ru-RU" sz="1600" b="1" i="1" dirty="0" smtClean="0"/>
          </a:p>
          <a:p>
            <a:pPr marL="457200" indent="-457200" algn="just">
              <a:buAutoNum type="arabicPeriod"/>
            </a:pPr>
            <a:r>
              <a:rPr lang="ru-RU" sz="1600" b="1" i="1" dirty="0" smtClean="0"/>
              <a:t>Сетевая интеграция ресурсов образовательной организации и «Российского движения школьников» позволит включить большее количество школьников в приобретение позитивного социального опыта, создаст разнообразие возможностей, обеспечит ресурс для роста наиболее активных школьников за счет включения их в деятельность на уровне района, области, России.</a:t>
            </a:r>
          </a:p>
          <a:p>
            <a:pPr marL="457200" indent="-457200" algn="just">
              <a:buAutoNum type="arabicPeriod"/>
            </a:pPr>
            <a:endParaRPr lang="ru-RU" sz="1600" b="1" i="1" dirty="0" smtClean="0"/>
          </a:p>
          <a:p>
            <a:pPr marL="457200" indent="-457200" algn="just">
              <a:buFontTx/>
              <a:buAutoNum type="arabicPeriod"/>
            </a:pPr>
            <a:r>
              <a:rPr lang="ru-RU" sz="1600" b="1" i="1" dirty="0" smtClean="0"/>
              <a:t>Для муниципальной системы образования сетевая интеграция предоставляет возможности для управления, распределения ресурсов и координации действий по развитию образовательных организаций и повышения их статуса.</a:t>
            </a:r>
            <a:endParaRPr lang="ru-RU" sz="1600" dirty="0" smtClean="0"/>
          </a:p>
          <a:p>
            <a:pPr marL="457200" indent="-457200" algn="just">
              <a:buAutoNum type="arabicPeriod"/>
            </a:pPr>
            <a:endParaRPr lang="ru-RU" sz="2000" b="1" i="1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1428736"/>
            <a:ext cx="7786685" cy="3877985"/>
          </a:xfrm>
          <a:solidFill>
            <a:srgbClr val="FFFFFF"/>
          </a:solidFill>
        </p:spPr>
        <p:txBody>
          <a:bodyPr wrap="square" numCol="1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ru-RU" sz="2400" b="1" i="1" dirty="0" smtClean="0">
                <a:ln>
                  <a:noFill/>
                </a:ln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ИДЕЯ ПРОЕКТА</a:t>
            </a:r>
            <a:r>
              <a:rPr lang="ru-RU" sz="24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: </a:t>
            </a:r>
            <a: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объединение усилий образовательной организации и «Российского движения школьников» на расширение позитивного социального опыта обучающихся.</a:t>
            </a:r>
            <a:br>
              <a:rPr lang="ru-RU" sz="20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000" b="1" i="1" dirty="0" smtClean="0">
                <a:ln>
                  <a:noFill/>
                </a:ln>
                <a:solidFill>
                  <a:schemeClr val="bg1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400" b="1" i="1" dirty="0" smtClean="0">
                <a:ln>
                  <a:noFill/>
                </a:ln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ЦЕЛЬ:</a:t>
            </a:r>
            <a: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выявление и обоснование условий, обеспечивающих сетевую интеграцию ресурсов образовательной организации и «Российского движения школьников», направленных на расширение позитивного социального опыта обучающихся.</a:t>
            </a:r>
          </a:p>
        </p:txBody>
      </p:sp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1000109"/>
            <a:ext cx="7786742" cy="527836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ЗАДАЧИ:</a:t>
            </a:r>
            <a:br>
              <a:rPr lang="ru-RU" sz="25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Выявить потенциал сетевой интеграции ресурсов образовательной организации и «Российского движения школьников» на основе анализа их возможностей для расширения позитивного социального опыта.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2. Создать и описать социально-образовательную среду, построенную на основе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сетевой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интеграции ресурсов образовательной организации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«Российского движения школьников»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3. Создать базу методических  материалов по расширению  позитивного социального опыта обучающихся на основе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сетевой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интеграции ресурсов образовательной организации и «Российского движения школьников».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4. Обобщить и распространить опыт расширения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позитивного социального опыта обучающихся на основе сетевой интеграции ресурсов образовательной организации и «Российского движения школьников».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1800" b="1" i="1" dirty="0" smtClean="0">
              <a:ln>
                <a:noFill/>
              </a:ln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251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55299" name="Прямоугольник 4"/>
          <p:cNvSpPr>
            <a:spLocks noChangeArrowheads="1"/>
          </p:cNvSpPr>
          <p:nvPr/>
        </p:nvSpPr>
        <p:spPr bwMode="auto">
          <a:xfrm>
            <a:off x="323850" y="1196975"/>
            <a:ext cx="84963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СОЦИАЛЬНО-ОБРАЗОВАТЕЛЬНАЯ СРЕДА </a:t>
            </a:r>
          </a:p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ОБРАЗОВАТЕЛЬНОЙ ОРГАНИЗАЦИИ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0525" y="2133600"/>
          <a:ext cx="8358188" cy="4321176"/>
        </p:xfrm>
        <a:graphic>
          <a:graphicData uri="http://schemas.openxmlformats.org/drawingml/2006/table">
            <a:tbl>
              <a:tblPr firstRow="1" bandRow="1"/>
              <a:tblGrid>
                <a:gridCol w="4179094"/>
                <a:gridCol w="4179094"/>
              </a:tblGrid>
              <a:tr h="2160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Личностное</a:t>
                      </a:r>
                      <a:r>
                        <a:rPr lang="ru-RU" sz="1800" b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развитие</a:t>
                      </a:r>
                      <a:endParaRPr lang="ru-RU" sz="1800" b="1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8" marR="99068" marT="45727" marB="4572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Гражданская активность</a:t>
                      </a:r>
                    </a:p>
                    <a:p>
                      <a:pPr algn="r"/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8" marR="99068" marT="45727" marB="4572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Информационно-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медийное</a:t>
                      </a:r>
                      <a:r>
                        <a:rPr lang="ru-RU" sz="1800" b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800" b="1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8" marR="99068" marT="45727" marB="4572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Военно-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Патриотическое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направление</a:t>
                      </a:r>
                    </a:p>
                    <a:p>
                      <a:pPr algn="r"/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8" marR="99068" marT="45727" marB="4572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95625" y="3573463"/>
          <a:ext cx="2952750" cy="1524010"/>
        </p:xfrm>
        <a:graphic>
          <a:graphicData uri="http://schemas.openxmlformats.org/drawingml/2006/table">
            <a:tbl>
              <a:tblPr firstRow="1" bandRow="1"/>
              <a:tblGrid>
                <a:gridCol w="2952750"/>
              </a:tblGrid>
              <a:tr h="365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Уровень НОО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74" marR="99074" marT="45708" marB="4570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4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Уровень ООО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74" marR="99074" marT="45708" marB="4570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7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Уровень СОО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74" marR="99074" marT="45708" marB="4570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2214563" y="3643313"/>
            <a:ext cx="817562" cy="455612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ЗОЖ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625" y="2500313"/>
            <a:ext cx="2246313" cy="4286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4988" y="5229225"/>
            <a:ext cx="1152525" cy="50323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750" y="5805488"/>
            <a:ext cx="1152525" cy="503237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35150" y="5229225"/>
            <a:ext cx="2376488" cy="50323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печатный орган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35150" y="5805488"/>
            <a:ext cx="1000125" cy="503237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15125" y="2500313"/>
            <a:ext cx="1944688" cy="5048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32363" y="2565400"/>
            <a:ext cx="1584325" cy="50323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экоотряд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32588" y="3068638"/>
            <a:ext cx="1800225" cy="5048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краеведы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27875" y="3700463"/>
            <a:ext cx="1152525" cy="5048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59338" y="5229225"/>
            <a:ext cx="1152525" cy="50323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ЮИД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4100" y="5805488"/>
            <a:ext cx="1152525" cy="503237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ДДЮПС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61088" y="5229225"/>
            <a:ext cx="2374900" cy="50323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поисковики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625" y="3000375"/>
            <a:ext cx="3571875" cy="5048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Научно-Исследовательский Центр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0063" y="3643313"/>
            <a:ext cx="1593850" cy="455612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43625" y="5781675"/>
            <a:ext cx="2376488" cy="5048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Юнармия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6323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6324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6326" name="Прямоугольник 15"/>
          <p:cNvSpPr>
            <a:spLocks noChangeArrowheads="1"/>
          </p:cNvSpPr>
          <p:nvPr/>
        </p:nvSpPr>
        <p:spPr bwMode="auto">
          <a:xfrm>
            <a:off x="357158" y="357166"/>
            <a:ext cx="8496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x-none" sz="1400" b="1"/>
              <a:t>КАЛЕНДАРНЫЙ ПЛАН </a:t>
            </a:r>
            <a:r>
              <a:rPr lang="x-none" sz="1400" b="1" smtClean="0"/>
              <a:t>работы </a:t>
            </a:r>
            <a:r>
              <a:rPr lang="x-none" sz="1400" b="1"/>
              <a:t>в 201</a:t>
            </a:r>
            <a:r>
              <a:rPr lang="ru-RU" sz="1400" b="1" dirty="0"/>
              <a:t>8</a:t>
            </a:r>
            <a:r>
              <a:rPr lang="x-none" sz="1400" b="1"/>
              <a:t> г</a:t>
            </a:r>
            <a:r>
              <a:rPr lang="ru-RU" sz="1400" b="1" dirty="0" smtClean="0"/>
              <a:t>оду (Инвариантная часть)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1000107"/>
          <a:ext cx="8280399" cy="5221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7746"/>
                <a:gridCol w="1143008"/>
                <a:gridCol w="3549645"/>
              </a:tblGrid>
              <a:tr h="4092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1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1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81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установочном семинаре по вопросам функционирования региональных инновационных площадок в 2018 году.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Март, 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 работы региональной инновационной площадки на 2018 год.</a:t>
                      </a:r>
                    </a:p>
                  </a:txBody>
                  <a:tcPr marL="99065" marR="99065" marT="45699" marB="45699"/>
                </a:tc>
              </a:tr>
              <a:tr h="5481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</a:t>
                      </a:r>
                      <a:r>
                        <a:rPr lang="ru-RU" sz="105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вебинара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для педагогических и руководящих работников общеобразовательных организаций Челябинской области.</a:t>
                      </a:r>
                      <a:endParaRPr lang="ru-RU" sz="105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Октябрь,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</a:t>
                      </a:r>
                      <a:r>
                        <a:rPr lang="ru-RU" sz="105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вебинаре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менее 150 педагогических и руководящих работников из не менее 5 муниципальных образований Челябинской области.</a:t>
                      </a:r>
                    </a:p>
                  </a:txBody>
                  <a:tcPr marL="99065" marR="99065" marT="45699" marB="45699"/>
                </a:tc>
              </a:tr>
              <a:tr h="70164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модульных курсов для педагогических и руководящих работников общеобразовательных организаций Челябинской области.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Ноябрь, 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не менее 10 педагогов и 10 руководителей общеобразовательных организаций, не менее, чем из 3 муниципальных образований Челябинской области.</a:t>
                      </a:r>
                    </a:p>
                  </a:txBody>
                  <a:tcPr marL="99065" marR="99065" marT="45699" marB="45699"/>
                </a:tc>
              </a:tr>
              <a:tr h="5481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семинара для родителей учащихся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образовательных организаций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Ашинского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муниципального района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Сентябрь,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не менее 50 родителей учащихся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образовательных организаций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Ашинского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муниципального района</a:t>
                      </a:r>
                      <a:endParaRPr lang="ru-RU" sz="105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</a:tr>
              <a:tr h="7016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Обобщение текущих результатов деятельности РИП в 2018 году и представление опыта в виде научно-прикладной статьи.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Декабрь,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не менее двух опубликованных статей в сборнике научно-практической конференции или научном журнале, индексируемых в системе цитирования РИНЦ и/или ВАК.</a:t>
                      </a:r>
                    </a:p>
                  </a:txBody>
                  <a:tcPr marL="99065" marR="99065" marT="45699" marB="45699"/>
                </a:tc>
              </a:tr>
              <a:tr h="394658"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Концептуализация опыта деятельности РИП в 2018 году. 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Ноябрь,</a:t>
                      </a:r>
                    </a:p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Предоставить материалы текущих результатов деятельности РИП в 2018 году.</a:t>
                      </a:r>
                    </a:p>
                  </a:txBody>
                  <a:tcPr marL="99065" marR="99065" marT="45699" marB="45699"/>
                </a:tc>
              </a:tr>
              <a:tr h="394658"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консультаций для специалистов МКОУ «СОШ № 3 им. Ю.А. Гагарина»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течение года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консультаций в объеме 24 часов.</a:t>
                      </a:r>
                    </a:p>
                  </a:txBody>
                  <a:tcPr marL="99065" marR="99065" marT="45699" marB="45699"/>
                </a:tc>
              </a:tr>
              <a:tr h="794150"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Выступление на итоговой региональной конференции.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Декабрь,</a:t>
                      </a:r>
                    </a:p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Презентация результатов деятельности региональной инновационной площадки</a:t>
                      </a:r>
                    </a:p>
                  </a:txBody>
                  <a:tcPr marL="99065" marR="99065" marT="45699" marB="456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47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48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50" name="Прямоугольник 15"/>
          <p:cNvSpPr>
            <a:spLocks noChangeArrowheads="1"/>
          </p:cNvSpPr>
          <p:nvPr/>
        </p:nvSpPr>
        <p:spPr bwMode="auto">
          <a:xfrm>
            <a:off x="285720" y="357166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1225107"/>
          <a:ext cx="8280399" cy="4788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9052"/>
                <a:gridCol w="1428760"/>
                <a:gridCol w="4192587"/>
              </a:tblGrid>
              <a:tr h="535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15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Штаба РДШ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базе МКОУ «СОШ №3»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ru-RU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Аши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Ашинском муниципальном районе</a:t>
                      </a:r>
                      <a:endParaRPr lang="ru-RU" sz="1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Апрель,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2018 г.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Алгоритм создания штаба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Локальная нормативная база по созданию Штаба РДШ в ОО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Определены условия взаимодействия с другими ОО</a:t>
                      </a:r>
                    </a:p>
                  </a:txBody>
                  <a:tcPr marL="99065" marR="99065" marT="45699" marB="45699"/>
                </a:tc>
              </a:tr>
              <a:tr h="120239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Проведение штабных сессий по направлениям – «Лидерские субботы»</a:t>
                      </a:r>
                    </a:p>
                  </a:txBody>
                  <a:tcPr marL="99005" marR="99005" marT="63330" marB="45698" horzOverflow="overflow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Апрель-май,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Сентябрь-декабрь 2018 г.</a:t>
                      </a:r>
                    </a:p>
                  </a:txBody>
                  <a:tcPr marL="99005" marR="99005" marT="63330" marB="45698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Программа проведения «Лидерских суббот»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Программа развития направлений РДШ в ОО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Программа обучения активистов по 4 направлениям</a:t>
                      </a:r>
                    </a:p>
                  </a:txBody>
                  <a:tcPr marL="99005" marR="99005" marT="63330" marB="45698" horzOverflow="overflow"/>
                </a:tc>
              </a:tr>
              <a:tr h="17516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Проведение социально-ориентированной смены лагеря дневного пребывания «Профессионалы будущего» для обучающихся школ г. Аши</a:t>
                      </a:r>
                    </a:p>
                  </a:txBody>
                  <a:tcPr marL="99005" marR="99005" marT="63349" marB="45712" horzOverflow="overflow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Март, июнь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2018 г.</a:t>
                      </a:r>
                    </a:p>
                  </a:txBody>
                  <a:tcPr marL="99005" marR="99005" marT="63349" marB="45712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Методическая разработка программы социально-ориентированной смены лагеря дневного пребывания «Профессионалы будущего» для обучающихся школ г. Аши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Рекомендации по проведению профориентационной смены лагеря дневного пребывания «Профессионалы будущего»</a:t>
                      </a:r>
                    </a:p>
                  </a:txBody>
                  <a:tcPr marL="99005" marR="99005" marT="63349" marB="45712" horzOverflow="overflow"/>
                </a:tc>
              </a:tr>
            </a:tbl>
          </a:graphicData>
        </a:graphic>
      </p:graphicFrame>
      <p:sp>
        <p:nvSpPr>
          <p:cNvPr id="57362" name="Прямоугольник 7"/>
          <p:cNvSpPr>
            <a:spLocks noChangeArrowheads="1"/>
          </p:cNvSpPr>
          <p:nvPr/>
        </p:nvSpPr>
        <p:spPr bwMode="auto">
          <a:xfrm>
            <a:off x="2786050" y="785794"/>
            <a:ext cx="319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ЛИЧНОСТНОЕ  РАЗВИТИЕ</a:t>
            </a:r>
          </a:p>
        </p:txBody>
      </p:sp>
      <p:pic>
        <p:nvPicPr>
          <p:cNvPr id="57363" name="Рисунок 8" descr="G:\3 = Р_Д_Ш\icon-1.pn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12750" y="5732463"/>
            <a:ext cx="1206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3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4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5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1446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0"/>
          <a:ext cx="8280399" cy="210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432"/>
                <a:gridCol w="1500198"/>
                <a:gridCol w="3406769"/>
              </a:tblGrid>
              <a:tr h="46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6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Центр музейной педагогики образования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Ашинского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муниципального района на базе объединения музеев ОО АМР</a:t>
                      </a:r>
                    </a:p>
                  </a:txBody>
                  <a:tcPr marL="99005" marR="99005" marT="63333" marB="45701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Март-ноябрь 2018 г.</a:t>
                      </a:r>
                    </a:p>
                  </a:txBody>
                  <a:tcPr marL="99005" marR="99005" marT="63333" marB="45701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Создание совместной экспозиции школ города 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Веб-страница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виртуального музея образовательных организаций</a:t>
                      </a:r>
                    </a:p>
                  </a:txBody>
                  <a:tcPr marL="99005" marR="99005" marT="63333" marB="45701" horzOverflow="overflow"/>
                </a:tc>
              </a:tr>
            </a:tbl>
          </a:graphicData>
        </a:graphic>
      </p:graphicFrame>
      <p:sp>
        <p:nvSpPr>
          <p:cNvPr id="61458" name="Прямоугольник 7"/>
          <p:cNvSpPr>
            <a:spLocks noChangeArrowheads="1"/>
          </p:cNvSpPr>
          <p:nvPr/>
        </p:nvSpPr>
        <p:spPr bwMode="auto">
          <a:xfrm>
            <a:off x="2843213" y="1673225"/>
            <a:ext cx="363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ГРАЖДАНСКАЯ АКТИВНОСТЬ</a:t>
            </a:r>
          </a:p>
        </p:txBody>
      </p:sp>
      <p:pic>
        <p:nvPicPr>
          <p:cNvPr id="61459" name="Рисунок 9" descr="G:\3 = Р_Д_Ш\icon-3.pn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23850" y="5391150"/>
            <a:ext cx="1368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7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8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2470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0"/>
          <a:ext cx="8280399" cy="3025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738"/>
                <a:gridCol w="1643074"/>
                <a:gridCol w="4192587"/>
              </a:tblGrid>
              <a:tr h="499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6535">
                <a:tc>
                  <a:txBody>
                    <a:bodyPr/>
                    <a:lstStyle/>
                    <a:p>
                      <a:pPr algn="l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медиаслетов</a:t>
                      </a:r>
                      <a:endParaRPr lang="ru-RU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Июнь, ноябрь 2018 г.</a:t>
                      </a: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Методические рекомендации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 организации медиацентра на базе ОО 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Сборник мастер-классов и статей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Выпуски газет, диски с видеоматериалами</a:t>
                      </a:r>
                    </a:p>
                  </a:txBody>
                  <a:tcPr marL="99065" marR="99065" marT="45704" marB="45704"/>
                </a:tc>
              </a:tr>
            </a:tbl>
          </a:graphicData>
        </a:graphic>
      </p:graphicFrame>
      <p:sp>
        <p:nvSpPr>
          <p:cNvPr id="62482" name="Прямоугольник 7"/>
          <p:cNvSpPr>
            <a:spLocks noChangeArrowheads="1"/>
          </p:cNvSpPr>
          <p:nvPr/>
        </p:nvSpPr>
        <p:spPr bwMode="auto">
          <a:xfrm>
            <a:off x="1835150" y="1673225"/>
            <a:ext cx="568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ИНФОРМАЦИОННО-МЕДИЙНОЕ НАПРАВЛЕНИЕ</a:t>
            </a:r>
          </a:p>
        </p:txBody>
      </p:sp>
      <p:pic>
        <p:nvPicPr>
          <p:cNvPr id="62483" name="Рисунок 10" descr="G:\3 = Р_Д_Ш\icon-4.pn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39725" y="5373688"/>
            <a:ext cx="120808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трогий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строгий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8_colormaster">
  <a:themeElements>
    <a:clrScheme name="28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imple">
  <a:themeElements>
    <a:clrScheme name="1_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898</Words>
  <Application>Microsoft Office PowerPoint</Application>
  <PresentationFormat>Экран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шаблон строгий</vt:lpstr>
      <vt:lpstr>1_шаблон строгий</vt:lpstr>
      <vt:lpstr>28_colormaster</vt:lpstr>
      <vt:lpstr>1_simple</vt:lpstr>
      <vt:lpstr>Слайд 1</vt:lpstr>
      <vt:lpstr>Слайд 2</vt:lpstr>
      <vt:lpstr>ИДЕЯ ПРОЕКТА:  объединение усилий образовательной организации и «Российского движения школьников» на расширение позитивного социального опыта обучающихся.  . ЦЕЛЬ: выявление и обоснование условий, обеспечивающих сетевую интеграцию ресурсов образовательной организации и «Российского движения школьников», направленных на расширение позитивного социального опыта обучающихся.</vt:lpstr>
      <vt:lpstr>ЗАДАЧИ:         1. Выявить потенциал сетевой интеграции ресурсов образовательной организации и «Российского движения школьников» на основе анализа их возможностей для расширения позитивного социального опыта.         2. Создать и описать социально-образовательную среду, построенную на основе сетевой интеграции ресурсов образовательной организации и «Российского движения школьников».        3. Создать базу методических  материалов по расширению  позитивного социального опыта обучающихся на основе сетевой интеграции ресурсов образовательной организации и «Российского движения школьников».        4. Обобщить и распространить опыт расширения позитивного социального опыта обучающихся на основе сетевой интеграции ресурсов образовательной организации и «Российского движения школьников».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K</cp:lastModifiedBy>
  <cp:revision>119</cp:revision>
  <dcterms:modified xsi:type="dcterms:W3CDTF">2018-03-21T16:23:05Z</dcterms:modified>
</cp:coreProperties>
</file>