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1" r:id="rId2"/>
    <p:sldId id="277" r:id="rId3"/>
    <p:sldId id="273" r:id="rId4"/>
    <p:sldId id="270" r:id="rId5"/>
    <p:sldId id="264" r:id="rId6"/>
    <p:sldId id="274" r:id="rId7"/>
    <p:sldId id="275" r:id="rId8"/>
    <p:sldId id="276" r:id="rId9"/>
    <p:sldId id="279" r:id="rId10"/>
    <p:sldId id="267" r:id="rId11"/>
    <p:sldId id="281" r:id="rId12"/>
    <p:sldId id="280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ABF642-0F6C-4360-B64C-EA9BDA0B9EEC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91F89C-E2DC-4D18-9B9B-2BAF06351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539B-A22E-4061-82DE-EE6C0D43D474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EA70-65AD-4FA4-9362-96133399D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A8E4-076E-4826-BF7E-F8E6690919CA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DE45-9495-48A2-9E32-B7F605EC2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114F-8885-43C9-9040-3D91CB1D3262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32E1-BD44-426F-A7C5-016126254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DB69-8412-43A0-A370-074D082C4F8F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B7887-A000-4F24-96DC-669836CD3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376C-8316-4B87-9333-553D16115252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B293-0276-49DF-9146-41439FED8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86EF8-B8E6-45FD-AE8B-ECB6DC36785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C96A-67F3-4635-831A-C9B58B65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A3F6-9C59-4688-9FBA-70964C6FC617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67E0-B24F-406C-8364-6D45C8173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EBC3-7137-4D34-B48E-AB58D4777B9F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E3CF-86ED-4697-B1CA-180766F77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12F8-AA72-4B9A-AE6F-4B0A5B6EC088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CDB2-02C2-44BE-9550-15780E67A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E2F7-270C-46ED-A320-746CC3371AA0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1F2A-95ED-459F-AADE-843A100DF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AE5A-923A-4001-A6EB-B063E724ACE9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2292-BBF8-4A5E-B643-700E7D14D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917C3A-254D-4140-8477-AF52D72BDED6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5F681-82BC-436A-8F94-75A7F3E85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9675" y="2266950"/>
            <a:ext cx="10515600" cy="45910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ДОПОЛНИТЕЛЬНАЯ ОБРАЗОВАТЕЛЬНАЯ ПРОГРАММА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«РАДИОЭЛЕКТРОННЫЕ СИСТЕМЫ УПРАВЛЕНИЯ»</a:t>
            </a:r>
            <a:endParaRPr lang="ru-RU" sz="24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Возрастная категория учащихся: 13 -15 лет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Срок реализации программы: 2 года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 проекта</a:t>
            </a: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о. директора МАОУ «Лицей № 142 г. Челябинска»</a:t>
            </a: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Белоусов Александр Олегович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8" y="122238"/>
            <a:ext cx="108140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0" y="325438"/>
            <a:ext cx="10515600" cy="43513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Критерии выполнения программы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 результате освоения программы, обучающиеся должны овладеть системой знаний, умений и навыков, необходимых не только для конструкторско-технологической деятельности (таких как приемы изготовления технических объектов, способы разработки чертежей и др.), но и применимых в дальнейшей повседневной жизни (умение планирования своей работы, чувство самоконтроля)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</a:pPr>
            <a:endParaRPr lang="ru-RU"/>
          </a:p>
        </p:txBody>
      </p:sp>
      <p:pic>
        <p:nvPicPr>
          <p:cNvPr id="12290" name="Picture 2" descr="http://files.ava.ua/article/2013/01/22/2b68128a9f777398ef6f06bc492511b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6163" y="3905250"/>
            <a:ext cx="3206750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2150" y="301625"/>
            <a:ext cx="10536238" cy="5745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Программа предназначена для обучающихся среднего и старшего школьного возраста (13-15 лет), рассчитана на 2 года обучения 288 часа в год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Периодичность проведения занятий: 4 раза в неделю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Продолжительность одного занятия – 2ч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Наполняемость групп 10-12 человек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09675" y="2266950"/>
            <a:ext cx="10515600" cy="45910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ДОПОЛНИТЕЛЬНАЯ ОБРАЗОВАТЕЛЬНАЯ ПРОГРАММА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«РАДИОЭЛЕКТРОННЫЕ СИСТЕМЫ УПРАВЛЕНИЯ»</a:t>
            </a:r>
            <a:endParaRPr lang="ru-RU" sz="24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Возрастная категория учащихся: 13 -15 лет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Срок реализации программы: 2 года</a:t>
            </a:r>
            <a:endParaRPr lang="ru-RU" sz="2000">
              <a:solidFill>
                <a:srgbClr val="000000"/>
              </a:solidFill>
              <a:latin typeface="Arial Unicode MS" pitchFamily="34" charset="-128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 проекта</a:t>
            </a: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о. директора МАОУ «Лицей № 142 г. Челябинска»</a:t>
            </a:r>
          </a:p>
          <a:p>
            <a:pPr marL="0" indent="0" algn="r">
              <a:lnSpc>
                <a:spcPct val="97000"/>
              </a:lnSpc>
              <a:buFont typeface="Arial" charset="0"/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Белоусов Александр Олегович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277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8" y="122238"/>
            <a:ext cx="108140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4"/>
          <p:cNvSpPr>
            <a:spLocks noChangeArrowheads="1"/>
          </p:cNvSpPr>
          <p:nvPr/>
        </p:nvSpPr>
        <p:spPr bwMode="auto">
          <a:xfrm>
            <a:off x="3438525" y="4006850"/>
            <a:ext cx="55959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Авторский коллектив Проекта</a:t>
            </a:r>
            <a:endParaRPr lang="ru-RU" sz="2400" b="1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280988" y="4695825"/>
            <a:ext cx="115570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Гумницкая Елена Владимировна – заместитель директора по научно-методической работе</a:t>
            </a:r>
            <a:endParaRPr lang="ru-RU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Рулевская Лидия Павловна – педагог дополнительного образования, кандидат педагогических наук</a:t>
            </a:r>
            <a:endParaRPr lang="ru-RU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Безкоровайный Сергей Андреевич – педагог дополнительного образования</a:t>
            </a:r>
            <a:endParaRPr lang="ru-RU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Шульга Николай Николаевич–  педагог дополнительного образования </a:t>
            </a:r>
            <a:endParaRPr lang="ru-RU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988" y="330200"/>
            <a:ext cx="4341812" cy="325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6175" y="330200"/>
            <a:ext cx="4341813" cy="325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49750" y="1036638"/>
            <a:ext cx="3419475" cy="213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413" y="604838"/>
            <a:ext cx="10515600" cy="8667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Новизна Проекта</a:t>
            </a:r>
            <a:br>
              <a:rPr lang="ru-RU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19458" name="Прямоугольник 5"/>
          <p:cNvSpPr>
            <a:spLocks noChangeArrowheads="1"/>
          </p:cNvSpPr>
          <p:nvPr/>
        </p:nvSpPr>
        <p:spPr bwMode="auto">
          <a:xfrm>
            <a:off x="365125" y="2243138"/>
            <a:ext cx="563403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Новизна проекта заключается в ориентации программы на интеграцию предметов «Информатика, «Физика» и «Технология»  с целью формирования начальных профессиональных компетенций в области радиоэлектроники и робототехники</a:t>
            </a:r>
            <a:endParaRPr lang="ru-RU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4" name="Picture 2" descr="http://mif.vspu.ru/files/2014/07/seminar-ui-473x3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9188" y="1471613"/>
            <a:ext cx="5707062" cy="422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375" y="268288"/>
            <a:ext cx="7635875" cy="927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Концепт-идея Проекта</a:t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863" y="704850"/>
            <a:ext cx="9875837" cy="52736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buFont typeface="Wingdings" pitchFamily="2" charset="2"/>
              <a:buChar char="ü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Выявление  в программах учебных предметов «Информатика», «Физика» и «Технология» составляющих междисциплинарной интеграции и возможности встраивания в данные программы технологий образовательной робототехники, с целью повышения качества образования в соответствии с социально-экономическими особенностями региона через реализацию образовательных программ индустриально-технологической направленности</a:t>
            </a:r>
          </a:p>
          <a:p>
            <a:pPr indent="342900" algn="just"/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342900" algn="just">
              <a:buFont typeface="Wingdings" pitchFamily="2" charset="2"/>
              <a:buChar char="ü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информационно-образовательной среды для успешной реализации технологического профиля посредством внедрения программы «Радиоэлектронные системы управления», направленной на профессиональную ориентацию учащихся с учётом перспективных потребностей социально-экономического развития  Челябинской области</a:t>
            </a:r>
          </a:p>
          <a:p>
            <a:pPr indent="342900" algn="just">
              <a:buFont typeface="Wingdings" pitchFamily="2" charset="2"/>
              <a:buChar char="ü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342900" algn="just">
              <a:buFont typeface="Wingdings" pitchFamily="2" charset="2"/>
              <a:buChar char="ü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социального партнёрства с образовательными организациями дополнительного образования по взаимодействию в части обмена опытом и повышения качества технологического образования</a:t>
            </a:r>
          </a:p>
          <a:p>
            <a:pPr indent="342900"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52050" y="355600"/>
            <a:ext cx="2060575" cy="2906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52050" y="3597275"/>
            <a:ext cx="2054225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207963" y="168275"/>
            <a:ext cx="11630025" cy="64404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Освоение учащимися конструкций аналоговых роботов и роботов на микроконтроллерах и понимания принципов работы радиоэлектронных систем управления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Задачи программы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i="1"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познакомить с основами организации рационализаторской деятельности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помочь овладеть минимумом научно-технических сведений, необходимых для решения практических задач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совершенствовать умения в учебно-исследовательской и проектной деятельности, решении творческих задач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i="1"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способствовать воспитанию потребности познания, созидательного труда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способствовать формированию и развитию общечеловеческих качеств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i="1"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формировать умения самостоятельно добывать необходимые знания 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развивать у детей элементы изобретательности, технического мышления и творческой инициативы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развивать глазомер, творческую смекалку, быстроту реакции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способствовать формированию и развитию навыков технической культур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11704638" cy="317500"/>
          </a:xfrm>
        </p:spPr>
        <p:txBody>
          <a:bodyPr/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 </a:t>
            </a:r>
            <a:br>
              <a:rPr lang="ru-RU" sz="2800">
                <a:ea typeface="Calibri" pitchFamily="34" charset="0"/>
                <a:cs typeface="Times New Roman" pitchFamily="18" charset="0"/>
              </a:rPr>
            </a:br>
            <a:endParaRPr lang="ru-RU" sz="28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625" y="1093788"/>
            <a:ext cx="10777538" cy="4351337"/>
          </a:xfrm>
        </p:spPr>
        <p:txBody>
          <a:bodyPr>
            <a:noAutofit/>
          </a:bodyPr>
          <a:lstStyle/>
          <a:p>
            <a:pPr marL="0" indent="45720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>
              <a:ea typeface="Calibri" pitchFamily="34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формирование ответственного отношения к учению, готовности и способности, обучающихся к саморазвитию и самообразованию на основе мотивации к обучению и познанию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/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формирование целостного мировоззрения, соответствующего современному уровню развития науки и общественной практики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/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формирование коммуникативной компетентности в процессе образовательной, учебно-исследовательской, творческой и других видов деятельности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ru-RU" sz="2000"/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Symbol" pitchFamily="18" charset="2"/>
              <a:buChar char="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формирование представлений о нерациональном использовании природных ресурсов и энергии, загрязнении окружающей среды как следствии несовершенства машин и механизмов</a:t>
            </a:r>
            <a:endParaRPr lang="ru-RU" sz="2000"/>
          </a:p>
          <a:p>
            <a:pPr marL="0" indent="457200"/>
            <a:endParaRPr 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76250" y="279400"/>
            <a:ext cx="11145838" cy="585788"/>
          </a:xfrm>
        </p:spPr>
        <p:txBody>
          <a:bodyPr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6050" y="976313"/>
            <a:ext cx="11655425" cy="5653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>
              <a:lnSpc>
                <a:spcPct val="107000"/>
              </a:lnSpc>
              <a:spcBef>
                <a:spcPts val="1000"/>
              </a:spcBef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Метапредметные результаты</a:t>
            </a:r>
            <a:endParaRPr lang="ru-RU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algn="just"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самостоятельно определять цели своего обучения, ставить и формулировать для себя новые задачи в познавательной деятельности, развивать мотивы и интересы своей познавательной деятельности</a:t>
            </a:r>
          </a:p>
          <a:p>
            <a:pPr marL="228600" algn="just"/>
            <a:endParaRPr lang="ru-RU" sz="2000">
              <a:solidFill>
                <a:srgbClr val="000000"/>
              </a:solidFill>
              <a:latin typeface="Calibri" pitchFamily="34" charset="0"/>
            </a:endParaRPr>
          </a:p>
          <a:p>
            <a:pPr marL="228600" algn="just"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владение основами самоконтроля, самооценки, принятия решений и осуществления осознанного выбора в учебной и познавательной деятельности</a:t>
            </a:r>
          </a:p>
          <a:p>
            <a:pPr marL="228600" algn="just"/>
            <a:endParaRPr lang="ru-RU" sz="2000">
              <a:solidFill>
                <a:srgbClr val="000000"/>
              </a:solidFill>
              <a:latin typeface="Calibri" pitchFamily="34" charset="0"/>
            </a:endParaRPr>
          </a:p>
          <a:p>
            <a:pPr marL="228600" algn="just"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логичное рассуждение, умозаключение (индуктивное, дедуктивное и по аналогии) и делать выводы</a:t>
            </a:r>
          </a:p>
          <a:p>
            <a:pPr marL="228600" algn="just"/>
            <a:endParaRPr lang="ru-RU" sz="2000">
              <a:solidFill>
                <a:srgbClr val="000000"/>
              </a:solidFill>
              <a:latin typeface="Calibri" pitchFamily="34" charset="0"/>
            </a:endParaRPr>
          </a:p>
          <a:p>
            <a:pPr marL="228600" algn="just"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создавать, применять и преобразовывать знаки и символы, модели и схемы для решения учебных и познавательных задач</a:t>
            </a:r>
          </a:p>
          <a:p>
            <a:pPr marL="228600" algn="just">
              <a:buFont typeface="Symbol" pitchFamily="18" charset="2"/>
              <a:buChar char=""/>
            </a:pPr>
            <a:endParaRPr lang="ru-RU" sz="2000">
              <a:solidFill>
                <a:srgbClr val="000000"/>
              </a:solidFill>
              <a:latin typeface="Calibri" pitchFamily="34" charset="0"/>
            </a:endParaRPr>
          </a:p>
          <a:p>
            <a:pPr marL="228600" algn="just">
              <a:buFont typeface="Symbol" pitchFamily="18" charset="2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осознанно использовать речевые средства в соответствии с задачей коммуникации; владение устной и письменной речью</a:t>
            </a: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768350"/>
            <a:ext cx="11837988" cy="4351338"/>
          </a:xfrm>
        </p:spPr>
        <p:txBody>
          <a:bodyPr>
            <a:noAutofit/>
          </a:bodyPr>
          <a:lstStyle/>
          <a:p>
            <a:pPr marL="0" indent="45720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ИНФОРМАТИКА</a:t>
            </a:r>
            <a:endParaRPr lang="ru-RU" sz="2000">
              <a:latin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>
                <a:latin typeface="Times New Roman" pitchFamily="18" charset="0"/>
              </a:rPr>
              <a:t>	познакомиться с тем, как информация представляется в современных компьютерах и робототехнических системах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>
                <a:latin typeface="Times New Roman" pitchFamily="18" charset="0"/>
              </a:rPr>
              <a:t>	ознакомиться с влиянием ошибок измерений и вычислений на выполнение алгоритмов управления реальными объектами (на примере учебных автономных роботов) 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>
                <a:latin typeface="Times New Roman" pitchFamily="18" charset="0"/>
              </a:rPr>
              <a:t>	узнать о наличии кодов, которые исправляют ошибки искажения, возникающие при передаче информации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</a:rPr>
              <a:t>ТЕХНОЛОГИЯ</a:t>
            </a:r>
            <a:endParaRPr lang="ru-RU" sz="2000">
              <a:latin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b="1">
                <a:latin typeface="Times New Roman" pitchFamily="18" charset="0"/>
              </a:rPr>
              <a:t>	</a:t>
            </a:r>
            <a:r>
              <a:rPr lang="ru-RU" sz="2000">
                <a:latin typeface="Times New Roman" pitchFamily="18" charset="0"/>
              </a:rPr>
              <a:t>в зависимости от ситуации оптимизировать базовые технологии, проводит анализ альтернативных ресурсов, соединять в единый план несколько технологий без их видоизменения для получения сложносоставного материального или информационного продукта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>
                <a:latin typeface="Times New Roman" pitchFamily="18" charset="0"/>
              </a:rPr>
              <a:t>	проводить оценку и испытание полученного продукта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>
                <a:latin typeface="Times New Roman" pitchFamily="18" charset="0"/>
              </a:rPr>
              <a:t>	проводить и анализировать конструирование механизмов, роботов, позволяющих решить конкретные задачи 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</a:rPr>
              <a:t>ФИЗИКА</a:t>
            </a:r>
            <a:endParaRPr lang="ru-RU" sz="2000">
              <a:latin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2000" b="1">
                <a:latin typeface="Times New Roman" pitchFamily="18" charset="0"/>
              </a:rPr>
              <a:t>	</a:t>
            </a:r>
            <a:r>
              <a:rPr lang="ru-RU" sz="2000">
                <a:latin typeface="Times New Roman" pitchFamily="18" charset="0"/>
              </a:rPr>
              <a:t>составлять схемы электрических цепей с последовательным и параллельным соединением элементов, различая условные обозначения элементов электрических цепей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646113" y="246063"/>
            <a:ext cx="11131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образовательного результата</a:t>
            </a:r>
            <a:b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3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461963" y="1446213"/>
            <a:ext cx="109124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/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направлена на формирование следующих компетенций</a:t>
            </a:r>
          </a:p>
          <a:p>
            <a:pPr indent="457200" algn="just"/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разрабатывать экспериментальные макеты модулей робототехнических систем и проводить их экспериментальное исследование</a:t>
            </a:r>
          </a:p>
          <a:p>
            <a:pPr indent="457200" algn="just">
              <a:buFontTx/>
              <a:buChar char="-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выполнять расчетно-графические работы по проектированию информационных, электромеханических, электронных и микропроцессорных модулей робототехнических систем</a:t>
            </a:r>
          </a:p>
          <a:p>
            <a:pPr indent="457200" algn="just">
              <a:buFontTx/>
              <a:buChar char="-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проводить выбор исполнительных элементов</a:t>
            </a:r>
          </a:p>
          <a:p>
            <a:pPr indent="457200" algn="just">
              <a:buFontTx/>
              <a:buChar char="-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вести анализ качества процессов управления</a:t>
            </a:r>
          </a:p>
          <a:p>
            <a:pPr indent="457200" algn="just">
              <a:buFontTx/>
              <a:buChar char="-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проводить регулировочные расчеты алгоритмов  управления</a:t>
            </a:r>
          </a:p>
          <a:p>
            <a:pPr indent="457200" algn="just">
              <a:buFontTx/>
              <a:buChar char="-"/>
            </a:pPr>
            <a:endParaRPr lang="ru-RU" sz="200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разрабатывать конструкторскую и проектную документацию электрических и электронных узлов и робототехнических  систем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717</Words>
  <Application>Microsoft Office PowerPoint</Application>
  <PresentationFormat>Широкоэкранный</PresentationFormat>
  <Paragraphs>107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Новизна Проекта </vt:lpstr>
      <vt:lpstr>Концепт-идея Проекта </vt:lpstr>
      <vt:lpstr>Презентация PowerPoint</vt:lpstr>
      <vt:lpstr>Требования к результатам освоения образовательной программы  </vt:lpstr>
      <vt:lpstr>Требования к результатам освоения образовательной программы</vt:lpstr>
      <vt:lpstr>Презентация PowerPoint</vt:lpstr>
      <vt:lpstr>Описание образовательного результата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</dc:creator>
  <cp:lastModifiedBy>Pavel A. Safronov</cp:lastModifiedBy>
  <cp:revision>15</cp:revision>
  <dcterms:created xsi:type="dcterms:W3CDTF">2017-01-18T15:41:56Z</dcterms:created>
  <dcterms:modified xsi:type="dcterms:W3CDTF">2018-12-25T15:36:30Z</dcterms:modified>
</cp:coreProperties>
</file>