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1" r:id="rId3"/>
    <p:sldId id="262" r:id="rId4"/>
    <p:sldId id="256" r:id="rId5"/>
    <p:sldId id="263" r:id="rId6"/>
    <p:sldId id="264" r:id="rId7"/>
    <p:sldId id="265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0FF97-7D06-4B79-B5BA-E90510AD739C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50389-CE71-4646-AA0E-DCFB841597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45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77941C-ED4D-4081-8006-D513F39EB4C6}" type="slidenum">
              <a:rPr lang="ru-RU" altLang="ru-RU" sz="1200" smtClean="0"/>
              <a:pPr eaLnBrk="1" hangingPunct="1"/>
              <a:t>1</a:t>
            </a:fld>
            <a:endParaRPr lang="ru-RU" altLang="ru-RU" sz="1200" smtClean="0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DAF6C6-A646-4E96-9341-6E078E797A0B}" type="slidenum">
              <a:rPr lang="ru-RU" altLang="ru-RU" sz="1200" smtClean="0"/>
              <a:pPr eaLnBrk="1" hangingPunct="1"/>
              <a:t>5</a:t>
            </a:fld>
            <a:endParaRPr lang="ru-RU" altLang="ru-RU" sz="1200" smtClean="0"/>
          </a:p>
        </p:txBody>
      </p:sp>
      <p:sp>
        <p:nvSpPr>
          <p:cNvPr id="149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D70206-AE00-4526-96F6-A0EF6023EDA1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03D0C1-5EBE-4CED-A62B-3F77083C2000}" type="slidenum">
              <a:rPr lang="ru-RU" altLang="ru-RU" smtClean="0"/>
              <a:pPr eaLnBrk="1" hangingPunct="1"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524000" y="1447800"/>
            <a:ext cx="65532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 dirty="0" smtClean="0"/>
              <a:t>Рекомендации по созданию благоприятного психологического климата в коллективе</a:t>
            </a:r>
            <a:endParaRPr lang="ru-RU" altLang="ru-RU" sz="2800" dirty="0"/>
          </a:p>
          <a:p>
            <a:pPr algn="ctr" eaLnBrk="1" hangingPunct="1">
              <a:spcBef>
                <a:spcPct val="50000"/>
              </a:spcBef>
            </a:pPr>
            <a:endParaRPr lang="ru-RU" altLang="ru-RU" sz="6000" b="1" dirty="0">
              <a:latin typeface="Comic Sans MS" pitchFamily="66" charset="0"/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676400" y="4191000"/>
            <a:ext cx="5324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Comic Sans MS" pitchFamily="66" charset="0"/>
              </a:rPr>
              <a:t>Селиванова Елена Анатольевна</a:t>
            </a:r>
          </a:p>
          <a:p>
            <a:pPr algn="ctr" eaLnBrk="1" hangingPunct="1"/>
            <a:r>
              <a:rPr lang="ru-RU" altLang="ru-RU" dirty="0">
                <a:latin typeface="Comic Sans MS" pitchFamily="66" charset="0"/>
              </a:rPr>
              <a:t>канд. психол. наук, доцент кафедры педагогики психологии</a:t>
            </a:r>
          </a:p>
        </p:txBody>
      </p:sp>
    </p:spTree>
    <p:extLst>
      <p:ext uri="{BB962C8B-B14F-4D97-AF65-F5344CB8AC3E}">
        <p14:creationId xmlns:p14="http://schemas.microsoft.com/office/powerpoint/2010/main" val="3063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ChangeArrowheads="1"/>
          </p:cNvSpPr>
          <p:nvPr/>
        </p:nvSpPr>
        <p:spPr bwMode="auto">
          <a:xfrm>
            <a:off x="914400" y="3413125"/>
            <a:ext cx="78486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endParaRPr lang="ru-RU" altLang="ru-RU"/>
          </a:p>
          <a:p>
            <a:pPr algn="ctr" eaLnBrk="1" hangingPunct="1"/>
            <a:endParaRPr lang="ru-RU" altLang="ru-RU"/>
          </a:p>
          <a:p>
            <a:pPr algn="ctr"/>
            <a:endParaRPr lang="ru-RU" altLang="ru-RU" sz="2200"/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457200" y="1143000"/>
            <a:ext cx="7848600" cy="520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rgbClr val="FF6600"/>
                </a:solidFill>
                <a:latin typeface="Monotype Corsiva" pitchFamily="66" charset="0"/>
              </a:rPr>
              <a:t>Не плачь, потому что это закончилось. Улыбнись, потому что это было. </a:t>
            </a:r>
          </a:p>
          <a:p>
            <a:pPr eaLnBrk="1" hangingPunct="1"/>
            <a:endParaRPr lang="ru-RU" altLang="ru-RU" sz="3200">
              <a:solidFill>
                <a:srgbClr val="FF6600"/>
              </a:solidFill>
              <a:latin typeface="Monotype Corsiva" pitchFamily="66" charset="0"/>
            </a:endParaRPr>
          </a:p>
          <a:p>
            <a:pPr eaLnBrk="1" hangingPunct="1"/>
            <a:r>
              <a:rPr lang="ru-RU" altLang="ru-RU">
                <a:solidFill>
                  <a:srgbClr val="6600CC"/>
                </a:solidFill>
                <a:latin typeface="Agency FB" pitchFamily="34" charset="0"/>
              </a:rPr>
              <a:t>Всегда найдутся люди, которые причинят боль. Нужно продолжать верить людям, просто быть чуть осторожнее. </a:t>
            </a:r>
          </a:p>
          <a:p>
            <a:pPr eaLnBrk="1" hangingPunct="1"/>
            <a:endParaRPr lang="ru-RU" altLang="ru-RU">
              <a:solidFill>
                <a:srgbClr val="6600CC"/>
              </a:solidFill>
              <a:latin typeface="Agency FB" pitchFamily="34" charset="0"/>
            </a:endParaRPr>
          </a:p>
          <a:p>
            <a:pPr eaLnBrk="1" hangingPunct="1"/>
            <a:r>
              <a:rPr lang="ru-RU" altLang="ru-RU" i="1">
                <a:latin typeface="Gill Sans MT Condensed" pitchFamily="34" charset="0"/>
              </a:rPr>
              <a:t>Стань лучше и сам пойми, кто ты, прежде чем встретишь нового человека и будешь надеяться, что он тебя поймет. </a:t>
            </a:r>
          </a:p>
          <a:p>
            <a:pPr eaLnBrk="1" hangingPunct="1"/>
            <a:endParaRPr lang="ru-RU" altLang="ru-RU" i="1">
              <a:latin typeface="Gill Sans MT Condensed" pitchFamily="34" charset="0"/>
            </a:endParaRPr>
          </a:p>
          <a:p>
            <a:pPr eaLnBrk="1" hangingPunct="1"/>
            <a:r>
              <a:rPr lang="ru-RU" altLang="ru-RU">
                <a:solidFill>
                  <a:srgbClr val="990000"/>
                </a:solidFill>
              </a:rPr>
              <a:t>Не прилагай столько усилий, все самое лучшее случается неожиданно. </a:t>
            </a:r>
          </a:p>
        </p:txBody>
      </p:sp>
      <p:pic>
        <p:nvPicPr>
          <p:cNvPr id="66564" name="Picture 5" descr="C:\Users\Лена\Desktop\ef48154604f7aeae61ee166ae49844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3" y="0"/>
            <a:ext cx="2058987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6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457200" y="0"/>
            <a:ext cx="82296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2200" b="1" i="1"/>
          </a:p>
          <a:p>
            <a:pPr eaLnBrk="1" hangingPunct="1"/>
            <a:r>
              <a:rPr lang="ru-RU" altLang="ru-RU" sz="2200" b="1" i="1">
                <a:solidFill>
                  <a:srgbClr val="C00000"/>
                </a:solidFill>
              </a:rPr>
              <a:t>Характеристики благоприятного </a:t>
            </a:r>
          </a:p>
          <a:p>
            <a:pPr eaLnBrk="1" hangingPunct="1"/>
            <a:r>
              <a:rPr lang="ru-RU" altLang="ru-RU" sz="2200" b="1" i="1">
                <a:solidFill>
                  <a:srgbClr val="C00000"/>
                </a:solidFill>
              </a:rPr>
              <a:t>социально-психологического </a:t>
            </a:r>
          </a:p>
          <a:p>
            <a:pPr eaLnBrk="1" hangingPunct="1"/>
            <a:r>
              <a:rPr lang="ru-RU" altLang="ru-RU" sz="2200" b="1" i="1">
                <a:solidFill>
                  <a:srgbClr val="C00000"/>
                </a:solidFill>
              </a:rPr>
              <a:t>климата в группе:</a:t>
            </a:r>
            <a:r>
              <a:rPr lang="ru-RU" altLang="ru-RU" sz="2200">
                <a:solidFill>
                  <a:srgbClr val="C00000"/>
                </a:solidFill>
              </a:rPr>
              <a:t> </a:t>
            </a:r>
          </a:p>
          <a:p>
            <a:pPr eaLnBrk="1" hangingPunct="1"/>
            <a:endParaRPr lang="ru-RU" altLang="ru-RU" sz="2200"/>
          </a:p>
          <a:p>
            <a:pPr eaLnBrk="1" hangingPunct="1"/>
            <a:endParaRPr lang="ru-RU" altLang="ru-RU" sz="2200"/>
          </a:p>
          <a:p>
            <a:pPr eaLnBrk="1" hangingPunct="1">
              <a:buFontTx/>
              <a:buChar char="•"/>
            </a:pPr>
            <a:r>
              <a:rPr lang="ru-RU" altLang="ru-RU" sz="2200"/>
              <a:t> В группе преобладает бодрый, жизнерадостный </a:t>
            </a:r>
          </a:p>
          <a:p>
            <a:pPr eaLnBrk="1" hangingPunct="1"/>
            <a:r>
              <a:rPr lang="ru-RU" altLang="ru-RU" sz="2200"/>
              <a:t>тон взаимоотношений между ребятами, оптимизм в настроении;</a:t>
            </a:r>
          </a:p>
          <a:p>
            <a:pPr eaLnBrk="1" hangingPunct="1">
              <a:buFontTx/>
              <a:buChar char="•"/>
            </a:pPr>
            <a:r>
              <a:rPr lang="ru-RU" altLang="ru-RU" sz="2200"/>
              <a:t> Отношения стоятся на принципах сотрудничества, взаимной помощи, доброжелательности; </a:t>
            </a:r>
          </a:p>
          <a:p>
            <a:pPr eaLnBrk="1" hangingPunct="1">
              <a:buFontTx/>
              <a:buChar char="•"/>
            </a:pPr>
            <a:r>
              <a:rPr lang="ru-RU" altLang="ru-RU" sz="2200"/>
              <a:t> Детям нравится участвовать в совместных делах, вместе проводить свободное время; </a:t>
            </a:r>
          </a:p>
          <a:p>
            <a:pPr eaLnBrk="1" hangingPunct="1">
              <a:buFontTx/>
              <a:buChar char="•"/>
            </a:pPr>
            <a:r>
              <a:rPr lang="ru-RU" altLang="ru-RU" sz="2200"/>
              <a:t> В отношениях преобладают одобрение и поддержка, критика высказывается с добрыми пожеланиями; </a:t>
            </a:r>
          </a:p>
          <a:p>
            <a:pPr eaLnBrk="1" hangingPunct="1">
              <a:buFontTx/>
              <a:buChar char="•"/>
            </a:pPr>
            <a:r>
              <a:rPr lang="ru-RU" altLang="ru-RU" sz="2200"/>
              <a:t> В группе существуют нормы справедливого и уважительного отношения ко всем его членам, здесь всегда поддерживают слабых, выступают в их защиту, помогают новичкам. </a:t>
            </a:r>
          </a:p>
        </p:txBody>
      </p:sp>
      <p:pic>
        <p:nvPicPr>
          <p:cNvPr id="21507" name="Picture 4" descr="i?id=163444773&amp;tov=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0"/>
            <a:ext cx="1951037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89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304800" y="2195513"/>
            <a:ext cx="7848600" cy="466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2200"/>
              <a:t> В группе высоко ценят такие черты личности как ответственность, честность, трудолюбие и бескорыстие;</a:t>
            </a:r>
          </a:p>
          <a:p>
            <a:pPr eaLnBrk="1" hangingPunct="1">
              <a:buFontTx/>
              <a:buChar char="•"/>
            </a:pPr>
            <a:r>
              <a:rPr lang="ru-RU" altLang="ru-RU" sz="2200"/>
              <a:t> Члены группы активны, полны энергии, они быстро откликаются, если нужно сделать полезное для всех дело, и добиваются высоких показателей в учебной и досуговой деятельности;</a:t>
            </a:r>
          </a:p>
          <a:p>
            <a:pPr eaLnBrk="1" hangingPunct="1">
              <a:buFontTx/>
              <a:buChar char="•"/>
            </a:pPr>
            <a:r>
              <a:rPr lang="ru-RU" altLang="ru-RU" sz="2200"/>
              <a:t> Успехи или неудачи отдельных воспитанников группы вызывают сопереживание и искреннее участие всех членов коллектива;</a:t>
            </a:r>
          </a:p>
          <a:p>
            <a:pPr eaLnBrk="1" hangingPunct="1">
              <a:buFontTx/>
              <a:buChar char="•"/>
            </a:pPr>
            <a:r>
              <a:rPr lang="ru-RU" altLang="ru-RU" sz="2200"/>
              <a:t> В отношениях между группировками внутри группы и самого учреждения существует взаимное расположение, понимание, сотрудничество. </a:t>
            </a:r>
          </a:p>
          <a:p>
            <a:pPr>
              <a:spcBef>
                <a:spcPct val="50000"/>
              </a:spcBef>
            </a:pPr>
            <a:endParaRPr lang="ru-RU" altLang="ru-RU" sz="2200"/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685800" y="152400"/>
            <a:ext cx="5181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200" b="1" i="1">
                <a:solidFill>
                  <a:srgbClr val="C00000"/>
                </a:solidFill>
              </a:rPr>
              <a:t>Характеристики благоприятного </a:t>
            </a:r>
          </a:p>
          <a:p>
            <a:pPr eaLnBrk="1" hangingPunct="1"/>
            <a:r>
              <a:rPr lang="ru-RU" altLang="ru-RU" sz="2200" b="1" i="1">
                <a:solidFill>
                  <a:srgbClr val="C00000"/>
                </a:solidFill>
              </a:rPr>
              <a:t>социально-психологического </a:t>
            </a:r>
          </a:p>
          <a:p>
            <a:pPr eaLnBrk="1" hangingPunct="1"/>
            <a:r>
              <a:rPr lang="ru-RU" altLang="ru-RU" sz="2200" b="1" i="1">
                <a:solidFill>
                  <a:srgbClr val="C00000"/>
                </a:solidFill>
              </a:rPr>
              <a:t>климата в группе:</a:t>
            </a:r>
            <a:r>
              <a:rPr lang="ru-RU" altLang="ru-RU" sz="220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22532" name="Picture 2" descr="C:\Users\Лена\Desktop\Dr_kla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0"/>
            <a:ext cx="3038475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59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ChangeArrowheads="1"/>
          </p:cNvSpPr>
          <p:nvPr/>
        </p:nvSpPr>
        <p:spPr bwMode="auto">
          <a:xfrm>
            <a:off x="304800" y="1828800"/>
            <a:ext cx="8382000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/>
              <a:t> Создавайте условия, а не диктуйте их. </a:t>
            </a:r>
          </a:p>
          <a:p>
            <a:pPr eaLnBrk="1" hangingPunct="1">
              <a:buFontTx/>
              <a:buChar char="•"/>
            </a:pPr>
            <a:r>
              <a:rPr lang="ru-RU" altLang="ru-RU"/>
              <a:t> Верьте детям, показывайте им свое доверие. </a:t>
            </a:r>
          </a:p>
          <a:p>
            <a:pPr eaLnBrk="1" hangingPunct="1">
              <a:buFontTx/>
              <a:buChar char="•"/>
            </a:pPr>
            <a:r>
              <a:rPr lang="ru-RU" altLang="ru-RU"/>
              <a:t> Являйте собой пример, будьте таким, каким хотели бы видеть своего воспитанника. </a:t>
            </a:r>
          </a:p>
          <a:p>
            <a:pPr eaLnBrk="1" hangingPunct="1">
              <a:buFontTx/>
              <a:buChar char="•"/>
            </a:pPr>
            <a:r>
              <a:rPr lang="ru-RU" altLang="ru-RU"/>
              <a:t> Найдите индивидуальный подход к каждому ребенку, не управляйте детьми так, как вам это удобно. Для этого требуется обычная человеческая чуткость. </a:t>
            </a:r>
          </a:p>
          <a:p>
            <a:pPr eaLnBrk="1" hangingPunct="1">
              <a:buFontTx/>
              <a:buChar char="•"/>
            </a:pPr>
            <a:r>
              <a:rPr lang="ru-RU" altLang="ru-RU"/>
              <a:t> Будьте полны энтузиазма, помните: энтузиазм заражает. Поддерживайте в себе твёрдую веру в собственное предназначение. </a:t>
            </a:r>
          </a:p>
          <a:p>
            <a:pPr eaLnBrk="1" hangingPunct="1">
              <a:buFontTx/>
              <a:buChar char="•"/>
            </a:pPr>
            <a:r>
              <a:rPr lang="ru-RU" altLang="ru-RU"/>
              <a:t> Забудьте о покровительственном тоне. </a:t>
            </a:r>
          </a:p>
          <a:p>
            <a:pPr eaLnBrk="1" hangingPunct="1">
              <a:buFontTx/>
              <a:buChar char="•"/>
            </a:pPr>
            <a:endParaRPr lang="ru-RU" altLang="ru-RU"/>
          </a:p>
          <a:p>
            <a:pPr algn="ctr" eaLnBrk="1" hangingPunct="1"/>
            <a:endParaRPr lang="ru-RU" altLang="ru-RU"/>
          </a:p>
          <a:p>
            <a:pPr algn="ctr"/>
            <a:endParaRPr lang="ru-RU" altLang="ru-RU" sz="2200"/>
          </a:p>
        </p:txBody>
      </p:sp>
      <p:pic>
        <p:nvPicPr>
          <p:cNvPr id="63491" name="Picture 4" descr="C:\Users\Лена\Desktop\post-167780-13661675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0"/>
            <a:ext cx="25273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Прямоугольник 4"/>
          <p:cNvSpPr>
            <a:spLocks noChangeArrowheads="1"/>
          </p:cNvSpPr>
          <p:nvPr/>
        </p:nvSpPr>
        <p:spPr bwMode="auto">
          <a:xfrm>
            <a:off x="990600" y="228600"/>
            <a:ext cx="45720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200" b="1" i="1">
                <a:solidFill>
                  <a:srgbClr val="C00000"/>
                </a:solidFill>
              </a:rPr>
              <a:t>Принципы создания здоровой рабочей атмосферы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200" b="1" i="1"/>
              <a:t>(</a:t>
            </a:r>
            <a:r>
              <a:rPr lang="ru-RU" altLang="ru-RU" sz="2200"/>
              <a:t>Дэвид Мейстер)</a:t>
            </a:r>
          </a:p>
        </p:txBody>
      </p:sp>
    </p:spTree>
    <p:extLst>
      <p:ext uri="{BB962C8B-B14F-4D97-AF65-F5344CB8AC3E}">
        <p14:creationId xmlns:p14="http://schemas.microsoft.com/office/powerpoint/2010/main" val="60690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4724400" y="304800"/>
            <a:ext cx="358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b="1">
                <a:solidFill>
                  <a:srgbClr val="FF3399"/>
                </a:solidFill>
                <a:latin typeface="Comic Sans MS" pitchFamily="66" charset="0"/>
              </a:rPr>
              <a:t>Нормы деловой этики</a:t>
            </a: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533400" y="1524000"/>
            <a:ext cx="83820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300" b="1">
                <a:latin typeface="Comic Sans MS" pitchFamily="66" charset="0"/>
              </a:rPr>
              <a:t>1. </a:t>
            </a:r>
            <a:r>
              <a:rPr lang="ru-RU" altLang="ru-RU" sz="2300">
                <a:latin typeface="Comic Sans MS" pitchFamily="66" charset="0"/>
              </a:rPr>
              <a:t> Не опаздывайте. Опоздание может быть оценено вашим партнером как проявление неуважения к нему. Если вы задерживаетесь по непредвиденным обстоятельствам, лучше сообщить об этом заранее. </a:t>
            </a:r>
          </a:p>
          <a:p>
            <a:pPr eaLnBrk="1" hangingPunct="1">
              <a:buFontTx/>
              <a:buAutoNum type="arabicPeriod" startAt="2"/>
            </a:pPr>
            <a:r>
              <a:rPr lang="ru-RU" altLang="ru-RU" sz="2300">
                <a:latin typeface="Comic Sans MS" pitchFamily="66" charset="0"/>
              </a:rPr>
              <a:t>Будьте немногословными, не говорите лишнего (беречь секреты фирмы, свои и чужие личные тайны). </a:t>
            </a:r>
          </a:p>
          <a:p>
            <a:pPr eaLnBrk="1" hangingPunct="1">
              <a:buFontTx/>
              <a:buAutoNum type="arabicPeriod" startAt="2"/>
            </a:pPr>
            <a:r>
              <a:rPr lang="ru-RU" altLang="ru-RU" sz="2300">
                <a:latin typeface="Comic Sans MS" pitchFamily="66" charset="0"/>
              </a:rPr>
              <a:t>Будьте доброжелательны и приветливы. </a:t>
            </a:r>
          </a:p>
          <a:p>
            <a:pPr eaLnBrk="1" hangingPunct="1">
              <a:buFontTx/>
              <a:buAutoNum type="arabicPeriod" startAt="2"/>
            </a:pPr>
            <a:r>
              <a:rPr lang="ru-RU" altLang="ru-RU" sz="2300">
                <a:latin typeface="Comic Sans MS" pitchFamily="66" charset="0"/>
              </a:rPr>
              <a:t>Сочувствуйте людям, думайте не только о себе, но и о других. Уважайте мнение других, даже если оно не совпадает с вашим. </a:t>
            </a:r>
          </a:p>
          <a:p>
            <a:pPr eaLnBrk="1" hangingPunct="1">
              <a:buFontTx/>
              <a:buAutoNum type="arabicPeriod" startAt="2"/>
            </a:pPr>
            <a:r>
              <a:rPr lang="ru-RU" altLang="ru-RU" sz="2300">
                <a:latin typeface="Comic Sans MS" pitchFamily="66" charset="0"/>
              </a:rPr>
              <a:t> Следите за своей одеждой, внешним видом. </a:t>
            </a:r>
          </a:p>
          <a:p>
            <a:pPr eaLnBrk="1" hangingPunct="1">
              <a:buFontTx/>
              <a:buAutoNum type="arabicPeriod" startAt="2"/>
            </a:pPr>
            <a:r>
              <a:rPr lang="ru-RU" altLang="ru-RU" sz="2300">
                <a:latin typeface="Comic Sans MS" pitchFamily="66" charset="0"/>
              </a:rPr>
              <a:t>Говорите и пишите хорошим языком. </a:t>
            </a:r>
          </a:p>
          <a:p>
            <a:pPr eaLnBrk="1" hangingPunct="1">
              <a:buFontTx/>
              <a:buAutoNum type="arabicPeriod" startAt="2"/>
            </a:pPr>
            <a:r>
              <a:rPr lang="ru-RU" altLang="ru-RU" sz="2300">
                <a:latin typeface="Comic Sans MS" pitchFamily="66" charset="0"/>
              </a:rPr>
              <a:t>Используйте юмор для разрешения ситуаций.</a:t>
            </a:r>
          </a:p>
        </p:txBody>
      </p:sp>
      <p:pic>
        <p:nvPicPr>
          <p:cNvPr id="70660" name="Picture 5" descr="C:\Users\Лена\Desktop\81103938_3649429_271678_meg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"/>
            <a:ext cx="1008063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69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4343400" y="304800"/>
            <a:ext cx="373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>
                <a:solidFill>
                  <a:srgbClr val="FF0000"/>
                </a:solidFill>
              </a:rPr>
              <a:t>Правила бесконфликтного общения с учениками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1066800" y="1524000"/>
            <a:ext cx="70104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AutoNum type="arabicPeriod"/>
            </a:pPr>
            <a:r>
              <a:rPr lang="ru-RU" altLang="ru-RU" sz="2000"/>
              <a:t> Постарайтесь называть ученика по имени.</a:t>
            </a:r>
          </a:p>
          <a:p>
            <a:pPr eaLnBrk="1" hangingPunct="1">
              <a:buFont typeface="Arial" charset="0"/>
              <a:buAutoNum type="arabicPeriod"/>
            </a:pPr>
            <a:r>
              <a:rPr lang="ru-RU" altLang="ru-RU" sz="2000"/>
              <a:t>Обращайте внимание на интонации своих высказываний.</a:t>
            </a:r>
          </a:p>
          <a:p>
            <a:pPr eaLnBrk="1" hangingPunct="1">
              <a:buFont typeface="Arial" charset="0"/>
              <a:buAutoNum type="arabicPeriod"/>
            </a:pPr>
            <a:r>
              <a:rPr lang="ru-RU" altLang="ru-RU" sz="2000"/>
              <a:t>Умейте слушать и слышать ученика.</a:t>
            </a:r>
          </a:p>
          <a:p>
            <a:pPr eaLnBrk="1" hangingPunct="1">
              <a:buFont typeface="Arial" charset="0"/>
              <a:buAutoNum type="arabicPeriod"/>
            </a:pPr>
            <a:r>
              <a:rPr lang="ru-RU" altLang="ru-RU" sz="2000"/>
              <a:t>Не упрекайте ребенка его близкими.</a:t>
            </a:r>
          </a:p>
          <a:p>
            <a:pPr eaLnBrk="1" hangingPunct="1">
              <a:buFont typeface="Arial" charset="0"/>
              <a:buAutoNum type="arabicPeriod"/>
            </a:pPr>
            <a:r>
              <a:rPr lang="ru-RU" altLang="ru-RU" sz="2000"/>
              <a:t>Разделяйте радость и огорчение детей.</a:t>
            </a:r>
          </a:p>
          <a:p>
            <a:pPr eaLnBrk="1" hangingPunct="1">
              <a:buFont typeface="Arial" charset="0"/>
              <a:buAutoNum type="arabicPeriod"/>
            </a:pPr>
            <a:r>
              <a:rPr lang="ru-RU" altLang="ru-RU" sz="2000"/>
              <a:t>Наказание должно всегда разрешать конфликт до конца, через час после наложения взыскания нужно быть с воспитанником в нормальных отношениях. (А.С. Макаренко).</a:t>
            </a:r>
          </a:p>
          <a:p>
            <a:pPr eaLnBrk="1" hangingPunct="1">
              <a:buFont typeface="Arial" charset="0"/>
              <a:buAutoNum type="arabicPeriod"/>
            </a:pPr>
            <a:r>
              <a:rPr lang="ru-RU" altLang="ru-RU" sz="2000"/>
              <a:t>Оценивайте не личность ученика, </a:t>
            </a:r>
          </a:p>
          <a:p>
            <a:pPr eaLnBrk="1" hangingPunct="1"/>
            <a:r>
              <a:rPr lang="ru-RU" altLang="ru-RU" sz="2000"/>
              <a:t>а его поступок.</a:t>
            </a:r>
          </a:p>
          <a:p>
            <a:pPr eaLnBrk="1" hangingPunct="1">
              <a:buFont typeface="Arial" charset="0"/>
              <a:buAutoNum type="arabicPeriod"/>
            </a:pPr>
            <a:endParaRPr lang="ru-RU" altLang="ru-RU"/>
          </a:p>
          <a:p>
            <a:pPr eaLnBrk="1" hangingPunct="1"/>
            <a:endParaRPr lang="ru-RU" altLang="ru-RU"/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343400"/>
            <a:ext cx="2209800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5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609600" y="1752600"/>
            <a:ext cx="7924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400" i="1">
                <a:latin typeface="Times New Roman" pitchFamily="18" charset="0"/>
              </a:rPr>
              <a:t>Умение найти в личности каждого ученика сильные стороны, на которые можно и нужно опереться, должно стать непременной профессиональной обязанностью каждого педагога.</a:t>
            </a:r>
          </a:p>
        </p:txBody>
      </p:sp>
      <p:pic>
        <p:nvPicPr>
          <p:cNvPr id="15364" name="Picture 6" descr="Фото А.Степанов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7432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1295400" y="4648200"/>
            <a:ext cx="3733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 smtClean="0"/>
              <a:t>Это качество учителя импонирует детям и  является основой доверительных отношений с педагогом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685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ChangeArrowheads="1"/>
          </p:cNvSpPr>
          <p:nvPr/>
        </p:nvSpPr>
        <p:spPr bwMode="auto">
          <a:xfrm>
            <a:off x="914400" y="3413125"/>
            <a:ext cx="78486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endParaRPr lang="ru-RU" altLang="ru-RU"/>
          </a:p>
          <a:p>
            <a:pPr algn="ctr" eaLnBrk="1" hangingPunct="1"/>
            <a:endParaRPr lang="ru-RU" altLang="ru-RU"/>
          </a:p>
          <a:p>
            <a:pPr algn="ctr"/>
            <a:endParaRPr lang="ru-RU" altLang="ru-RU" sz="2200"/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914400" y="1143000"/>
            <a:ext cx="76962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latin typeface="Arial Unicode MS" pitchFamily="34" charset="-128"/>
            </a:endParaRPr>
          </a:p>
          <a:p>
            <a:pPr eaLnBrk="1" hangingPunct="1"/>
            <a:endParaRPr lang="ru-RU" altLang="ru-RU">
              <a:latin typeface="Arial Unicode MS" pitchFamily="34" charset="-128"/>
            </a:endParaRPr>
          </a:p>
          <a:p>
            <a:pPr eaLnBrk="1" hangingPunct="1"/>
            <a:endParaRPr lang="ru-RU" altLang="ru-RU">
              <a:latin typeface="Arial Unicode MS" pitchFamily="34" charset="-128"/>
            </a:endParaRPr>
          </a:p>
          <a:p>
            <a:pPr eaLnBrk="1" hangingPunct="1"/>
            <a:r>
              <a:rPr lang="ru-RU" altLang="ru-RU">
                <a:solidFill>
                  <a:srgbClr val="C00000"/>
                </a:solidFill>
                <a:latin typeface="Algerian" pitchFamily="82" charset="0"/>
              </a:rPr>
              <a:t>Ни один человек не заслуживает твоих слез, а те, кто заслуживают, не заставят тебя плакать. </a:t>
            </a:r>
          </a:p>
          <a:p>
            <a:pPr eaLnBrk="1" hangingPunct="1"/>
            <a:endParaRPr lang="ru-RU" altLang="ru-RU">
              <a:solidFill>
                <a:schemeClr val="hlink"/>
              </a:solidFill>
              <a:latin typeface="Algerian" pitchFamily="82" charset="0"/>
            </a:endParaRPr>
          </a:p>
          <a:p>
            <a:pPr eaLnBrk="1" hangingPunct="1"/>
            <a:r>
              <a:rPr lang="ru-RU" altLang="ru-RU">
                <a:solidFill>
                  <a:srgbClr val="660066"/>
                </a:solidFill>
                <a:latin typeface="Agency FB" pitchFamily="34" charset="0"/>
              </a:rPr>
              <a:t>Только потому, что кто-то не любит тебя так, как тебе хочется, не значит, что он не любит тебя всей душой.</a:t>
            </a:r>
            <a:r>
              <a:rPr lang="ru-RU" altLang="ru-RU">
                <a:solidFill>
                  <a:srgbClr val="660066"/>
                </a:solidFill>
                <a:latin typeface="Bauhaus 93" pitchFamily="82" charset="0"/>
              </a:rPr>
              <a:t> </a:t>
            </a:r>
          </a:p>
          <a:p>
            <a:pPr eaLnBrk="1" hangingPunct="1"/>
            <a:endParaRPr lang="ru-RU" altLang="ru-RU">
              <a:solidFill>
                <a:srgbClr val="660066"/>
              </a:solidFill>
              <a:latin typeface="Bauhaus 93" pitchFamily="82" charset="0"/>
            </a:endParaRPr>
          </a:p>
          <a:p>
            <a:pPr eaLnBrk="1" hangingPunct="1"/>
            <a:r>
              <a:rPr lang="ru-RU" altLang="ru-RU" i="1">
                <a:solidFill>
                  <a:srgbClr val="6600FF"/>
                </a:solidFill>
                <a:latin typeface="MS Reference Sans Serif" pitchFamily="34" charset="0"/>
              </a:rPr>
              <a:t>Настоящий друг – это тот, кто будет держать тебя за руку и чувствовать твое сердце.</a:t>
            </a:r>
            <a:r>
              <a:rPr lang="ru-RU" altLang="ru-RU" i="1">
                <a:latin typeface="MS Reference Sans Serif" pitchFamily="34" charset="0"/>
              </a:rPr>
              <a:t> </a:t>
            </a:r>
          </a:p>
          <a:p>
            <a:pPr eaLnBrk="1" hangingPunct="1"/>
            <a:endParaRPr lang="ru-RU" altLang="ru-RU" i="1">
              <a:latin typeface="MS Reference Sans Serif" pitchFamily="34" charset="0"/>
            </a:endParaRPr>
          </a:p>
          <a:p>
            <a:pPr eaLnBrk="1" hangingPunct="1"/>
            <a:r>
              <a:rPr lang="ru-RU" altLang="ru-RU">
                <a:solidFill>
                  <a:srgbClr val="FF00FF"/>
                </a:solidFill>
                <a:latin typeface="Vivaldi" pitchFamily="66" charset="0"/>
              </a:rPr>
              <a:t>Худший способ скучать по человеку – это быть с ним и понимать, что он никогда не будет твоим. </a:t>
            </a:r>
          </a:p>
        </p:txBody>
      </p:sp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4267200" y="228600"/>
            <a:ext cx="40386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FF0066"/>
                </a:solidFill>
              </a:rPr>
              <a:t>13 фраз о жизни:</a:t>
            </a:r>
            <a:r>
              <a:rPr lang="ru-RU" altLang="ru-RU">
                <a:solidFill>
                  <a:srgbClr val="FF0066"/>
                </a:solidFill>
              </a:rPr>
              <a:t> Габриель Гарсиа Маркес 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>
              <a:solidFill>
                <a:srgbClr val="FF0066"/>
              </a:solidFill>
            </a:endParaRPr>
          </a:p>
        </p:txBody>
      </p:sp>
      <p:pic>
        <p:nvPicPr>
          <p:cNvPr id="64517" name="Picture 6" descr="C:\Users\Лена\Desktop\39295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8" name="Прямоугольник 6"/>
          <p:cNvSpPr>
            <a:spLocks noChangeArrowheads="1"/>
          </p:cNvSpPr>
          <p:nvPr/>
        </p:nvSpPr>
        <p:spPr bwMode="auto">
          <a:xfrm>
            <a:off x="3124200" y="1371600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Arial Unicode MS" pitchFamily="34" charset="-128"/>
              </a:rPr>
              <a:t>Я люблю тебя не за то, кто ты, а за то, кто я, когда я с тобой. </a:t>
            </a:r>
          </a:p>
        </p:txBody>
      </p:sp>
    </p:spTree>
    <p:extLst>
      <p:ext uri="{BB962C8B-B14F-4D97-AF65-F5344CB8AC3E}">
        <p14:creationId xmlns:p14="http://schemas.microsoft.com/office/powerpoint/2010/main" val="366240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ChangeArrowheads="1"/>
          </p:cNvSpPr>
          <p:nvPr/>
        </p:nvSpPr>
        <p:spPr bwMode="auto">
          <a:xfrm>
            <a:off x="914400" y="3413125"/>
            <a:ext cx="78486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endParaRPr lang="ru-RU" altLang="ru-RU"/>
          </a:p>
          <a:p>
            <a:pPr algn="ctr" eaLnBrk="1" hangingPunct="1"/>
            <a:endParaRPr lang="ru-RU" altLang="ru-RU"/>
          </a:p>
          <a:p>
            <a:pPr algn="ctr"/>
            <a:endParaRPr lang="ru-RU" altLang="ru-RU" sz="2200"/>
          </a:p>
        </p:txBody>
      </p:sp>
      <p:sp>
        <p:nvSpPr>
          <p:cNvPr id="65539" name="Rectangle 4"/>
          <p:cNvSpPr>
            <a:spLocks noChangeArrowheads="1"/>
          </p:cNvSpPr>
          <p:nvPr/>
        </p:nvSpPr>
        <p:spPr bwMode="auto">
          <a:xfrm>
            <a:off x="381000" y="2333625"/>
            <a:ext cx="8382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6600CC"/>
                </a:solidFill>
                <a:latin typeface="Georgia" pitchFamily="18" charset="0"/>
              </a:rPr>
              <a:t>Никогда</a:t>
            </a:r>
          </a:p>
          <a:p>
            <a:pPr eaLnBrk="1" hangingPunct="1"/>
            <a:endParaRPr lang="ru-RU" altLang="ru-RU">
              <a:solidFill>
                <a:srgbClr val="6600CC"/>
              </a:solidFill>
              <a:latin typeface="Georgia" pitchFamily="18" charset="0"/>
            </a:endParaRPr>
          </a:p>
          <a:p>
            <a:pPr eaLnBrk="1" hangingPunct="1"/>
            <a:r>
              <a:rPr lang="ru-RU" altLang="ru-RU" i="1">
                <a:solidFill>
                  <a:srgbClr val="FF0066"/>
                </a:solidFill>
                <a:latin typeface="Agency FB" pitchFamily="34" charset="0"/>
              </a:rPr>
              <a:t>Возможно, в этом мире ты всего лишь человек, но для кого-то ты – весь мир. </a:t>
            </a:r>
          </a:p>
          <a:p>
            <a:pPr eaLnBrk="1" hangingPunct="1"/>
            <a:endParaRPr lang="ru-RU" altLang="ru-RU" i="1">
              <a:solidFill>
                <a:srgbClr val="FF0066"/>
              </a:solidFill>
              <a:latin typeface="Agency FB" pitchFamily="34" charset="0"/>
            </a:endParaRPr>
          </a:p>
          <a:p>
            <a:pPr eaLnBrk="1" hangingPunct="1"/>
            <a:r>
              <a:rPr lang="ru-RU" altLang="ru-RU" sz="3200">
                <a:latin typeface="Monotype Corsiva" pitchFamily="66" charset="0"/>
              </a:rPr>
              <a:t>Не трать время на человека, который не стремиться провести его с тобой. </a:t>
            </a:r>
          </a:p>
          <a:p>
            <a:pPr eaLnBrk="1" hangingPunct="1"/>
            <a:endParaRPr lang="ru-RU" altLang="ru-RU" sz="3200">
              <a:latin typeface="Monotype Corsiva" pitchFamily="66" charset="0"/>
            </a:endParaRPr>
          </a:p>
          <a:p>
            <a:pPr eaLnBrk="1" hangingPunct="1"/>
            <a:r>
              <a:rPr lang="ru-RU" altLang="ru-RU">
                <a:solidFill>
                  <a:srgbClr val="003300"/>
                </a:solidFill>
              </a:rPr>
              <a:t>Возможно, Бог хочет, чтобы мы встречали не тех людей до того, как встретили того единственного человека. Чтобы, когда это случится, мы были благодарны. </a:t>
            </a:r>
          </a:p>
        </p:txBody>
      </p:sp>
      <p:pic>
        <p:nvPicPr>
          <p:cNvPr id="65540" name="Picture 5" descr="C:\Users\Лена\Desktop\070f19a716f4c2612ff20f6ef8501118_web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2163763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1" name="Прямоугольник 5"/>
          <p:cNvSpPr>
            <a:spLocks noChangeArrowheads="1"/>
          </p:cNvSpPr>
          <p:nvPr/>
        </p:nvSpPr>
        <p:spPr bwMode="auto">
          <a:xfrm>
            <a:off x="3276600" y="1219200"/>
            <a:ext cx="4572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6600CC"/>
                </a:solidFill>
                <a:latin typeface="Georgia" pitchFamily="18" charset="0"/>
              </a:rPr>
              <a:t>Не переставай улыбаться, даже когда тебе грустно, кто-то может влюбиться в твою улыбку. 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101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761</Words>
  <Application>Microsoft Office PowerPoint</Application>
  <PresentationFormat>Экран (4:3)</PresentationFormat>
  <Paragraphs>84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А. Селиванова</dc:creator>
  <cp:lastModifiedBy>Елена А. Селиванова</cp:lastModifiedBy>
  <cp:revision>2</cp:revision>
  <dcterms:created xsi:type="dcterms:W3CDTF">2015-03-06T05:17:13Z</dcterms:created>
  <dcterms:modified xsi:type="dcterms:W3CDTF">2015-03-06T05:27:58Z</dcterms:modified>
</cp:coreProperties>
</file>