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83" r:id="rId2"/>
    <p:sldId id="584" r:id="rId3"/>
    <p:sldId id="586" r:id="rId4"/>
    <p:sldId id="587" r:id="rId5"/>
    <p:sldId id="585" r:id="rId6"/>
    <p:sldId id="588" r:id="rId7"/>
    <p:sldId id="542" r:id="rId8"/>
    <p:sldId id="589" r:id="rId9"/>
    <p:sldId id="590" r:id="rId10"/>
    <p:sldId id="546" r:id="rId11"/>
    <p:sldId id="591" r:id="rId12"/>
    <p:sldId id="592" r:id="rId13"/>
    <p:sldId id="552" r:id="rId14"/>
    <p:sldId id="593" r:id="rId15"/>
    <p:sldId id="594" r:id="rId16"/>
    <p:sldId id="577" r:id="rId17"/>
    <p:sldId id="595" r:id="rId18"/>
    <p:sldId id="596" r:id="rId19"/>
  </p:sldIdLst>
  <p:sldSz cx="10080625" cy="7559675"/>
  <p:notesSz cx="7559675" cy="10691813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7" autoAdjust="0"/>
  </p:normalViewPr>
  <p:slideViewPr>
    <p:cSldViewPr>
      <p:cViewPr varScale="1">
        <p:scale>
          <a:sx n="75" d="100"/>
          <a:sy n="75" d="100"/>
        </p:scale>
        <p:origin x="66" y="324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910FB6B-2566-4DE7-B44F-F807B2441CC6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2192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C87B999F-4E2B-4853-9E0A-97E0FEFDD97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6855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08538" cy="3608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 hangingPunct="1">
              <a:lnSpc>
                <a:spcPct val="100000"/>
              </a:lnSpc>
              <a:buSzPct val="45000"/>
              <a:buFont typeface="Wingdings" charset="2"/>
              <a:buNone/>
            </a:pPr>
            <a:fld id="{154AB244-624D-4B3E-9E35-AB9C7357A5D1}" type="slidenum">
              <a:rPr lang="ru-RU" altLang="ru-RU" sz="1200"/>
              <a:pPr algn="r" hangingPunct="1">
                <a:lnSpc>
                  <a:spcPct val="100000"/>
                </a:lnSpc>
                <a:buSzPct val="45000"/>
                <a:buFont typeface="Wingdings" charset="2"/>
                <a:buNone/>
              </a:pPr>
              <a:t>7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73521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08538" cy="3608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 hangingPunct="1">
              <a:lnSpc>
                <a:spcPct val="100000"/>
              </a:lnSpc>
              <a:buSzPct val="45000"/>
              <a:buFont typeface="Wingdings" charset="2"/>
              <a:buNone/>
            </a:pPr>
            <a:fld id="{154AB244-624D-4B3E-9E35-AB9C7357A5D1}" type="slidenum">
              <a:rPr lang="ru-RU" altLang="ru-RU" sz="1200"/>
              <a:pPr algn="r" hangingPunct="1">
                <a:lnSpc>
                  <a:spcPct val="100000"/>
                </a:lnSpc>
                <a:buSzPct val="45000"/>
                <a:buFont typeface="Wingdings" charset="2"/>
                <a:buNone/>
              </a:pPr>
              <a:t>10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681033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08538" cy="3608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 hangingPunct="1">
              <a:lnSpc>
                <a:spcPct val="100000"/>
              </a:lnSpc>
              <a:buSzPct val="45000"/>
              <a:buFont typeface="Wingdings" charset="2"/>
              <a:buNone/>
            </a:pPr>
            <a:fld id="{154AB244-624D-4B3E-9E35-AB9C7357A5D1}" type="slidenum">
              <a:rPr lang="ru-RU" altLang="ru-RU" sz="1200"/>
              <a:pPr algn="r" hangingPunct="1">
                <a:lnSpc>
                  <a:spcPct val="100000"/>
                </a:lnSpc>
                <a:buSzPct val="45000"/>
                <a:buFont typeface="Wingdings" charset="2"/>
                <a:buNone/>
              </a:pPr>
              <a:t>13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853511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08538" cy="3608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 hangingPunct="1">
              <a:lnSpc>
                <a:spcPct val="100000"/>
              </a:lnSpc>
              <a:buSzPct val="45000"/>
              <a:buFont typeface="Wingdings" charset="2"/>
              <a:buNone/>
            </a:pPr>
            <a:fld id="{154AB244-624D-4B3E-9E35-AB9C7357A5D1}" type="slidenum">
              <a:rPr lang="ru-RU" altLang="ru-RU" sz="1200"/>
              <a:pPr algn="r" hangingPunct="1">
                <a:lnSpc>
                  <a:spcPct val="100000"/>
                </a:lnSpc>
                <a:buSzPct val="45000"/>
                <a:buFont typeface="Wingdings" charset="2"/>
                <a:buNone/>
              </a:pPr>
              <a:t>16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53158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0DA7A0-0DB1-46A5-9ADC-4DA40B4D0F6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3311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E8EF5D-1822-42A9-87A9-8AB854ADFF9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085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8CCE12-999F-4F33-8EC3-2E37FFCB1D9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202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de-DE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446463" y="6886575"/>
            <a:ext cx="3192462" cy="519113"/>
          </a:xfrm>
        </p:spPr>
        <p:txBody>
          <a:bodyPr/>
          <a:lstStyle>
            <a:lvl1pPr>
              <a:defRPr/>
            </a:lvl1pPr>
          </a:lstStyle>
          <a:p>
            <a:endParaRPr lang="de-DE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04CC09D-4A1F-4BB2-8692-1DA206DBDA45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val="165744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F524A4-D129-435E-A78E-5B8AFFAA543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1504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797721-2B3A-4228-A8AF-9E733BE89A9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330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D022BB-DCF7-4A2A-BE07-F6A32ED54FE3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150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42714E-4A75-4872-8F37-1701BE144A8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074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D54522-91E3-450A-AA43-86814D19D7F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5494DE-C6EF-48EB-803D-FAA32B206CB4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453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76CED3-4A76-4AA0-9200-6B9043F18D4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691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2A4D23-D202-47A6-A12E-3D5F01DB5FA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895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65595A98-75C5-4A20-9A65-854C780CAD98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rtl="0" hangingPunct="0">
        <a:tabLst/>
        <a:defRPr lang="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51880" y="971525"/>
            <a:ext cx="7980495" cy="4535805"/>
          </a:xfrm>
        </p:spPr>
        <p:txBody>
          <a:bodyPr/>
          <a:lstStyle/>
          <a:p>
            <a:pPr eaLnBrk="1" hangingPunct="1"/>
            <a:endParaRPr lang="ru-RU" altLang="ru-RU" sz="2600" b="1" i="1" dirty="0">
              <a:latin typeface="Arial Black" pitchFamily="34" charset="0"/>
            </a:endParaRPr>
          </a:p>
          <a:p>
            <a:r>
              <a:rPr lang="ru-RU" altLang="ru-RU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Концепции 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преподавания отдельных </a:t>
            </a:r>
            <a:r>
              <a:rPr lang="ru-RU" altLang="ru-RU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предметов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 </a:t>
            </a:r>
            <a:endParaRPr lang="ru-RU" altLang="ru-RU" b="1" dirty="0" smtClean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altLang="ru-RU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(начальное общее образование)</a:t>
            </a:r>
            <a:endParaRPr lang="ru-RU" altLang="ru-RU" sz="24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		</a:t>
            </a:r>
            <a:r>
              <a:rPr lang="ru-RU" altLang="ru-RU" sz="2600" dirty="0"/>
              <a:t>.</a:t>
            </a:r>
            <a:endParaRPr lang="ru-RU" altLang="ru-RU" sz="2600" b="1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1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0" y="0"/>
            <a:ext cx="10080625" cy="7558088"/>
            <a:chOff x="0" y="0"/>
            <a:chExt cx="6350" cy="4761"/>
          </a:xfrm>
        </p:grpSpPr>
        <p:sp>
          <p:nvSpPr>
            <p:cNvPr id="4098" name="Rectangle 2"/>
            <p:cNvSpPr>
              <a:spLocks noChangeArrowheads="1"/>
            </p:cNvSpPr>
            <p:nvPr/>
          </p:nvSpPr>
          <p:spPr bwMode="auto">
            <a:xfrm>
              <a:off x="2" y="0"/>
              <a:ext cx="6347" cy="4761"/>
            </a:xfrm>
            <a:prstGeom prst="rect">
              <a:avLst/>
            </a:prstGeom>
            <a:solidFill>
              <a:srgbClr val="255997"/>
            </a:solidFill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8" t="37506" r="8888" b="10745"/>
            <a:stretch>
              <a:fillRect/>
            </a:stretch>
          </p:blipFill>
          <p:spPr bwMode="auto">
            <a:xfrm>
              <a:off x="5" y="1131"/>
              <a:ext cx="6339" cy="2649"/>
            </a:xfrm>
            <a:prstGeom prst="rect">
              <a:avLst/>
            </a:prstGeom>
            <a:noFill/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8888" t="37506" r="8888" b="10745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1131"/>
              <a:ext cx="6349" cy="2649"/>
            </a:xfrm>
            <a:prstGeom prst="rect">
              <a:avLst/>
            </a:prstGeom>
            <a:solidFill>
              <a:srgbClr val="FFFFFF">
                <a:alpha val="43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39" y="2244725"/>
            <a:ext cx="10063162" cy="335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40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Концепция развития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40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математического образования в РФ</a:t>
            </a:r>
          </a:p>
          <a:p>
            <a:pPr algn="ctr"/>
            <a:endParaRPr lang="ru-RU" altLang="ru-RU" sz="4000" b="1" dirty="0" smtClean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ru-RU" altLang="ru-RU" sz="24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Распоряжение </a:t>
            </a:r>
            <a:r>
              <a:rPr lang="ru-RU" altLang="ru-RU" sz="24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Правительства </a:t>
            </a:r>
            <a:r>
              <a:rPr lang="ru-RU" altLang="ru-RU" sz="24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РФ</a:t>
            </a:r>
          </a:p>
          <a:p>
            <a:pPr algn="ctr"/>
            <a:r>
              <a:rPr lang="ru-RU" altLang="ru-RU" sz="24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от </a:t>
            </a:r>
            <a:r>
              <a:rPr lang="ru-RU" altLang="ru-RU" sz="24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24.12.13 № 2506 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endParaRPr lang="ru-RU" altLang="ru-RU" sz="44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474913" y="195263"/>
            <a:ext cx="5818188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endParaRPr lang="ru-RU" altLang="ru-RU" sz="20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8758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Цели Концепции:</a:t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 российское математическое образование на </a:t>
            </a:r>
            <a:r>
              <a:rPr lang="ru-RU" alt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лидирующее положение в мире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в России должна стать </a:t>
            </a:r>
            <a:r>
              <a:rPr lang="ru-RU" alt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передовой и привлекательной </a:t>
            </a:r>
            <a:r>
              <a:rPr lang="ru-RU" alt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областью знания и деятельности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математических знаний должно стать </a:t>
            </a:r>
            <a:r>
              <a:rPr lang="ru-RU" alt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осознанным и внутренне мотивированным </a:t>
            </a:r>
            <a:r>
              <a:rPr lang="ru-RU" alt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процессом.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endParaRPr lang="ru-RU" altLang="ru-RU" dirty="0">
              <a:latin typeface="Segoe UI" pitchFamily="34" charset="0"/>
              <a:cs typeface="Segoe U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71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301320"/>
            <a:ext cx="9215847" cy="886229"/>
          </a:xfrm>
        </p:spPr>
        <p:txBody>
          <a:bodyPr/>
          <a:lstStyle/>
          <a:p>
            <a:r>
              <a:rPr lang="ru-RU" altLang="ru-RU" sz="24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Задачи развития математического образования 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содержания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программ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установки</a:t>
            </a: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«нет неспособных к математике детей»,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уверенности в объективной аттестации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наличия ресурсов </a:t>
            </a: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формате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работы преподавателей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лидеров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математического образования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обучающихся, </a:t>
            </a: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высокую мотивацию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математические способности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математики: интерактивные музеи, математические проекты на интернет-порталах, профессиональные математические интернет-сообщества.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43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0" y="0"/>
            <a:ext cx="10080625" cy="7558088"/>
            <a:chOff x="0" y="0"/>
            <a:chExt cx="6350" cy="4761"/>
          </a:xfrm>
        </p:grpSpPr>
        <p:sp>
          <p:nvSpPr>
            <p:cNvPr id="4098" name="Rectangle 2"/>
            <p:cNvSpPr>
              <a:spLocks noChangeArrowheads="1"/>
            </p:cNvSpPr>
            <p:nvPr/>
          </p:nvSpPr>
          <p:spPr bwMode="auto">
            <a:xfrm>
              <a:off x="2" y="0"/>
              <a:ext cx="6347" cy="4761"/>
            </a:xfrm>
            <a:prstGeom prst="rect">
              <a:avLst/>
            </a:prstGeom>
            <a:solidFill>
              <a:srgbClr val="255997"/>
            </a:solidFill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8" t="37506" r="8888" b="10745"/>
            <a:stretch>
              <a:fillRect/>
            </a:stretch>
          </p:blipFill>
          <p:spPr bwMode="auto">
            <a:xfrm>
              <a:off x="5" y="1131"/>
              <a:ext cx="6339" cy="2649"/>
            </a:xfrm>
            <a:prstGeom prst="rect">
              <a:avLst/>
            </a:prstGeom>
            <a:noFill/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8888" t="37506" r="8888" b="10745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1131"/>
              <a:ext cx="6349" cy="2649"/>
            </a:xfrm>
            <a:prstGeom prst="rect">
              <a:avLst/>
            </a:prstGeom>
            <a:solidFill>
              <a:srgbClr val="FFFFFF">
                <a:alpha val="43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60363" y="2244725"/>
            <a:ext cx="9539287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40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Концепция нового УМК по </a:t>
            </a:r>
            <a:r>
              <a:rPr lang="ru-RU" altLang="ru-RU" sz="4000" b="1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отечественной истории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4000" b="1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(историко-культурный стандарт)</a:t>
            </a:r>
            <a:endParaRPr lang="ru-RU" altLang="ru-RU" sz="4000" b="1" dirty="0" smtClean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</a:pPr>
            <a:endParaRPr lang="ru-RU" altLang="ru-RU" sz="40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</a:pPr>
            <a:endParaRPr lang="ru-RU" altLang="ru-RU" sz="4000" b="1" dirty="0" smtClean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</a:pPr>
            <a:endParaRPr lang="ru-RU" altLang="ru-RU" sz="40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474913" y="195263"/>
            <a:ext cx="5818188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endParaRPr lang="ru-RU" altLang="ru-RU" sz="20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312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Историко-культурный стандарт</a:t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поручением Президента РФ от 21.05.12 № Пр.-1334. 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октября 2013 г. на расширенном заседании Совета Российского исторического общества 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Концепция нового УМК по отечественной истории, основанная на историко-культурном стандарте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79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ea typeface="+mn-ea"/>
                <a:cs typeface="Segoe UI" pitchFamily="34" charset="0"/>
              </a:rPr>
              <a:t>Историко-культурный стандарт</a:t>
            </a:r>
            <a:b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ea typeface="+mn-ea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571" y="1539245"/>
            <a:ext cx="9071640" cy="498924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Включает в себя: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- </a:t>
            </a:r>
            <a:r>
              <a:rPr lang="ru-RU" altLang="ru-RU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перечень обязательных </a:t>
            </a: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для изучения тем, понятий и терминов, событий и персоналий 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- </a:t>
            </a:r>
            <a:r>
              <a:rPr lang="ru-RU" altLang="ru-RU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основные подходы </a:t>
            </a: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к преподаванию отечественной истории в современной школе 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- </a:t>
            </a:r>
            <a:r>
              <a:rPr lang="ru-RU" altLang="ru-RU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принципиальные оценки </a:t>
            </a: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ключевых событий прошлого, а также </a:t>
            </a:r>
            <a:r>
              <a:rPr lang="ru-RU" altLang="ru-RU" dirty="0">
                <a:latin typeface="Segoe UI" pitchFamily="34" charset="0"/>
                <a:cs typeface="Segoe UI" pitchFamily="34" charset="0"/>
              </a:rPr>
              <a:t>перечень «трудных вопросов истории», вызывающие острые дискуссии в обществе.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endParaRPr lang="ru-RU" altLang="ru-RU" dirty="0">
              <a:latin typeface="Segoe UI" pitchFamily="34" charset="0"/>
              <a:cs typeface="Segoe U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0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0" y="0"/>
            <a:ext cx="10080625" cy="7558088"/>
            <a:chOff x="0" y="0"/>
            <a:chExt cx="6350" cy="4761"/>
          </a:xfrm>
        </p:grpSpPr>
        <p:sp>
          <p:nvSpPr>
            <p:cNvPr id="4098" name="Rectangle 2"/>
            <p:cNvSpPr>
              <a:spLocks noChangeArrowheads="1"/>
            </p:cNvSpPr>
            <p:nvPr/>
          </p:nvSpPr>
          <p:spPr bwMode="auto">
            <a:xfrm>
              <a:off x="2" y="0"/>
              <a:ext cx="6347" cy="4761"/>
            </a:xfrm>
            <a:prstGeom prst="rect">
              <a:avLst/>
            </a:prstGeom>
            <a:solidFill>
              <a:srgbClr val="255997"/>
            </a:solidFill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8" t="37506" r="8888" b="10745"/>
            <a:stretch>
              <a:fillRect/>
            </a:stretch>
          </p:blipFill>
          <p:spPr bwMode="auto">
            <a:xfrm>
              <a:off x="5" y="1131"/>
              <a:ext cx="6339" cy="2649"/>
            </a:xfrm>
            <a:prstGeom prst="rect">
              <a:avLst/>
            </a:prstGeom>
            <a:noFill/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8888" t="37506" r="8888" b="10745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1131"/>
              <a:ext cx="6349" cy="2649"/>
            </a:xfrm>
            <a:prstGeom prst="rect">
              <a:avLst/>
            </a:prstGeom>
            <a:solidFill>
              <a:srgbClr val="FFFFFF">
                <a:alpha val="43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1462" y="1795463"/>
            <a:ext cx="9539287" cy="391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44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Концепция развития дополнительного образования детей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36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Утверждена распоряжением Правительства  РФ от 4 сентября 2014 г. № </a:t>
            </a:r>
            <a:r>
              <a:rPr lang="ru-RU" altLang="ru-RU" sz="36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1726-р</a:t>
            </a:r>
            <a:endParaRPr lang="ru-RU" altLang="ru-RU" sz="36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474913" y="195263"/>
            <a:ext cx="5818188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endParaRPr lang="ru-RU" altLang="ru-RU" sz="20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379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Конкурентные преимущества дополнительного образования </a:t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 личностный выбор 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определяющей индивидуальное развитие человека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содержания и форм организации 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глобального знания и информации для каждого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адаптивность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возникающим </a:t>
            </a:r>
            <a:r>
              <a:rPr lang="ru-RU" alt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- </a:t>
            </a: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уникальная и конкурентоспособная социальная практика 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наращивания мотивационного потенциала </a:t>
            </a:r>
            <a:r>
              <a:rPr lang="ru-RU" alt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и инновационного 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 общества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5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-108595"/>
            <a:ext cx="9071640" cy="1262160"/>
          </a:xfrm>
        </p:spPr>
        <p:txBody>
          <a:bodyPr/>
          <a:lstStyle/>
          <a:p>
            <a:r>
              <a:rPr lang="ru-RU" altLang="ru-RU" sz="24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Приоритеты дополнительного образования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sz="28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От задачи обеспечения </a:t>
            </a:r>
            <a:r>
              <a:rPr lang="ru-RU" altLang="ru-RU" sz="28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доступности и обязательности </a:t>
            </a:r>
            <a:r>
              <a:rPr lang="ru-RU" altLang="ru-RU" sz="28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общего, </a:t>
            </a:r>
            <a:r>
              <a:rPr lang="ru-RU" altLang="ru-RU" sz="2800" dirty="0" smtClean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«массового</a:t>
            </a:r>
            <a:r>
              <a:rPr lang="ru-RU" altLang="ru-RU" sz="28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» образования - </a:t>
            </a:r>
            <a:r>
              <a:rPr lang="ru-RU" altLang="ru-RU" sz="2800" dirty="0" smtClean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к </a:t>
            </a:r>
            <a:r>
              <a:rPr lang="ru-RU" altLang="ru-RU" sz="28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задаче проектирования пространства </a:t>
            </a:r>
            <a:r>
              <a:rPr lang="ru-RU" altLang="ru-RU" sz="28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персонального образования для самореализации личности.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Образование становится не только средством освоения всеобщих норм, культурных образцов и интеграции в социум, но создает возможности для </a:t>
            </a:r>
            <a:r>
              <a:rPr lang="ru-RU" altLang="ru-RU" sz="28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реализации фундаментального вектора развития человека, поиска и обретения человеком самого себя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sz="2800" b="1" dirty="0">
                <a:solidFill>
                  <a:schemeClr val="tx2"/>
                </a:solidFill>
              </a:rPr>
              <a:t>Проектирование персонального образования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46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999" y="107429"/>
            <a:ext cx="9071640" cy="86409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Роль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принятия Концепций преподавания учебных предметов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792" y="971525"/>
            <a:ext cx="9071640" cy="4989240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</a:rPr>
              <a:t>Модернизация технологий и содержания начального общего образования с учётом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Концепций преподавания отдельных  учебных предметов являются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Концепции преподавания отдельных учебных предметов являются регуляторами содержания начального общего образования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В Концепциях определены актуальные </a:t>
            </a:r>
            <a:r>
              <a:rPr lang="ru-RU" sz="2400" dirty="0">
                <a:solidFill>
                  <a:schemeClr val="tx2"/>
                </a:solidFill>
              </a:rPr>
              <a:t>вопросы и перспективные темы развития российского </a:t>
            </a:r>
            <a:r>
              <a:rPr lang="ru-RU" sz="2400" dirty="0" smtClean="0">
                <a:solidFill>
                  <a:schemeClr val="tx2"/>
                </a:solidFill>
              </a:rPr>
              <a:t>образования</a:t>
            </a:r>
          </a:p>
          <a:p>
            <a:r>
              <a:rPr lang="ru-RU" sz="2400" dirty="0">
                <a:solidFill>
                  <a:schemeClr val="tx2"/>
                </a:solidFill>
              </a:rPr>
              <a:t>До 2020 года будут созданы аналогичные концепции всех оставшихся учебных предметов и предметных областей</a:t>
            </a:r>
          </a:p>
        </p:txBody>
      </p:sp>
    </p:spTree>
    <p:extLst>
      <p:ext uri="{BB962C8B-B14F-4D97-AF65-F5344CB8AC3E}">
        <p14:creationId xmlns:p14="http://schemas.microsoft.com/office/powerpoint/2010/main" val="304093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660" y="302737"/>
            <a:ext cx="8901457" cy="460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 smtClean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>Регуляторы содержания начального общего образования (май 2018 г.)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413" y="1115541"/>
            <a:ext cx="9200704" cy="631390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от 24.12.2013 г. № 2506-р «Об утверждении Концепции развития </a:t>
            </a:r>
            <a:r>
              <a:rPr lang="ru-RU" sz="2646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математического образования </a:t>
            </a:r>
            <a:r>
              <a:rPr 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Российской Федерации»</a:t>
            </a:r>
          </a:p>
          <a:p>
            <a:pPr lvl="0"/>
            <a:endParaRPr lang="ru-RU" sz="2646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от 09.04.2016 г. № 637-р «Об утверждении Концепции преподавания </a:t>
            </a:r>
            <a:r>
              <a:rPr lang="ru-RU" sz="2646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русского языка и литературы </a:t>
            </a:r>
            <a:r>
              <a:rPr 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Российской Федерации</a:t>
            </a:r>
          </a:p>
          <a:p>
            <a:endParaRPr lang="ru-RU" sz="2646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нового учебно-методического комплекта  по </a:t>
            </a:r>
            <a:r>
              <a:rPr lang="ru-RU" altLang="ru-RU" sz="2646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отечественной истории </a:t>
            </a: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(историко-культурный стандарт)</a:t>
            </a:r>
            <a:r>
              <a:rPr lang="ru-RU" altLang="ru-RU" sz="264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(утверждена 30 октября 2013 г. на расширенном заседании Совета Российского исторического общества)</a:t>
            </a:r>
          </a:p>
          <a:p>
            <a:endParaRPr lang="ru-RU" altLang="ru-RU" sz="2646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Распоряжение Правительства РФ от 4 сентября 2014 г. № 1726-р Об утверждении Концепции развития </a:t>
            </a:r>
            <a:r>
              <a:rPr lang="ru-RU" altLang="ru-RU" sz="2646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дополнительного образования детей»</a:t>
            </a:r>
          </a:p>
          <a:p>
            <a:endParaRPr lang="ru-RU" altLang="ru-RU" sz="2205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205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205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endParaRPr lang="ru-RU" altLang="ru-RU" sz="2205" dirty="0">
              <a:latin typeface="Segoe UI" pitchFamily="34" charset="0"/>
              <a:cs typeface="Segoe UI" pitchFamily="34" charset="0"/>
            </a:endParaRPr>
          </a:p>
          <a:p>
            <a:endParaRPr lang="ru-RU" sz="2205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7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660" y="302737"/>
            <a:ext cx="8901457" cy="460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 smtClean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>Регуляторы содержания начального общего образования</a:t>
            </a:r>
            <a:r>
              <a:rPr lang="ru-RU" b="1" dirty="0" smtClean="0">
                <a:solidFill>
                  <a:srgbClr val="A02063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b="1" dirty="0" smtClean="0">
                <a:solidFill>
                  <a:srgbClr val="A02063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9" y="922319"/>
            <a:ext cx="9200704" cy="6313901"/>
          </a:xfrm>
        </p:spPr>
        <p:txBody>
          <a:bodyPr>
            <a:noAutofit/>
          </a:bodyPr>
          <a:lstStyle/>
          <a:p>
            <a:pPr marL="0" indent="0"/>
            <a:r>
              <a:rPr lang="ru-RU" altLang="ru-RU" sz="264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Проекты (май 2018 г.):</a:t>
            </a:r>
            <a:endParaRPr lang="ru-RU" altLang="ru-RU" sz="2646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преподавания обществознания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развития географического образования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преподавания предметной области «Искусство»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развития технологического образования  в системе общего образования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модернизации учебного предмета «Физическая культура»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endParaRPr lang="ru-RU" altLang="ru-RU" sz="2646" dirty="0">
              <a:latin typeface="Segoe UI" pitchFamily="34" charset="0"/>
              <a:cs typeface="Segoe UI" pitchFamily="34" charset="0"/>
            </a:endParaRPr>
          </a:p>
          <a:p>
            <a:endParaRPr lang="ru-RU" sz="2646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80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преподавания отдельных предметов: </a:t>
            </a:r>
            <a:r>
              <a:rPr lang="ru-RU" alt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и особенное</a:t>
            </a:r>
            <a: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792" y="1259557"/>
            <a:ext cx="9215847" cy="6300118"/>
          </a:xfrm>
        </p:spPr>
        <p:txBody>
          <a:bodyPr/>
          <a:lstStyle/>
          <a:p>
            <a:pPr marL="0" indent="0">
              <a:spcBef>
                <a:spcPts val="1800"/>
              </a:spcBef>
              <a:buClr>
                <a:srgbClr val="514843"/>
              </a:buClr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Общее: </a:t>
            </a:r>
          </a:p>
          <a:p>
            <a:pPr marL="0" indent="0">
              <a:spcBef>
                <a:spcPts val="1800"/>
              </a:spcBef>
              <a:buClr>
                <a:srgbClr val="514843"/>
              </a:buClr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Детализация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освоения отдельных учебных </a:t>
            </a:r>
            <a:r>
              <a:rPr lang="ru-RU" alt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</a:p>
          <a:p>
            <a:pPr marL="0" indent="0">
              <a:spcBef>
                <a:spcPts val="1800"/>
              </a:spcBef>
              <a:buClr>
                <a:srgbClr val="514843"/>
              </a:buClr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повышение качества образования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предметов (предметных областей) учебного плана</a:t>
            </a:r>
          </a:p>
          <a:p>
            <a:pPr marL="0" indent="0">
              <a:spcBef>
                <a:spcPts val="1800"/>
              </a:spcBef>
              <a:buClr>
                <a:srgbClr val="514843"/>
              </a:buClr>
              <a:buNone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задач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формулировка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управленческих решений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выявленных проблем</a:t>
            </a:r>
          </a:p>
          <a:p>
            <a:pPr marL="342900" indent="-342900"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единая структура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включающая:  общие положения, цели и задачи, проблемы, основные направления реализации</a:t>
            </a:r>
          </a:p>
          <a:p>
            <a:pPr marL="342900" indent="-342900"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идей для профессионального развития учителя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9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998" y="-108595"/>
            <a:ext cx="9029539" cy="576064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 отдельных предметов: общее и особенное</a:t>
            </a:r>
            <a: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98" y="1043533"/>
            <a:ext cx="9071641" cy="5714747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Особенное:</a:t>
            </a:r>
          </a:p>
          <a:p>
            <a:pPr marL="342900" indent="-34290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Затрагивают отдельные предметы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математика, русский язык) 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предметные области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«Искусство»)</a:t>
            </a:r>
          </a:p>
          <a:p>
            <a:pPr marL="342900" indent="-342900" algn="just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Распоряжениями Правительства или 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структурами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Российским историческим обществом)</a:t>
            </a:r>
          </a:p>
          <a:p>
            <a:pPr marL="342900" indent="-342900" algn="just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отдельных уровней образования (от дошкольного до профессионального) или представлены как 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документ,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дифференциации по уровням образования.</a:t>
            </a:r>
            <a:endParaRPr lang="ru-RU" alt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44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0" y="0"/>
            <a:ext cx="10080625" cy="7558088"/>
            <a:chOff x="0" y="0"/>
            <a:chExt cx="6350" cy="4761"/>
          </a:xfrm>
        </p:grpSpPr>
        <p:sp>
          <p:nvSpPr>
            <p:cNvPr id="4098" name="Rectangle 2"/>
            <p:cNvSpPr>
              <a:spLocks noChangeArrowheads="1"/>
            </p:cNvSpPr>
            <p:nvPr/>
          </p:nvSpPr>
          <p:spPr bwMode="auto">
            <a:xfrm>
              <a:off x="2" y="0"/>
              <a:ext cx="6347" cy="4761"/>
            </a:xfrm>
            <a:prstGeom prst="rect">
              <a:avLst/>
            </a:prstGeom>
            <a:solidFill>
              <a:srgbClr val="255997"/>
            </a:solidFill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8" t="37506" r="8888" b="10745"/>
            <a:stretch>
              <a:fillRect/>
            </a:stretch>
          </p:blipFill>
          <p:spPr bwMode="auto">
            <a:xfrm>
              <a:off x="5" y="1131"/>
              <a:ext cx="6339" cy="2649"/>
            </a:xfrm>
            <a:prstGeom prst="rect">
              <a:avLst/>
            </a:prstGeom>
            <a:noFill/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8888" t="37506" r="8888" b="10745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1131"/>
              <a:ext cx="6349" cy="2649"/>
            </a:xfrm>
            <a:prstGeom prst="rect">
              <a:avLst/>
            </a:prstGeom>
            <a:solidFill>
              <a:srgbClr val="FFFFFF">
                <a:alpha val="43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60363" y="2244725"/>
            <a:ext cx="9539287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40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Концепция</a:t>
            </a:r>
            <a:endParaRPr lang="ru-RU" altLang="ru-RU" sz="40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40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преподавания русского языка и </a:t>
            </a:r>
            <a:r>
              <a:rPr lang="ru-RU" altLang="ru-RU" sz="40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литературы в РФ</a:t>
            </a:r>
            <a:endParaRPr lang="ru-RU" altLang="ru-RU" sz="40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24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 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24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Утверждена распоряжением Правительства 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24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РФ от 09.04.16 №637</a:t>
            </a:r>
            <a:endParaRPr lang="ru-RU" altLang="ru-RU" sz="24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70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329406"/>
            <a:ext cx="9069387" cy="1260475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Цели и задачи Концепции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7784" y="1562100"/>
            <a:ext cx="8639795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Цель</a:t>
            </a: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 - обеспечение   </a:t>
            </a:r>
            <a:r>
              <a:rPr lang="ru-RU" altLang="ru-RU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высокого качества изучения и преподавания  </a:t>
            </a: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русского  языка  и  литературы 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Задачи</a:t>
            </a: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модернизация  </a:t>
            </a:r>
            <a:r>
              <a:rPr lang="ru-RU" altLang="ru-RU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содержания  образовательных  программ, </a:t>
            </a: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а также  технологий  и  методик  преподавания  русского  языка   и литературы;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повышение </a:t>
            </a:r>
            <a:r>
              <a:rPr lang="ru-RU" altLang="ru-RU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качества  работы  </a:t>
            </a: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преподавателей  русского  языка  и литературы;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 развитие информационных  ресурсов, в   том   числе </a:t>
            </a:r>
            <a:r>
              <a:rPr lang="ru-RU" altLang="ru-RU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электронного  обучения;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популяризация</a:t>
            </a:r>
            <a:r>
              <a:rPr lang="ru-RU" altLang="ru-RU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 русского языка и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35515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301320"/>
            <a:ext cx="9215847" cy="598197"/>
          </a:xfrm>
        </p:spPr>
        <p:txBody>
          <a:bodyPr/>
          <a:lstStyle/>
          <a:p>
            <a:r>
              <a:rPr lang="ru-RU" altLang="ru-RU" sz="24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Основные направления реализации Концепции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793" y="1043533"/>
            <a:ext cx="9215846" cy="5976663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None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направления</a:t>
            </a:r>
          </a:p>
          <a:p>
            <a:pPr marL="10800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None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ФГОС - детализация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 к  предметным  результатам  </a:t>
            </a:r>
          </a:p>
          <a:p>
            <a:pPr marL="10800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None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рабочих  программ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 также  технологий  и  методик преподавания  </a:t>
            </a:r>
          </a:p>
          <a:p>
            <a:pPr marL="10800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None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Создание: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учебников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нового   поколения, построенных   на   основе   дифференциации   и    индивидуализации; хрестоматий; современных 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словарей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разных  типов</a:t>
            </a:r>
          </a:p>
          <a:p>
            <a:pPr marL="10800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None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усилий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школ,  СМИ, музеев,    библиотек,    театров,    системы     поддержки чтения</a:t>
            </a:r>
          </a:p>
          <a:p>
            <a:pPr marL="10800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None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   </a:t>
            </a:r>
            <a:r>
              <a:rPr lang="ru-RU" altLang="ru-RU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КИМов</a:t>
            </a:r>
            <a:endParaRPr lang="ru-RU" alt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88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a695443a14c6d865422c4f4a6c0d2795576b28"/>
</p:tagLst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745</Words>
  <Application>Microsoft Office PowerPoint</Application>
  <PresentationFormat>Произвольный</PresentationFormat>
  <Paragraphs>102</Paragraphs>
  <Slides>18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Arial Unicode MS</vt:lpstr>
      <vt:lpstr>Andale Sans UI</vt:lpstr>
      <vt:lpstr>Arial</vt:lpstr>
      <vt:lpstr>Arial Black</vt:lpstr>
      <vt:lpstr>Calibri</vt:lpstr>
      <vt:lpstr>Lucida Sans Unicode</vt:lpstr>
      <vt:lpstr>Segoe UI</vt:lpstr>
      <vt:lpstr>StarSymbol</vt:lpstr>
      <vt:lpstr>Tahoma</vt:lpstr>
      <vt:lpstr>Times New Roman</vt:lpstr>
      <vt:lpstr>Wingdings</vt:lpstr>
      <vt:lpstr>Default</vt:lpstr>
      <vt:lpstr>Презентация PowerPoint</vt:lpstr>
      <vt:lpstr>Роль принятия Концепций преподавания учебных предметов</vt:lpstr>
      <vt:lpstr>   Регуляторы содержания начального общего образования (май 2018 г.)    </vt:lpstr>
      <vt:lpstr>   Регуляторы содержания начального общего образования   </vt:lpstr>
      <vt:lpstr>Концепции преподавания отдельных предметов: общее и особенное </vt:lpstr>
      <vt:lpstr>   Концепции преподавания отдельных предметов: общее и особенное </vt:lpstr>
      <vt:lpstr>Презентация PowerPoint</vt:lpstr>
      <vt:lpstr>Цели и задачи Концепции </vt:lpstr>
      <vt:lpstr>Основные направления реализации Концепции </vt:lpstr>
      <vt:lpstr>Презентация PowerPoint</vt:lpstr>
      <vt:lpstr>Цели Концепции: </vt:lpstr>
      <vt:lpstr>Задачи развития математического образования  </vt:lpstr>
      <vt:lpstr>Презентация PowerPoint</vt:lpstr>
      <vt:lpstr>Историко-культурный стандарт </vt:lpstr>
      <vt:lpstr>Историко-культурный стандарт </vt:lpstr>
      <vt:lpstr>Презентация PowerPoint</vt:lpstr>
      <vt:lpstr>Конкурентные преимущества дополнительного образования  </vt:lpstr>
      <vt:lpstr>Приоритеты дополнительного образования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Galuga</dc:creator>
  <cp:lastModifiedBy>Надежда Е. Скрипова</cp:lastModifiedBy>
  <cp:revision>182</cp:revision>
  <dcterms:created xsi:type="dcterms:W3CDTF">2009-04-16T11:32:32Z</dcterms:created>
  <dcterms:modified xsi:type="dcterms:W3CDTF">2018-05-08T05:41:46Z</dcterms:modified>
</cp:coreProperties>
</file>