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notesMasterIdLst>
    <p:notesMasterId r:id="rId15"/>
  </p:notesMasterIdLst>
  <p:sldIdLst>
    <p:sldId id="300" r:id="rId2"/>
    <p:sldId id="293" r:id="rId3"/>
    <p:sldId id="273" r:id="rId4"/>
    <p:sldId id="297" r:id="rId5"/>
    <p:sldId id="274" r:id="rId6"/>
    <p:sldId id="275" r:id="rId7"/>
    <p:sldId id="294" r:id="rId8"/>
    <p:sldId id="278" r:id="rId9"/>
    <p:sldId id="279" r:id="rId10"/>
    <p:sldId id="272" r:id="rId11"/>
    <p:sldId id="302" r:id="rId12"/>
    <p:sldId id="281" r:id="rId13"/>
    <p:sldId id="301" r:id="rId14"/>
  </p:sldIdLst>
  <p:sldSz cx="9144000" cy="6858000" type="screen4x3"/>
  <p:notesSz cx="68580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99FFCC"/>
    <a:srgbClr val="FFFF99"/>
    <a:srgbClr val="00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2" autoAdjust="0"/>
    <p:restoredTop sz="92895" autoAdjust="0"/>
  </p:normalViewPr>
  <p:slideViewPr>
    <p:cSldViewPr>
      <p:cViewPr>
        <p:scale>
          <a:sx n="82" d="100"/>
          <a:sy n="82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1"/>
            </a:lvl1pPr>
          </a:lstStyle>
          <a:p>
            <a:pPr>
              <a:defRPr/>
            </a:pPr>
            <a:fld id="{CD5E282B-4042-4D5C-9DAA-40F596D6447B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1"/>
            </a:lvl1pPr>
          </a:lstStyle>
          <a:p>
            <a:pPr>
              <a:defRPr/>
            </a:pPr>
            <a:fld id="{F0E6906C-43E4-4266-AF8F-2A7C742F9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08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749E6-1A09-4806-A133-162665E1F0B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9BB1A-12AF-41E7-9C13-C503701AFB6F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6F86-3301-45C1-83A9-99C483B38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45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552A-1E35-4BF4-827D-8E5063F7FA0D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B643-82D3-4361-942F-7CBE68FF1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3552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6607-2A79-478E-B345-C2BBA4F94F8C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D7A88-572C-4447-856B-D058ED26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19839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7D39-1F85-4A97-B411-0149AC100FA4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DDFD-FFF9-4042-8124-67165128A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1341"/>
      </p:ext>
    </p:extLst>
  </p:cSld>
  <p:clrMapOvr>
    <a:masterClrMapping/>
  </p:clrMapOvr>
  <p:transition spd="med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2ED4A9-35D4-42A6-8C18-592A76B3B8FA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E9305E-D646-47A9-B0A8-757F62E36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7304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4126-DC03-4625-9AB1-558FA4E7F612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3490-6ED3-4ECF-BCF1-E9B4D304A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1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A14E-A434-494D-94FD-B77EF528893D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FD11-431A-4640-BA6D-042E76B88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13876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BD5D-2C4C-4BDC-B7E9-F3F7C76F9B6C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EF07-8DED-48B6-82E7-1DE1CAC1A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83465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6498A-049E-4FEB-8A2A-E3E5ACB46C1E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C3045D-539B-4863-B190-D1DE0F82A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89209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205D-A167-4380-991F-BB5C9091A561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9AE3-A1F5-49BA-81F5-C04B24D2D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7916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0EBD10-1588-49C0-82DB-8698E256CACA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603A50-B636-474D-832A-C3D9170DA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FC817E-DF73-4A53-B0E8-7CE91FE18C64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708518-ACD7-4A28-9D54-4C9F54653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68947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640CF2-AA73-41B3-8157-B1FE172352AB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17EF53-8EE2-444D-882F-37284EC44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0" r:id="rId4"/>
    <p:sldLayoutId id="2147484261" r:id="rId5"/>
    <p:sldLayoutId id="2147484268" r:id="rId6"/>
    <p:sldLayoutId id="2147484262" r:id="rId7"/>
    <p:sldLayoutId id="2147484269" r:id="rId8"/>
    <p:sldLayoutId id="2147484270" r:id="rId9"/>
    <p:sldLayoutId id="2147484263" r:id="rId10"/>
    <p:sldLayoutId id="2147484264" r:id="rId11"/>
    <p:sldLayoutId id="2147484271" r:id="rId12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zonito4ka.ucoz.ru/" TargetMode="External"/><Relationship Id="rId2" Type="http://schemas.openxmlformats.org/officeDocument/2006/relationships/hyperlink" Target="http://www.dedoibaba.ru/masterilka/izoniti/masterilka_izoniti_ugo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50825" y="4495800"/>
            <a:ext cx="7958138" cy="233997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Фаррахова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Эльвира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Байрамгалеевна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1 категории МОУ СОШ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Кулуево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Аргаяшского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Челябинской области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7993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Рис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182938"/>
            <a:ext cx="3167062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Рис 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29527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74650" y="1628775"/>
            <a:ext cx="3960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Окружность может быть заполнена нитями частично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356100" y="3429000"/>
            <a:ext cx="4464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Окружность может  заполняться и   полностью. В этом случае из каждого отверстия  будет выходить уже по 2 нити</a:t>
            </a:r>
          </a:p>
        </p:txBody>
      </p:sp>
      <p:pic>
        <p:nvPicPr>
          <p:cNvPr id="6" name="Picture 7" descr="Рис 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838" y="412750"/>
            <a:ext cx="29527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/>
      <p:bldP spid="614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12875"/>
            <a:ext cx="3725863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363663" y="47625"/>
            <a:ext cx="4432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Используя сочетание окружностей и углов, можно составлять красивые орнаменты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700213"/>
            <a:ext cx="30543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7625"/>
            <a:ext cx="20828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129088"/>
            <a:ext cx="2116138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IMGP15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724400"/>
            <a:ext cx="2963862" cy="1817688"/>
          </a:xfrm>
          <a:noFill/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078413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</a:t>
            </a:r>
          </a:p>
        </p:txBody>
      </p:sp>
      <p:sp>
        <p:nvSpPr>
          <p:cNvPr id="21507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М.И. Нагибина «Чудеса из ткани своими руками», Ярославль, Академия развития, 1997</a:t>
            </a:r>
          </a:p>
          <a:p>
            <a:pPr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Журнал «Наука и Жизнь» №12, 2004</a:t>
            </a:r>
          </a:p>
          <a:p>
            <a:pPr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Журнал « школа и производство», Москва, 2004-2006</a:t>
            </a:r>
          </a:p>
          <a:p>
            <a:pPr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Использованные интернет-ресурсы:</a:t>
            </a:r>
          </a:p>
          <a:p>
            <a:pPr>
              <a:lnSpc>
                <a:spcPct val="90000"/>
              </a:lnSpc>
            </a:pPr>
            <a:r>
              <a:rPr lang="en-US" altLang="ru-RU" u="sng" smtClean="0">
                <a:latin typeface="Times New Roman" pitchFamily="18" charset="0"/>
                <a:cs typeface="Times New Roman" pitchFamily="18" charset="0"/>
                <a:hlinkClick r:id="rId2"/>
              </a:rPr>
              <a:t>masterilka/izoniti</a:t>
            </a:r>
            <a:endParaRPr lang="ru-RU" altLang="ru-RU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ru-RU" smtClean="0">
                <a:latin typeface="Times New Roman" pitchFamily="18" charset="0"/>
                <a:cs typeface="Times New Roman" pitchFamily="18" charset="0"/>
                <a:hlinkClick r:id="rId3"/>
              </a:rPr>
              <a:t>izonito4ka.ucoz.ru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8839200" y="6783388"/>
            <a:ext cx="76200" cy="74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rgbClr val="FF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5329237" cy="604837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600" dirty="0" smtClean="0">
                <a:solidFill>
                  <a:srgbClr val="3366FF"/>
                </a:solidFill>
              </a:rPr>
              <a:t> 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600" dirty="0" smtClean="0">
              <a:solidFill>
                <a:srgbClr val="3366FF"/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600" dirty="0" smtClean="0">
              <a:solidFill>
                <a:srgbClr val="3366FF"/>
              </a:solidFill>
            </a:endParaRP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0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оригинальный вид декоративно- прикладного искусства придумали  английские ткачи. Они вбивали в дощечки гвозди и в определенной последовательности натягивали на них  цветные нити.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результате получались ажурные кружевные изделия, которые использовались для украшения жилищ , предметов быта, для оформления интерьера, для изготовления подарков и сувениров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Изонить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нитяной графикой, потому что рисунок выполняют нитями, натянутыми в определенном порядке на твердой основе. Этой основой может служить картон или бархатная  бумага. </a:t>
            </a:r>
          </a:p>
          <a:p>
            <a:pPr marL="274320" indent="-274320" algn="just" fontAlgn="auto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Особенно эффектно смотрятся работы, если цвета нитей подобрать по контрасту к основе. Нити можно использовать разные: простые катушечные, шерстяные и шёлковые, ирис и мулине. А на Новогодних сувенирах будут великолепно смотреться золотые и серебряные нити.</a:t>
            </a:r>
          </a:p>
        </p:txBody>
      </p:sp>
      <p:pic>
        <p:nvPicPr>
          <p:cNvPr id="102404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063" y="981075"/>
            <a:ext cx="3067050" cy="3105150"/>
          </a:xfr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1963" y="404813"/>
            <a:ext cx="8142287" cy="3024187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800" dirty="0" smtClean="0"/>
              <a:t>    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ИЗОНИТЬ  -  это очень увлекательное занятие, доступное людям любого возраста. Выполняется быстро и аккуратно.</a:t>
            </a:r>
          </a:p>
          <a:p>
            <a:pPr marL="0" indent="0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Человеку , увидевшему </a:t>
            </a:r>
            <a:r>
              <a:rPr lang="ru-RU" alt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изонить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впервые, кажется, что это очень сложно. Однако в </a:t>
            </a:r>
            <a:r>
              <a:rPr lang="ru-RU" alt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изонити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три приёма: заполнение угла, дуги и окружности. Научившись  этим простым приемам можно выполнять  сложные красивые узоры.   </a:t>
            </a:r>
            <a:endParaRPr lang="ru-RU" altLang="ru-RU" sz="1800" dirty="0" smtClean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800" dirty="0" smtClean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800" dirty="0" smtClean="0"/>
              <a:t>                                                                                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ru-RU" altLang="ru-RU" sz="1800" dirty="0" smtClean="0"/>
          </a:p>
        </p:txBody>
      </p:sp>
      <p:pic>
        <p:nvPicPr>
          <p:cNvPr id="13316" name="Picture 4" descr="nitka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61498">
            <a:off x="3892550" y="3354388"/>
            <a:ext cx="1400175" cy="2667000"/>
          </a:xfrm>
          <a:prstGeom prst="rect">
            <a:avLst/>
          </a:prstGeom>
          <a:noFill/>
          <a:ln w="19050">
            <a:solidFill>
              <a:srgbClr val="2D29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nitka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3644900"/>
            <a:ext cx="2238375" cy="2376488"/>
          </a:xfrm>
          <a:prstGeom prst="rect">
            <a:avLst/>
          </a:prstGeom>
          <a:noFill/>
          <a:ln w="19050">
            <a:solidFill>
              <a:srgbClr val="2D29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nitka-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665538"/>
            <a:ext cx="2332038" cy="2355850"/>
          </a:xfrm>
          <a:prstGeom prst="rect">
            <a:avLst/>
          </a:prstGeom>
          <a:noFill/>
          <a:ln w="19050">
            <a:solidFill>
              <a:srgbClr val="2D29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8678863" y="428625"/>
            <a:ext cx="930275" cy="474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93713" y="1341438"/>
            <a:ext cx="74882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400" u="sng" dirty="0">
                <a:latin typeface="+mn-lt"/>
              </a:rPr>
              <a:t>Правила безопасной работы с ножницами</a:t>
            </a:r>
            <a:r>
              <a:rPr lang="ru-RU" sz="2400" b="0" u="sng" dirty="0">
                <a:latin typeface="+mn-lt"/>
              </a:rPr>
              <a:t>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endParaRPr lang="ru-RU" sz="2400" b="0" dirty="0">
              <a:latin typeface="+mn-lt"/>
            </a:endParaRPr>
          </a:p>
          <a:p>
            <a:pPr>
              <a:tabLst>
                <a:tab pos="914400" algn="l"/>
                <a:tab pos="1930400" algn="l"/>
              </a:tabLst>
              <a:defRPr/>
            </a:pPr>
            <a:r>
              <a:rPr lang="ru-RU" sz="2400" b="0" dirty="0">
                <a:latin typeface="+mn-lt"/>
              </a:rPr>
              <a:t>Соблюдай порядок на своём рабочем месте.</a:t>
            </a:r>
          </a:p>
          <a:p>
            <a:pPr>
              <a:tabLst>
                <a:tab pos="914400" algn="l"/>
                <a:tab pos="1930400" algn="l"/>
              </a:tabLst>
              <a:defRPr/>
            </a:pPr>
            <a:r>
              <a:rPr lang="ru-RU" sz="2400" b="0" dirty="0">
                <a:latin typeface="+mn-lt"/>
              </a:rPr>
              <a:t>Перед работой проверь исправность инструмента.</a:t>
            </a:r>
          </a:p>
          <a:p>
            <a:pPr>
              <a:tabLst>
                <a:tab pos="914400" algn="l"/>
                <a:tab pos="1930400" algn="l"/>
              </a:tabLst>
              <a:defRPr/>
            </a:pPr>
            <a:r>
              <a:rPr lang="ru-RU" sz="2400" b="0" dirty="0">
                <a:latin typeface="+mn-lt"/>
              </a:rPr>
              <a:t>Следи за движением лезвий во время работы.</a:t>
            </a:r>
          </a:p>
          <a:p>
            <a:pPr>
              <a:tabLst>
                <a:tab pos="914400" algn="l"/>
                <a:tab pos="1930400" algn="l"/>
              </a:tabLst>
              <a:defRPr/>
            </a:pPr>
            <a:r>
              <a:rPr lang="ru-RU" sz="2400" b="0" dirty="0">
                <a:latin typeface="+mn-lt"/>
              </a:rPr>
              <a:t>Ножницы клади кольцами к себе.</a:t>
            </a:r>
          </a:p>
          <a:p>
            <a:pPr>
              <a:tabLst>
                <a:tab pos="914400" algn="l"/>
                <a:tab pos="1930400" algn="l"/>
              </a:tabLst>
              <a:defRPr/>
            </a:pPr>
            <a:r>
              <a:rPr lang="ru-RU" sz="2400" b="0" dirty="0">
                <a:latin typeface="+mn-lt"/>
              </a:rPr>
              <a:t>Подавай ножницы кольцами вперёд.</a:t>
            </a:r>
          </a:p>
          <a:p>
            <a:pPr>
              <a:tabLst>
                <a:tab pos="914400" algn="l"/>
                <a:tab pos="1930400" algn="l"/>
              </a:tabLst>
              <a:defRPr/>
            </a:pPr>
            <a:r>
              <a:rPr lang="ru-RU" sz="2400" b="0" dirty="0">
                <a:latin typeface="+mn-lt"/>
              </a:rPr>
              <a:t>Не оставляй ножницы открытыми.</a:t>
            </a:r>
          </a:p>
          <a:p>
            <a:pPr>
              <a:tabLst>
                <a:tab pos="914400" algn="l"/>
                <a:tab pos="1930400" algn="l"/>
              </a:tabLst>
              <a:defRPr/>
            </a:pPr>
            <a:r>
              <a:rPr lang="ru-RU" sz="2400" b="0" dirty="0">
                <a:latin typeface="+mn-lt"/>
              </a:rPr>
              <a:t>Не играй с ножницами, не подноси их к лицу.</a:t>
            </a:r>
          </a:p>
          <a:p>
            <a:pPr>
              <a:tabLst>
                <a:tab pos="914400" algn="l"/>
                <a:tab pos="1930400" algn="l"/>
              </a:tabLst>
              <a:defRPr/>
            </a:pPr>
            <a:r>
              <a:rPr lang="ru-RU" sz="2400" b="0" dirty="0">
                <a:latin typeface="+mn-lt"/>
              </a:rPr>
              <a:t>Используй ножницы по назначению.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32138" y="836613"/>
            <a:ext cx="4392612" cy="30257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Заполнение угла.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изнаночной стороне начертите угол, разделите каждую сторону на равное количество частей</a:t>
            </a:r>
          </a:p>
        </p:txBody>
      </p:sp>
      <p:pic>
        <p:nvPicPr>
          <p:cNvPr id="43012" name="Picture 4" descr="K:\Районный умс применение ИТ 2007\МОУ Остафьевская СОШ\Козырева СН\Рисунок 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4813"/>
            <a:ext cx="2500313" cy="2457450"/>
          </a:xfrm>
          <a:prstGeom prst="rect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</p:pic>
      <p:pic>
        <p:nvPicPr>
          <p:cNvPr id="43013" name="Picture 5" descr="K:\Районный умс применение ИТ 2007\МОУ Остафьевская СОШ\Козырева СН\Рисунок 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357563"/>
            <a:ext cx="2533650" cy="2571750"/>
          </a:xfrm>
          <a:prstGeom prst="rect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132138" y="3716338"/>
            <a:ext cx="4608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Проколите точки иглой. Вершину  угла (т.20) не прокалывайте,  вденьте нить в иглу и заполните угол по схеме</a:t>
            </a:r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:\Районный умс применение ИТ 2007\МОУ Остафьевская СОШ\Козырева СН\Рисунок г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4724400"/>
            <a:ext cx="1978025" cy="1978025"/>
          </a:xfrm>
          <a:prstGeom prst="rect">
            <a:avLst/>
          </a:prstGeom>
          <a:noFill/>
          <a:ln w="19050">
            <a:solidFill>
              <a:srgbClr val="2D29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K:\Районный умс применение ИТ 2007\МОУ Остафьевская СОШ\Козырева СН\Рисунок д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25" y="4727575"/>
            <a:ext cx="1989138" cy="2025650"/>
          </a:xfrm>
          <a:prstGeom prst="rect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</p:pic>
      <p:pic>
        <p:nvPicPr>
          <p:cNvPr id="43014" name="Picture 6" descr="K:\Районный умс применение ИТ 2007\МОУ Остафьевская СОШ\Козырева СН\Рисунок в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4721225"/>
            <a:ext cx="2079625" cy="1955800"/>
          </a:xfrm>
          <a:prstGeom prst="rect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</p:pic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50825" y="404813"/>
            <a:ext cx="82819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С изнаночной стороны в т.1 закрепите нитку с помощью узелка. Выведите её на лицевую сторону и протяните её до т.19 на противоположной стороне. Проколите иглу на изнанку и из соседней т.18 выведите на лицевую сторону и возвращайтесь в т.2.  Уходим на изнаночную сторону, возвращаемся в т.3 и протягиваем нить в т.17.</a:t>
            </a:r>
          </a:p>
          <a:p>
            <a:pPr algn="just" eaLnBrk="1" hangingPunct="1"/>
            <a:r>
              <a:rPr lang="ru-RU" altLang="ru-RU" sz="2400" b="0">
                <a:latin typeface="Times New Roman" pitchFamily="18" charset="0"/>
                <a:cs typeface="Times New Roman" pitchFamily="18" charset="0"/>
              </a:rPr>
              <a:t>По левой  стороне  угла опускаемся вниз, а по правой - поднимаемся вверх. На лицевой стороне получаются длинные пересекающиеся нити, а на изнаночной - пунктирные стежки.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4700588"/>
            <a:ext cx="1941513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29125" y="6702425"/>
            <a:ext cx="1941513" cy="33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нитей выбирайте контрастный к основе, используйте яркие, насыщенные тона</a:t>
            </a:r>
          </a:p>
        </p:txBody>
      </p:sp>
      <p:pic>
        <p:nvPicPr>
          <p:cNvPr id="104452" name="Picture 4" descr="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12950"/>
            <a:ext cx="7467600" cy="4048125"/>
          </a:xfr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цветовой эффект можно получить при частой смене цвета нитей</a:t>
            </a:r>
          </a:p>
        </p:txBody>
      </p:sp>
      <p:pic>
        <p:nvPicPr>
          <p:cNvPr id="71688" name="Picture 8" descr="IMGP155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939925"/>
            <a:ext cx="7467600" cy="4194175"/>
          </a:xfrm>
          <a:noFill/>
        </p:spPr>
      </p:pic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9" name="Picture 11" descr="Рис 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00" y="0"/>
            <a:ext cx="3041650" cy="2454275"/>
          </a:xfrm>
          <a:noFill/>
        </p:spPr>
      </p:pic>
      <p:pic>
        <p:nvPicPr>
          <p:cNvPr id="73740" name="Picture 12" descr="Рис 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5963" y="2349500"/>
            <a:ext cx="3019425" cy="2733675"/>
          </a:xfrm>
          <a:noFill/>
        </p:spPr>
      </p:pic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179388" y="981075"/>
            <a:ext cx="55721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ru-RU" altLang="ru-RU" sz="1800" b="0" dirty="0" smtClean="0"/>
              <a:t>      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научимся заполнять  окружность. Для этого с изнаночной стороны начертите окружность и разделите её на равные части. В каждой точке проколите отверстие. Теперь приступаем к натяжению нитей или проведению хорд. Чем длиннее хорда, тем меньше центральное отверстие. Изменяя длину хорды и количество точек, на одинаковых окружностях можно получить разнообразные узоры. Вышивать лучше по часовой стрелке. Закрепляем нить узелком</a:t>
            </a:r>
            <a:r>
              <a:rPr lang="ru-RU" altLang="ru-RU" b="0" dirty="0" smtClean="0">
                <a:latin typeface="+mn-lt"/>
              </a:rPr>
              <a:t>. </a:t>
            </a: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114300" y="4797425"/>
            <a:ext cx="77771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0">
                <a:latin typeface="Times New Roman" pitchFamily="18" charset="0"/>
                <a:cs typeface="Times New Roman" pitchFamily="18" charset="0"/>
              </a:rPr>
              <a:t>Выбираем длину хорды - натягиваем нить, прокалывая  бумагу и выходим  на лицевую сторону  из соседнего отверстия по ходу часовой стрелки. Затем возвращаемся назад, перекрывая предыдущую нить и не доходя до первого отверстия уходим на изнаночную сторону, делаем маленький стежок и далее большой, но уже по лицевой стороне, перекрывая предыдущую нить  и т.д. </a:t>
            </a:r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1.8|2.6|1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5|1.9|1.2|1.2|2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2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1|1.2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1755</TotalTime>
  <Words>608</Words>
  <Application>Microsoft Office PowerPoint</Application>
  <PresentationFormat>Экран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Century Schoolbook</vt:lpstr>
      <vt:lpstr>Wingdings</vt:lpstr>
      <vt:lpstr>Wingdings 2</vt:lpstr>
      <vt:lpstr>Calibri</vt:lpstr>
      <vt:lpstr>Times New Roman</vt:lpstr>
      <vt:lpstr>Symbol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 нитей выбирайте контрастный к основе, используйте яркие, насыщенные тона</vt:lpstr>
      <vt:lpstr>Интересный цветовой эффект можно получить при частой смене цвета нитей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</vt:lpstr>
    </vt:vector>
  </TitlesOfParts>
  <Company>MCIO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ИЗОНИТЬ</dc:title>
  <dc:creator>KozyrevaSN</dc:creator>
  <cp:lastModifiedBy>Павел А.Сафронов</cp:lastModifiedBy>
  <cp:revision>126</cp:revision>
  <dcterms:created xsi:type="dcterms:W3CDTF">2005-10-18T07:07:09Z</dcterms:created>
  <dcterms:modified xsi:type="dcterms:W3CDTF">2017-01-12T11:05:42Z</dcterms:modified>
</cp:coreProperties>
</file>