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8" r:id="rId1"/>
    <p:sldMasterId id="2147484311" r:id="rId2"/>
    <p:sldMasterId id="2147484323" r:id="rId3"/>
  </p:sldMasterIdLst>
  <p:notesMasterIdLst>
    <p:notesMasterId r:id="rId20"/>
  </p:notesMasterIdLst>
  <p:sldIdLst>
    <p:sldId id="257" r:id="rId4"/>
    <p:sldId id="366" r:id="rId5"/>
    <p:sldId id="345" r:id="rId6"/>
    <p:sldId id="364" r:id="rId7"/>
    <p:sldId id="360" r:id="rId8"/>
    <p:sldId id="328" r:id="rId9"/>
    <p:sldId id="370" r:id="rId10"/>
    <p:sldId id="369" r:id="rId11"/>
    <p:sldId id="373" r:id="rId12"/>
    <p:sldId id="372" r:id="rId13"/>
    <p:sldId id="351" r:id="rId14"/>
    <p:sldId id="374" r:id="rId15"/>
    <p:sldId id="375" r:id="rId16"/>
    <p:sldId id="376" r:id="rId17"/>
    <p:sldId id="358" r:id="rId18"/>
    <p:sldId id="359" r:id="rId19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466"/>
    <a:srgbClr val="FC5E3E"/>
    <a:srgbClr val="FC4824"/>
    <a:srgbClr val="FFFFFF"/>
    <a:srgbClr val="9FE226"/>
    <a:srgbClr val="FFFF99"/>
    <a:srgbClr val="333333"/>
    <a:srgbClr val="F0B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576" autoAdjust="0"/>
  </p:normalViewPr>
  <p:slideViewPr>
    <p:cSldViewPr>
      <p:cViewPr>
        <p:scale>
          <a:sx n="62" d="100"/>
          <a:sy n="62" d="100"/>
        </p:scale>
        <p:origin x="-215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890A7E-E01B-42C8-A200-12E094911D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02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0CFF59-F537-4A96-8A6B-5B76360125F3}" type="slidenum">
              <a:rPr lang="en-US" altLang="ru-RU" smtClean="0"/>
              <a:pPr/>
              <a:t>3</a:t>
            </a:fld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360F-33CE-4E57-8900-D2A02C728D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05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AD83-DA78-423F-99A9-22848DB5BE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4687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192A-9C93-456E-B554-48BEFBD603B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560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478E-BF68-4665-81B5-50802F50CD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4614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1B5269-46D1-4E12-92D4-1F0B69CEFDD8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368853-5506-4D72-87C1-878FCAA5D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CFE120-678D-4E3B-8D09-6920A38E69AF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3919C9-9A18-4295-830C-4B6DE1082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0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C9067D-DBDF-4577-A58F-33B3C256BABF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41031F-168E-4938-962D-586401017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62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95D7E4-C660-46A4-9923-FC2479929504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D2281F-7BF3-4DB7-9242-A27A8F578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3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A524CF-8B53-4155-85B2-745CDA24954E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69BDB6-A97C-4ECD-9D0F-70E8FCF01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30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CCD863-DA8D-44E5-A2EB-83DFAD83F8E5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3622B6-5E98-4B29-850E-E47D291AC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18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9D29DA-F5F3-43B0-B0F6-4342CABA8FA8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4B6068-C4AF-4AF1-980C-8E0E3ED9A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2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3CB9-0B60-4AF7-B558-A5F463BD32B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672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77C3A9-EB60-4002-B93B-8679D6C76394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59ACC7-AAF8-44DC-A869-F316C4B35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55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66221B-1DB6-4DEE-A5C6-B8B044174B63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2C1163-B6EC-4DC3-A936-215B0E1ED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07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CE9D16-8568-449F-A6A5-48CEA318EF73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A7C4D6-F4A0-4216-99AA-6FE74337D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2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4C0462-2779-4A85-8BAD-65A3BBE10BF1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EDEA22-51B5-4CCA-95FF-3BCE2502F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50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54F330-FDCE-470A-8872-C51579B6AE3C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D8B247-983F-4854-81AB-EA6D55CBF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93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64003C-214C-4A76-89C4-376ED6BB8DC6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3F8C9B-30E3-4F20-A479-D2D7787A6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02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7E477B-4272-471A-B337-E6704B670C65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9A6A06-8835-4346-8DF1-8501863BB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83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025C9B-CC2A-4E95-98C3-EE81DB4353D3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D9AECE-3779-438A-94B2-4EDAA2641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76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0B064C-D05F-4811-826C-3400E96CCE07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D517B3-A207-4CC5-9EA0-2D4698A08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49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A61C76-5EFE-4E1B-AF98-221922AFBC81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D9B6B2-1624-4AD6-8DD5-2AF6C5BE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2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07F3-C598-4670-877E-0309A4FF45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0232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D0BD2A-3D0C-4C2A-980B-E9000405CDBD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D252E1-1F5C-4F97-B111-6017A4706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75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71AA9A-C3C0-4A5E-AC5D-BF39B7790ABD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5B3787-3588-48C8-A001-A2B4056B7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44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30E786-202B-439B-A5AA-C2C050004FDC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C5A0D5-8C03-4F44-8E2E-CC754CC0D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09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4E34B5-47DB-4F75-A734-51B836D49E7D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3CABBA-18A4-4902-9996-E2C123F77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8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808DF1-D729-4A74-B674-494AB80D7EEA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FEA5D0-5057-4B9F-B23E-A38A3582D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084A-1084-4188-A6C3-E38F0E9007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867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455B-26D1-4FEF-A2AF-1A79EAF36E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024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1545-ECAF-47F7-BCAC-0127477165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14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1ADC-10BF-46F4-894E-90C249C063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896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115E-7881-4E98-BDBA-9A3FC73EC5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20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1D0F-6E54-4A89-8C7E-1F5C4AFD9C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37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D8D2351-6468-4FE2-B6EA-CEC6FA8AFF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</a:defRPr>
            </a:lvl1pPr>
          </a:lstStyle>
          <a:p>
            <a:pPr>
              <a:defRPr/>
            </a:pPr>
            <a:fld id="{0AEE5577-2E82-45DA-8FC2-5B82D0DAE5BC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</a:defRPr>
            </a:lvl1pPr>
          </a:lstStyle>
          <a:p>
            <a:pPr>
              <a:defRPr/>
            </a:pPr>
            <a:fld id="{E3CFB26F-0337-4394-B282-0C1BBC70F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DD1A709-2B9F-4C57-BAC5-B72DBAD16D96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7F6E265-67F8-45B7-80CD-0ED5BCF67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598613" y="2205038"/>
            <a:ext cx="5803900" cy="16319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технопарк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«Вектор будущего»</a:t>
            </a:r>
          </a:p>
          <a:p>
            <a:pPr algn="ctr" eaLnBrk="1" hangingPunct="1"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Карабашского городского округа</a:t>
            </a:r>
            <a:endParaRPr lang="ru-RU" sz="2000" dirty="0" smtClean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95288" y="765175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Совещание  «Достигнутые результаты и перспективы реализации программы развития образовательных технопарков»</a:t>
            </a:r>
            <a:endParaRPr lang="ru-RU" alt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913188" y="5245100"/>
            <a:ext cx="4875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Начальник МКУ «Управление образования </a:t>
            </a:r>
          </a:p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                 Карабашского городского округа»</a:t>
            </a:r>
          </a:p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                Наталия Владимировна Полякова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506372-D92F-4200-8020-A9E9BBCAA0E6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5843" name="Picture 2" descr="D:\user\Desktop\ТЕМП ОТТО\укротители огня\IMG_57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717675"/>
            <a:ext cx="722947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79388" y="158750"/>
            <a:ext cx="5761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работы технопарка на базе МДОУ №10 </a:t>
            </a:r>
          </a:p>
          <a:p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 праздновании Дня металлурга  15.07.2017 г.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2339975" y="1042988"/>
            <a:ext cx="6399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стажировочной площадки 31.10.2017 г.</a:t>
            </a:r>
          </a:p>
          <a:p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(Касли, Нязепетровск, Кыштым, Верхний Уфалей, Озерск)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BA52-C9B6-4697-9BBD-21F559F74123}" type="slidenum">
              <a:rPr lang="en-US" altLang="ru-RU" sz="1400" smtClean="0"/>
              <a:pPr/>
              <a:t>11</a:t>
            </a:fld>
            <a:endParaRPr lang="en-US" altLang="ru-RU" sz="140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663" y="949325"/>
            <a:ext cx="6553200" cy="5992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0" y="119063"/>
            <a:ext cx="820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Получена субсидия на капитальный ремонт – 2 100,0 руб.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покупка оборудования  - 998,0 руб.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1770063" y="5915025"/>
            <a:ext cx="6334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70,5</a:t>
            </a:r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1497013" y="4270375"/>
            <a:ext cx="633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67,7</a:t>
            </a:r>
          </a:p>
        </p:txBody>
      </p:sp>
      <p:sp>
        <p:nvSpPr>
          <p:cNvPr id="36871" name="TextBox 4"/>
          <p:cNvSpPr txBox="1">
            <a:spLocks noChangeArrowheads="1"/>
          </p:cNvSpPr>
          <p:nvPr/>
        </p:nvSpPr>
        <p:spPr bwMode="auto">
          <a:xfrm>
            <a:off x="2495550" y="4638675"/>
            <a:ext cx="63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53,9</a:t>
            </a:r>
          </a:p>
        </p:txBody>
      </p:sp>
      <p:sp>
        <p:nvSpPr>
          <p:cNvPr id="36872" name="TextBox 5"/>
          <p:cNvSpPr txBox="1">
            <a:spLocks noChangeArrowheads="1"/>
          </p:cNvSpPr>
          <p:nvPr/>
        </p:nvSpPr>
        <p:spPr bwMode="auto">
          <a:xfrm>
            <a:off x="1452563" y="3460750"/>
            <a:ext cx="633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67,3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85975" y="2133600"/>
            <a:ext cx="2590800" cy="1327150"/>
          </a:xfrm>
          <a:prstGeom prst="straightConnector1">
            <a:avLst/>
          </a:prstGeom>
          <a:ln>
            <a:solidFill>
              <a:schemeClr val="tx1">
                <a:alpha val="9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TextBox 8"/>
          <p:cNvSpPr txBox="1">
            <a:spLocks noChangeArrowheads="1"/>
          </p:cNvSpPr>
          <p:nvPr/>
        </p:nvSpPr>
        <p:spPr bwMode="auto">
          <a:xfrm>
            <a:off x="4724400" y="1763713"/>
            <a:ext cx="207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Хим. лаборатория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31988" y="2981325"/>
            <a:ext cx="2586037" cy="1544638"/>
          </a:xfrm>
          <a:prstGeom prst="straightConnector1">
            <a:avLst/>
          </a:prstGeom>
          <a:ln>
            <a:solidFill>
              <a:schemeClr val="tx1">
                <a:alpha val="9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403475" y="4838700"/>
            <a:ext cx="2273300" cy="1477963"/>
          </a:xfrm>
          <a:prstGeom prst="straightConnector1">
            <a:avLst/>
          </a:prstGeom>
          <a:ln>
            <a:solidFill>
              <a:schemeClr val="tx1">
                <a:alpha val="9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15"/>
          <p:cNvSpPr txBox="1">
            <a:spLocks noChangeArrowheads="1"/>
          </p:cNvSpPr>
          <p:nvPr/>
        </p:nvSpPr>
        <p:spPr bwMode="auto">
          <a:xfrm>
            <a:off x="4724400" y="4638675"/>
            <a:ext cx="198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Электромонтер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813050" y="3944938"/>
            <a:ext cx="1700213" cy="1093787"/>
          </a:xfrm>
          <a:prstGeom prst="straightConnector1">
            <a:avLst/>
          </a:prstGeom>
          <a:ln>
            <a:solidFill>
              <a:schemeClr val="tx1">
                <a:alpha val="9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9" name="TextBox 21"/>
          <p:cNvSpPr txBox="1">
            <a:spLocks noChangeArrowheads="1"/>
          </p:cNvSpPr>
          <p:nvPr/>
        </p:nvSpPr>
        <p:spPr bwMode="auto">
          <a:xfrm>
            <a:off x="4421188" y="838200"/>
            <a:ext cx="433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площадь – 259,4 кв. 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89863" y="6116638"/>
            <a:ext cx="1354137" cy="74136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16638"/>
            <a:ext cx="1236663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82" name="Прямоугольник 1"/>
          <p:cNvSpPr>
            <a:spLocks noChangeArrowheads="1"/>
          </p:cNvSpPr>
          <p:nvPr/>
        </p:nvSpPr>
        <p:spPr bwMode="auto">
          <a:xfrm>
            <a:off x="4646613" y="2797175"/>
            <a:ext cx="194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Слесарь КИПиА</a:t>
            </a:r>
          </a:p>
        </p:txBody>
      </p:sp>
      <p:sp>
        <p:nvSpPr>
          <p:cNvPr id="36883" name="TextBox 4"/>
          <p:cNvSpPr txBox="1">
            <a:spLocks noChangeArrowheads="1"/>
          </p:cNvSpPr>
          <p:nvPr/>
        </p:nvSpPr>
        <p:spPr bwMode="auto">
          <a:xfrm>
            <a:off x="4700588" y="3860800"/>
            <a:ext cx="196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Учебный класс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463" y="4832350"/>
            <a:ext cx="54435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295275" y="192088"/>
            <a:ext cx="8482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Социальное проектирование – проект РМК «Измени город к лучшему</a:t>
            </a:r>
            <a:r>
              <a:rPr lang="ru-RU" altLang="ru-RU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33425"/>
            <a:ext cx="54149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2609850"/>
            <a:ext cx="55006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908050"/>
            <a:ext cx="28368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187450" y="10525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539750" y="684213"/>
            <a:ext cx="82089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 на будущее:</a:t>
            </a:r>
          </a:p>
          <a:p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1. Реализация  с 1 сентября 2018 г. профессиональной образовательной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программы  профессиональной подготовки   по профессии «Столяр-  строительный»  (для обучающихся, не получивших аттестат об основном общем образовании).</a:t>
            </a:r>
          </a:p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2.  Открытие   на базе  МДОУ №9 отделения технопарка  (программа доп. образования «Мы – строители») через участие в конкурсном отборе проекта РМК  «Измени город к лучшему». </a:t>
            </a:r>
          </a:p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555750" y="2205038"/>
            <a:ext cx="5889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технопарк</a:t>
            </a: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«Вектор будущего»</a:t>
            </a:r>
          </a:p>
          <a:p>
            <a:pPr algn="ctr" eaLnBrk="1" hangingPunct="1"/>
            <a:endParaRPr lang="ru-RU" alt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2D0B06"/>
                </a:solidFill>
                <a:latin typeface="Times New Roman" pitchFamily="18" charset="0"/>
                <a:cs typeface="Times New Roman" pitchFamily="18" charset="0"/>
              </a:rPr>
              <a:t>на территории Карабашского городского округа:</a:t>
            </a:r>
          </a:p>
          <a:p>
            <a:pPr algn="ctr" eaLnBrk="1" hangingPunct="1"/>
            <a:r>
              <a:rPr lang="ru-RU" altLang="ru-RU" sz="2000" b="1">
                <a:solidFill>
                  <a:srgbClr val="2D0B06"/>
                </a:solidFill>
                <a:latin typeface="Times New Roman" pitchFamily="18" charset="0"/>
                <a:cs typeface="Times New Roman" pitchFamily="18" charset="0"/>
              </a:rPr>
              <a:t>от идеи до воплощения</a:t>
            </a:r>
            <a:endParaRPr lang="ru-RU" altLang="ru-RU" sz="2000">
              <a:solidFill>
                <a:srgbClr val="2D0B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Прямоугольник 1"/>
          <p:cNvSpPr>
            <a:spLocks noChangeArrowheads="1"/>
          </p:cNvSpPr>
          <p:nvPr/>
        </p:nvSpPr>
        <p:spPr bwMode="auto">
          <a:xfrm>
            <a:off x="395288" y="765175"/>
            <a:ext cx="8208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и перспективы реализации программы развития образовательных технопарков</a:t>
            </a:r>
            <a:endParaRPr lang="ru-RU" alt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3913188" y="5245100"/>
            <a:ext cx="4875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Начальник МКУ «Управление образования </a:t>
            </a:r>
          </a:p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Карабашского городского округа»</a:t>
            </a:r>
          </a:p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Наталия Владимировна Полякова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1C371E-7F33-457B-B682-99491322C928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75" y="300038"/>
            <a:ext cx="90360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образовательная программа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подготовки   по профессии 16199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«Оператор электронно-вычислительных  и вычислительных машин»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981075"/>
            <a:ext cx="8497888" cy="6272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Программа содержит два модуля: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1.Программа учебной дисциплины: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01.Основы деловой культуры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02.Основы электротехники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03.Основы информационных технологий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04.Охрана труда и техника безопасности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2.Программа профессионального модуля: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01.Ввод и обработка цифровой   информации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02.Хранение, передача и публикация цифровой      информации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обучения:      664часа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обучения:   очная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 занятий:</a:t>
            </a:r>
          </a:p>
          <a:p>
            <a:pPr marL="639763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9класс: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4часа в неделю  (136 часов)</a:t>
            </a:r>
          </a:p>
          <a:p>
            <a:pPr marL="639763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10класс: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6часов в неделю (204 часа) производственная практика - 120часов в летнее время</a:t>
            </a:r>
          </a:p>
          <a:p>
            <a:pPr marL="639763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11класс: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6часов в неделю  (204 часа)</a:t>
            </a:r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Квалификация выпускника: оператор электронно- вычислительных и вычислительных машин 2-го разряда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A83475-1F10-41E8-91FD-B24F6643384E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/>
              <a:t>16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404813"/>
            <a:ext cx="8509000" cy="2646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образовательная программа  профессиональной подготовки  по профессии 27530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«Чертёжник»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содержит два модуля: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628775"/>
            <a:ext cx="8272462" cy="43576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1.Программа профессионального модуля:</a:t>
            </a:r>
          </a:p>
          <a:p>
            <a:pPr marL="342900"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01.Выполнение чертежных работ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2.Программа учебной дисциплины:</a:t>
            </a:r>
          </a:p>
          <a:p>
            <a:pPr marL="342900" eaLnBrk="1" hangingPunct="1">
              <a:spcBef>
                <a:spcPct val="20000"/>
              </a:spcBef>
              <a:tabLst>
                <a:tab pos="633413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01.Технические измерения</a:t>
            </a:r>
          </a:p>
          <a:p>
            <a:pPr marL="342900" eaLnBrk="1" hangingPunct="1">
              <a:spcBef>
                <a:spcPct val="20000"/>
              </a:spcBef>
              <a:tabLst>
                <a:tab pos="633413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02.Основы инженерной графики</a:t>
            </a:r>
          </a:p>
          <a:p>
            <a:pPr marL="342900" eaLnBrk="1" hangingPunct="1">
              <a:spcBef>
                <a:spcPct val="20000"/>
              </a:spcBef>
              <a:tabLst>
                <a:tab pos="633413" algn="l"/>
              </a:tabLst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Срок обучения:        664 часа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обучения:     очная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 занятий: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9класс: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4часа в неделю (136 часов)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10класс: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6часов в неделю, производственная практика-120 часов в летнее время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11класс: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6часов в неделю (204ч аса)</a:t>
            </a:r>
          </a:p>
          <a:p>
            <a:pPr marL="342900" eaLnBrk="1" hangingPunct="1">
              <a:spcBef>
                <a:spcPct val="20000"/>
              </a:spcBef>
              <a:tabLst>
                <a:tab pos="633413" algn="l"/>
              </a:tabLst>
              <a:defRPr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квалификации выпускника-2-разряд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A8A864-999F-42B4-933A-0CB70F94971A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38" y="165100"/>
            <a:ext cx="7929562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в муниципалитете: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Отток обучающихся после 9 класса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на градообразующем предприятии ЗАО «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Карабашмедь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Отсутствие высококвалифицированных рабочих кадров в городе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506538"/>
            <a:ext cx="55372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BCFF0-DD0B-436F-8E02-1793A7CFA6E2}" type="slidenum">
              <a:rPr lang="en-US" altLang="ru-RU" sz="1400" smtClean="0"/>
              <a:pPr/>
              <a:t>3</a:t>
            </a:fld>
            <a:endParaRPr lang="en-US" altLang="ru-RU" sz="1400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87979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Образовательный парк «Вектор будущего» </a:t>
            </a:r>
          </a:p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территории Карабашского городского округа</a:t>
            </a: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договора о сотрудничестве </a:t>
            </a:r>
          </a:p>
          <a:p>
            <a:pPr algn="ctr"/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организации и  оказанию услуг  по подготовке обучающихся </a:t>
            </a:r>
          </a:p>
          <a:p>
            <a:pPr algn="ctr"/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основным программам  профессионального обучения</a:t>
            </a: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44550" y="1389063"/>
            <a:ext cx="1549400" cy="646112"/>
          </a:xfrm>
          <a:prstGeom prst="rect">
            <a:avLst/>
          </a:prstGeom>
          <a:noFill/>
          <a:ln w="9525">
            <a:solidFill>
              <a:srgbClr val="002060">
                <a:alpha val="9803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2540000" y="1373188"/>
            <a:ext cx="1246188" cy="646112"/>
          </a:xfrm>
          <a:prstGeom prst="rect">
            <a:avLst/>
          </a:prstGeom>
          <a:noFill/>
          <a:ln w="9525">
            <a:solidFill>
              <a:srgbClr val="002060">
                <a:alpha val="9803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СОШ №1</a:t>
            </a: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5559425" y="1373188"/>
            <a:ext cx="2644775" cy="647700"/>
          </a:xfrm>
          <a:prstGeom prst="rect">
            <a:avLst/>
          </a:prstGeom>
          <a:noFill/>
          <a:ln w="9525">
            <a:solidFill>
              <a:srgbClr val="002060">
                <a:alpha val="9803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ЗАО 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«Карабашмедь» (РМК)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143375" y="-1385887"/>
            <a:ext cx="733425" cy="7651750"/>
          </a:xfrm>
          <a:prstGeom prst="leftBrace">
            <a:avLst>
              <a:gd name="adj1" fmla="val 8333"/>
              <a:gd name="adj2" fmla="val 50001"/>
            </a:avLst>
          </a:prstGeom>
          <a:ln>
            <a:solidFill>
              <a:schemeClr val="tx1">
                <a:alpha val="9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0" name="TextBox 3"/>
          <p:cNvSpPr txBox="1">
            <a:spLocks noChangeArrowheads="1"/>
          </p:cNvSpPr>
          <p:nvPr/>
        </p:nvSpPr>
        <p:spPr bwMode="auto">
          <a:xfrm>
            <a:off x="4005263" y="5770563"/>
            <a:ext cx="1146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Химик-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лаборант</a:t>
            </a:r>
          </a:p>
        </p:txBody>
      </p:sp>
      <p:pic>
        <p:nvPicPr>
          <p:cNvPr id="28681" name="Picture 6" descr="http://img02.olx.uz/images_olxuz/1304847_3_1000x700_himik-tehnolog-prochie-uslugi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3867150"/>
            <a:ext cx="15843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3"/>
          <p:cNvSpPr txBox="1">
            <a:spLocks noChangeArrowheads="1"/>
          </p:cNvSpPr>
          <p:nvPr/>
        </p:nvSpPr>
        <p:spPr bwMode="auto">
          <a:xfrm>
            <a:off x="566738" y="5607050"/>
            <a:ext cx="211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Слесарь КИПиА</a:t>
            </a:r>
          </a:p>
        </p:txBody>
      </p:sp>
      <p:sp>
        <p:nvSpPr>
          <p:cNvPr id="28683" name="TextBox 3"/>
          <p:cNvSpPr txBox="1">
            <a:spLocks noChangeArrowheads="1"/>
          </p:cNvSpPr>
          <p:nvPr/>
        </p:nvSpPr>
        <p:spPr bwMode="auto">
          <a:xfrm>
            <a:off x="6584950" y="5770563"/>
            <a:ext cx="180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Электромонтер</a:t>
            </a:r>
          </a:p>
        </p:txBody>
      </p:sp>
      <p:pic>
        <p:nvPicPr>
          <p:cNvPr id="26" name="Picture 3" descr="D:\Бухмастова\форум Темп\DSC05845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354" y="3867742"/>
            <a:ext cx="2386376" cy="1789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5" name="Рисунок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" y="3889375"/>
            <a:ext cx="243998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4237038" y="1379538"/>
            <a:ext cx="1131887" cy="646112"/>
          </a:xfrm>
          <a:prstGeom prst="rect">
            <a:avLst/>
          </a:prstGeom>
          <a:noFill/>
          <a:ln w="9525">
            <a:solidFill>
              <a:srgbClr val="002060">
                <a:alpha val="9803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КГО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A591A5-6743-448A-843E-09E4AD1A973C}" type="slidenum">
              <a:rPr lang="en-US" altLang="ru-RU" sz="1400" smtClean="0"/>
              <a:pPr/>
              <a:t>4</a:t>
            </a:fld>
            <a:endParaRPr lang="en-US" altLang="ru-RU" sz="140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196975"/>
          <a:ext cx="8496300" cy="5414963"/>
        </p:xfrm>
        <a:graphic>
          <a:graphicData uri="http://schemas.openxmlformats.org/drawingml/2006/table">
            <a:tbl>
              <a:tblPr/>
              <a:tblGrid>
                <a:gridCol w="4783930"/>
                <a:gridCol w="3712370"/>
              </a:tblGrid>
              <a:tr h="946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Направление деятельности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организации  образовательного технопарка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Сумма затрат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помещений для мастерских и лабораторий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4 кабинета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2 115 815,23 руб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для мастерских и лабораторий: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химик-лаборант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слесарь 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КИПиА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электромонтер по ремонту и обслуживанию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электрооборудования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255 285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650 000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327 840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1 233 125 руб.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Оплата труда педагогов и мастеров (год)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330 824,72 руб.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ИТОГО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3 679 764,95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9" name="Прямоугольник 2"/>
          <p:cNvSpPr>
            <a:spLocks noChangeArrowheads="1"/>
          </p:cNvSpPr>
          <p:nvPr/>
        </p:nvSpPr>
        <p:spPr bwMode="auto">
          <a:xfrm>
            <a:off x="1042988" y="284163"/>
            <a:ext cx="7446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Затраты ЗАО «Карабашмедь» (РМК)</a:t>
            </a:r>
          </a:p>
          <a:p>
            <a:pPr algn="ctr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 создание технопарка</a:t>
            </a:r>
          </a:p>
          <a:p>
            <a:pPr algn="ctr"/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28E7A4-FA74-4C13-B4D5-084B073BCB2D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Picture 2" descr="C:\Users\LENOVO\Documents\Завуч\2016-2017 уч.год\Технопарк\лиценз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322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0388" y="274638"/>
            <a:ext cx="4572000" cy="8815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 оказывать образовательные услуги по реализации образовательных программ по видам образования, по профессиям,  специальностям, направлениям подготовки (для профессионального образования)  по подвидам профессионального образования, указанным в приложении к настоящей лицензии.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образовательная программа  профессиональной подготовки   по профессии 16199  «Оператор электронно-вычислительных  и вычислительных машин»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(квалификация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выпускника: оператор электронно- вычислительных и вычислительных машин 2-го разряда)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образовательная программа  профессиональной подготовки  по профессии 27530  «Чертёжник»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(квалификации выпускника-2-разряд)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4E5A1C-2444-48F0-8BF8-B6B8B31F4800}" type="slidenum">
              <a:rPr lang="en-US" altLang="ru-RU" sz="1400" smtClean="0"/>
              <a:pPr/>
              <a:t>6</a:t>
            </a:fld>
            <a:endParaRPr lang="en-US" altLang="ru-RU" sz="140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19113" y="4400550"/>
            <a:ext cx="8280400" cy="1836738"/>
          </a:xfrm>
          <a:prstGeom prst="rect">
            <a:avLst/>
          </a:prstGeom>
          <a:solidFill>
            <a:srgbClr val="FC5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194050" y="453072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5084763"/>
            <a:ext cx="25828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Интерактивный клуб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«Укротители металла»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5121275"/>
            <a:ext cx="22177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40425" y="5108575"/>
            <a:ext cx="28590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– экспериментальная лаборатория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«Познай-ка»</a:t>
            </a:r>
          </a:p>
        </p:txBody>
      </p:sp>
      <p:sp>
        <p:nvSpPr>
          <p:cNvPr id="31752" name="Прямоугольник 5"/>
          <p:cNvSpPr>
            <a:spLocks noChangeArrowheads="1"/>
          </p:cNvSpPr>
          <p:nvPr/>
        </p:nvSpPr>
        <p:spPr bwMode="auto">
          <a:xfrm>
            <a:off x="3194050" y="5148263"/>
            <a:ext cx="22399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Центр – Лего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«Мастерская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 Самоделкина»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" y="3032125"/>
            <a:ext cx="8281988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«Математика и конструирование»,  «Я – исследователь», «Наглядная геометрия»,  «Учусь создавать проекты»,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ПроСвет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2444750" y="3028950"/>
            <a:ext cx="4167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Начальное образование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(в рамках внеурочной деятельности 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175" y="1700213"/>
            <a:ext cx="8285163" cy="13287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defRPr/>
            </a:pPr>
            <a:endParaRPr lang="ru-RU" b="1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«Ох, уж, этот декор» (компьютерное моделирование), «Экспериментальные задачи по физике», «Юный химик», «Лего конструирование»», «Моя профессиональная карьера».</a:t>
            </a:r>
          </a:p>
        </p:txBody>
      </p:sp>
      <p:sp>
        <p:nvSpPr>
          <p:cNvPr id="31756" name="TextBox 10"/>
          <p:cNvSpPr txBox="1">
            <a:spLocks noChangeArrowheads="1"/>
          </p:cNvSpPr>
          <p:nvPr/>
        </p:nvSpPr>
        <p:spPr bwMode="auto">
          <a:xfrm>
            <a:off x="3184525" y="1700213"/>
            <a:ext cx="252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Основное образование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1175" y="260350"/>
            <a:ext cx="8285163" cy="15160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58" name="TextBox 12"/>
          <p:cNvSpPr txBox="1">
            <a:spLocks noChangeArrowheads="1"/>
          </p:cNvSpPr>
          <p:nvPr/>
        </p:nvSpPr>
        <p:spPr bwMode="auto">
          <a:xfrm>
            <a:off x="3335338" y="274638"/>
            <a:ext cx="237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Среднее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1175" y="642938"/>
            <a:ext cx="3741738" cy="1122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образовательная программа  профессиональной подготовки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профессии 16199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«Оператор электронно-вычислительных  и вычислительных машин»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9338" y="642938"/>
            <a:ext cx="3816350" cy="1122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Профессиональная образовательная программа  профессиональной подготовки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профессии 27530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«Чертёжник»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5E7D0E-DB92-441C-AA2F-EE0C021C6F19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88" y="404813"/>
            <a:ext cx="8459787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сделано до  01 сентября  2017 года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Получена лицензия </a:t>
            </a:r>
            <a:r>
              <a:rPr lang="ru-RU" sz="2000" dirty="0">
                <a:solidFill>
                  <a:srgbClr val="575F6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 оказывать образовательные услуги по реализации образовательных программ по видам образования, по профессиям,  специальностям, направлениям подготовки (для профессионального образования)  по подвидам профессионального образования, указанным в приложении к настоящей лицензии.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>
              <a:solidFill>
                <a:srgbClr val="575F6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2.Р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азработаны программы профессионального обучения совместно с ГБО ДПО «Челябинский институт развития профессионального образования».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575F6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75F6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несены изменения в нормативные – правовые  документы  школы.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Пройдено повышение квалификации педагогами и  мастером   производственного обучения (мастер от РМК)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5. Получена лицензия на дополнительное образование школами и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детскими садами.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Разработка проектно-сметной документации на ремонтные работы кабинетов ( РМК)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F32E9A-37D1-461D-85DA-DA56C1E97E9D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3795" name="Picture 2" descr="D:\user\Desktop\ТЕМП ОТТО\лаборатория\DSC_53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08"/>
          <a:stretch>
            <a:fillRect/>
          </a:stretch>
        </p:blipFill>
        <p:spPr bwMode="auto">
          <a:xfrm>
            <a:off x="4500563" y="3227388"/>
            <a:ext cx="4535487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D:\user\Desktop\ТЕМП ОТТО\лаборатория\DSC_53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6200"/>
            <a:ext cx="418623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D:\user\Desktop\ТЕМП ОТТО\лаборатория\DSC_53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913" y="65088"/>
            <a:ext cx="4383087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 descr="D:\user\Desktop\ТЕМП ОТТО\лаборатория\DSC_53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305175"/>
            <a:ext cx="42084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6132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0650"/>
            <a:ext cx="4422775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0325"/>
            <a:ext cx="4597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3213100"/>
            <a:ext cx="4097338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Прямоугольник 1"/>
          <p:cNvSpPr>
            <a:spLocks noChangeArrowheads="1"/>
          </p:cNvSpPr>
          <p:nvPr/>
        </p:nvSpPr>
        <p:spPr bwMode="auto">
          <a:xfrm>
            <a:off x="249238" y="6286500"/>
            <a:ext cx="884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материально-технической базы дет. сада (240 тыс. рублей РМК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брамова М.А.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946</Words>
  <Application>Microsoft Office PowerPoint</Application>
  <PresentationFormat>Экран (4:3)</PresentationFormat>
  <Paragraphs>207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Candara</vt:lpstr>
      <vt:lpstr>Symbol</vt:lpstr>
      <vt:lpstr>Times New Roman</vt:lpstr>
      <vt:lpstr>Абрамова М.А.</vt:lpstr>
      <vt:lpstr>Волна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общеобразовательного учреждения</dc:title>
  <dc:creator>Жуся</dc:creator>
  <cp:lastModifiedBy>Павел А.Сафронов</cp:lastModifiedBy>
  <cp:revision>266</cp:revision>
  <cp:lastPrinted>2016-11-02T03:41:12Z</cp:lastPrinted>
  <dcterms:created xsi:type="dcterms:W3CDTF">2011-12-07T21:34:35Z</dcterms:created>
  <dcterms:modified xsi:type="dcterms:W3CDTF">2018-03-06T03:48:14Z</dcterms:modified>
</cp:coreProperties>
</file>