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8" r:id="rId3"/>
    <p:sldId id="294" r:id="rId4"/>
    <p:sldId id="295" r:id="rId5"/>
    <p:sldId id="297" r:id="rId6"/>
    <p:sldId id="283" r:id="rId7"/>
    <p:sldId id="298" r:id="rId8"/>
    <p:sldId id="303" r:id="rId9"/>
    <p:sldId id="304" r:id="rId10"/>
    <p:sldId id="301" r:id="rId11"/>
    <p:sldId id="302" r:id="rId12"/>
    <p:sldId id="306" r:id="rId13"/>
    <p:sldId id="305" r:id="rId14"/>
    <p:sldId id="307" r:id="rId15"/>
  </p:sldIdLst>
  <p:sldSz cx="9144000" cy="6858000" type="screen4x3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4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0DA9322-8C3C-4805-9EE6-28B1413D7938}" type="datetimeFigureOut">
              <a:rPr lang="ru-RU"/>
              <a:pPr>
                <a:defRPr/>
              </a:pPr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134A8C9-AE03-46B0-8D5E-38422CC347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325008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435B15-F750-439D-B68C-6A1AA8E5F426}" type="datetimeFigureOut">
              <a:rPr lang="ru-RU"/>
              <a:pPr>
                <a:defRPr/>
              </a:pPr>
              <a:t>06.03.2018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2F3EF9A-8A3C-4BD3-960E-684C77CDFA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252940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172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4340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9460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A2AFA-9B49-4256-98E1-C65E100D313F}" type="datetimeFigureOut">
              <a:rPr lang="en-US"/>
              <a:pPr>
                <a:defRPr/>
              </a:pPr>
              <a:t>3/6/2018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EE4A8-D1F4-404A-817E-020A79AEDD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976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 i="0">
                <a:solidFill>
                  <a:srgbClr val="0A529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3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2657D-3A7D-47E2-898A-383344EDEC13}" type="datetimeFigureOut">
              <a:rPr lang="en-US"/>
              <a:pPr>
                <a:defRPr/>
              </a:pPr>
              <a:t>3/6/2018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1292F-22A0-4F21-AD12-18161D6026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15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 i="0">
                <a:solidFill>
                  <a:srgbClr val="0A529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2FCC-E6AD-4618-BF9C-CA2FB9E1CC2C}" type="datetimeFigureOut">
              <a:rPr lang="en-US"/>
              <a:pPr>
                <a:defRPr/>
              </a:pPr>
              <a:t>3/6/2018</a:t>
            </a:fld>
            <a:endParaRPr lang="en-US" dirty="0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7F0DB-F0EC-477E-A4D9-CC0DD13224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119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 i="0">
                <a:solidFill>
                  <a:srgbClr val="0A529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796D7-7D08-4ADC-AF9F-E97D6A1CE7DA}" type="datetimeFigureOut">
              <a:rPr lang="en-US"/>
              <a:pPr>
                <a:defRPr/>
              </a:pPr>
              <a:t>3/6/2018</a:t>
            </a:fld>
            <a:endParaRPr lang="en-US" dirty="0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18142-C0AC-46FD-B60E-CE6EF4AF3E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743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8308B-9622-45CF-90C9-66F2B77AF757}" type="datetimeFigureOut">
              <a:rPr lang="en-US"/>
              <a:pPr>
                <a:defRPr/>
              </a:pPr>
              <a:t>3/6/2018</a:t>
            </a:fld>
            <a:endParaRPr lang="en-US" dirty="0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E8DD9-82F2-4F07-BF9A-3491CD5F2D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432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27" name="bk object 17"/>
          <p:cNvSpPr>
            <a:spLocks noChangeArrowheads="1"/>
          </p:cNvSpPr>
          <p:nvPr/>
        </p:nvSpPr>
        <p:spPr bwMode="auto">
          <a:xfrm>
            <a:off x="0" y="1588"/>
            <a:ext cx="9144000" cy="1025525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28" name="bk object 18"/>
          <p:cNvSpPr>
            <a:spLocks noChangeArrowheads="1"/>
          </p:cNvSpPr>
          <p:nvPr/>
        </p:nvSpPr>
        <p:spPr bwMode="auto">
          <a:xfrm>
            <a:off x="4402138" y="0"/>
            <a:ext cx="4741862" cy="600075"/>
          </a:xfrm>
          <a:prstGeom prst="rect">
            <a:avLst/>
          </a:prstGeom>
          <a:blipFill dpi="0"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29" name="bk object 19"/>
          <p:cNvSpPr>
            <a:spLocks noChangeArrowheads="1"/>
          </p:cNvSpPr>
          <p:nvPr/>
        </p:nvSpPr>
        <p:spPr bwMode="auto">
          <a:xfrm>
            <a:off x="0" y="0"/>
            <a:ext cx="9090025" cy="1019175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30" name="bk object 20"/>
          <p:cNvSpPr>
            <a:spLocks noChangeArrowheads="1"/>
          </p:cNvSpPr>
          <p:nvPr/>
        </p:nvSpPr>
        <p:spPr bwMode="auto">
          <a:xfrm>
            <a:off x="-1588" y="52388"/>
            <a:ext cx="9145588" cy="901700"/>
          </a:xfrm>
          <a:prstGeom prst="rect">
            <a:avLst/>
          </a:prstGeom>
          <a:blipFill dpi="0"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31" name="Holder 2"/>
          <p:cNvSpPr>
            <a:spLocks noGrp="1"/>
          </p:cNvSpPr>
          <p:nvPr>
            <p:ph type="title"/>
          </p:nvPr>
        </p:nvSpPr>
        <p:spPr bwMode="auto">
          <a:xfrm>
            <a:off x="241300" y="989013"/>
            <a:ext cx="86614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 smtClean="0"/>
          </a:p>
        </p:txBody>
      </p:sp>
      <p:sp>
        <p:nvSpPr>
          <p:cNvPr id="1032" name="Holder 3"/>
          <p:cNvSpPr>
            <a:spLocks noGrp="1"/>
          </p:cNvSpPr>
          <p:nvPr>
            <p:ph type="body" idx="1"/>
          </p:nvPr>
        </p:nvSpPr>
        <p:spPr bwMode="auto">
          <a:xfrm>
            <a:off x="814388" y="2300288"/>
            <a:ext cx="7515225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B8AD92-AFC8-453E-A5B3-3E71A1E804BF}" type="datetimeFigureOut">
              <a:rPr lang="en-US"/>
              <a:pPr>
                <a:defRPr/>
              </a:pPr>
              <a:t>3/6/2018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27463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fld id="{B9C3312B-2302-4FD8-8A34-C9A731EB439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eg"/><Relationship Id="rId3" Type="http://schemas.openxmlformats.org/officeDocument/2006/relationships/image" Target="../media/image41.jpeg"/><Relationship Id="rId7" Type="http://schemas.openxmlformats.org/officeDocument/2006/relationships/image" Target="../media/image45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Relationship Id="rId9" Type="http://schemas.openxmlformats.org/officeDocument/2006/relationships/image" Target="../media/image4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galina440@mail.ru" TargetMode="External"/><Relationship Id="rId2" Type="http://schemas.openxmlformats.org/officeDocument/2006/relationships/hyperlink" Target="http://ipk74.ru/kafio/krd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jpe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10" Type="http://schemas.openxmlformats.org/officeDocument/2006/relationships/image" Target="../media/image34.jpeg"/><Relationship Id="rId4" Type="http://schemas.openxmlformats.org/officeDocument/2006/relationships/image" Target="../media/image28.jpeg"/><Relationship Id="rId9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962400" y="5962650"/>
            <a:ext cx="1981200" cy="3079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000" spc="-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000" spc="-6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24000" y="1143000"/>
            <a:ext cx="6872288" cy="3657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06375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ru-RU" altLang="ru-RU" sz="2800" b="1">
                <a:solidFill>
                  <a:srgbClr val="0A5294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Образовательный технопарк </a:t>
            </a:r>
          </a:p>
          <a:p>
            <a:pPr algn="ctr" eaLnBrk="1" hangingPunct="1">
              <a:spcBef>
                <a:spcPct val="0"/>
              </a:spcBef>
            </a:pPr>
            <a:r>
              <a:rPr lang="ru-RU" altLang="ru-RU" sz="2800" b="1">
                <a:solidFill>
                  <a:srgbClr val="0A5294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для детей дошкольного  возраста</a:t>
            </a:r>
            <a:endParaRPr lang="ru-RU" altLang="ru-RU" sz="2800">
              <a:solidFill>
                <a:srgbClr val="FFFFFF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725"/>
              </a:spcBef>
            </a:pPr>
            <a:r>
              <a:rPr lang="ru-RU" altLang="ru-RU" sz="2800" b="1">
                <a:solidFill>
                  <a:srgbClr val="0A5294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«Твори, выдумывай, пробуй!»</a:t>
            </a:r>
            <a:endParaRPr lang="en-US" altLang="ru-RU" sz="2800" b="1">
              <a:solidFill>
                <a:srgbClr val="0A5294"/>
              </a:solidFill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725"/>
              </a:spcBef>
            </a:pPr>
            <a:r>
              <a:rPr lang="ru-RU" altLang="ru-RU" sz="2800"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(Челябинский городской округ)</a:t>
            </a:r>
          </a:p>
          <a:p>
            <a:pPr algn="ctr" eaLnBrk="1" hangingPunct="1">
              <a:spcBef>
                <a:spcPts val="725"/>
              </a:spcBef>
            </a:pPr>
            <a:r>
              <a:rPr lang="ru-RU" altLang="ru-RU" sz="2800" b="1">
                <a:solidFill>
                  <a:srgbClr val="0A5294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Результаты деятельности</a:t>
            </a:r>
            <a:r>
              <a:rPr lang="ru-RU" altLang="ru-RU" sz="3200" b="1">
                <a:solidFill>
                  <a:srgbClr val="0A5294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spcBef>
                <a:spcPts val="725"/>
              </a:spcBef>
            </a:pPr>
            <a:r>
              <a:rPr lang="ru-RU" altLang="ru-RU" sz="3200" b="1">
                <a:solidFill>
                  <a:srgbClr val="0A5294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за 2017 год</a:t>
            </a:r>
            <a:r>
              <a:rPr lang="ru-RU" altLang="ru-RU" sz="3200" b="1">
                <a:solidFill>
                  <a:srgbClr val="0A5294"/>
                </a:solidFill>
                <a:latin typeface="Times New Roman" pitchFamily="18" charset="0"/>
                <a:cs typeface="Times New Roman" pitchFamily="18" charset="0"/>
              </a:rPr>
              <a:t> и перспективы  </a:t>
            </a:r>
          </a:p>
          <a:p>
            <a:pPr algn="ctr" eaLnBrk="1" hangingPunct="1">
              <a:spcBef>
                <a:spcPts val="725"/>
              </a:spcBef>
            </a:pPr>
            <a:r>
              <a:rPr lang="ru-RU" altLang="ru-RU" sz="3200" b="1">
                <a:solidFill>
                  <a:srgbClr val="0A5294"/>
                </a:solidFill>
                <a:latin typeface="Times New Roman" pitchFamily="18" charset="0"/>
                <a:cs typeface="Times New Roman" pitchFamily="18" charset="0"/>
              </a:rPr>
              <a:t>на 2018 год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lum bright="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400" y="5257800"/>
            <a:ext cx="1781175" cy="13033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3" descr="D:\ДОУ 85\проет деятельность\лего 2014\фото\DSC_359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5181600"/>
            <a:ext cx="1684338" cy="13795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41300" y="989013"/>
            <a:ext cx="8661400" cy="1108075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Инновационные продукты участников</a:t>
            </a:r>
            <a:br>
              <a:rPr lang="ru-RU" alt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проекта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>
          <a:xfrm>
            <a:off x="381000" y="2438400"/>
            <a:ext cx="8521700" cy="40005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Clr>
                <a:srgbClr val="0AD0D9"/>
              </a:buClr>
              <a:buSzPct val="94000"/>
              <a:buFont typeface="Wingdings 2" pitchFamily="18" charset="2"/>
              <a:buChar char="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Положение о Координационном совете Образовательного технопарка «Твори, выдумывай, пробуй»</a:t>
            </a:r>
          </a:p>
          <a:p>
            <a:pPr algn="just" eaLnBrk="1" hangingPunct="1">
              <a:spcBef>
                <a:spcPct val="0"/>
              </a:spcBef>
              <a:buClr>
                <a:srgbClr val="0AD0D9"/>
              </a:buClr>
              <a:buSzPct val="94000"/>
              <a:buFont typeface="Wingdings 2" pitchFamily="18" charset="2"/>
              <a:buChar char="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Положение о Творческой группе образовательного технопарка</a:t>
            </a:r>
          </a:p>
          <a:p>
            <a:pPr algn="just" eaLnBrk="1" hangingPunct="1">
              <a:spcBef>
                <a:spcPct val="0"/>
              </a:spcBef>
              <a:buClr>
                <a:srgbClr val="0AD0D9"/>
              </a:buClr>
              <a:buSzPct val="94000"/>
              <a:buFont typeface="Wingdings 2" pitchFamily="18" charset="2"/>
              <a:buChar char="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Положение о маркетинговой службе МАДОУ «Детский сад № 482 г. Челябинска»</a:t>
            </a:r>
          </a:p>
          <a:p>
            <a:pPr algn="just" eaLnBrk="1" hangingPunct="1">
              <a:spcBef>
                <a:spcPct val="0"/>
              </a:spcBef>
              <a:buClr>
                <a:srgbClr val="0AD0D9"/>
              </a:buClr>
              <a:buSzPct val="94000"/>
              <a:buFont typeface="Wingdings 2" pitchFamily="18" charset="2"/>
              <a:buChar char="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Видеоролики по направлениям деятельности технопарка (экологические экскурсии –МАДОУ ДС № 52, экологические встречи – МБДОУ «ДС № 321»</a:t>
            </a:r>
          </a:p>
          <a:p>
            <a:pPr algn="just" eaLnBrk="1" hangingPunct="1">
              <a:spcBef>
                <a:spcPct val="0"/>
              </a:spcBef>
              <a:buClr>
                <a:srgbClr val="0AD0D9"/>
              </a:buClr>
              <a:buSzPct val="94000"/>
              <a:buFont typeface="Wingdings 2" pitchFamily="18" charset="2"/>
              <a:buChar char="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Электронный сборник опытов и экспериментов</a:t>
            </a:r>
          </a:p>
          <a:p>
            <a:pPr algn="just" eaLnBrk="1" hangingPunct="1">
              <a:spcBef>
                <a:spcPct val="0"/>
              </a:spcBef>
              <a:buClr>
                <a:srgbClr val="0AD0D9"/>
              </a:buClr>
              <a:buSzPct val="94000"/>
              <a:buFont typeface="Wingdings 2" pitchFamily="18" charset="2"/>
              <a:buChar char="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Презентации экологических комнат, среды по ранней профориентации</a:t>
            </a:r>
          </a:p>
          <a:p>
            <a:pPr algn="just" eaLnBrk="1" hangingPunct="1">
              <a:spcBef>
                <a:spcPct val="0"/>
              </a:spcBef>
              <a:buClr>
                <a:srgbClr val="0AD0D9"/>
              </a:buClr>
              <a:buSzPct val="94000"/>
              <a:buFont typeface="Wingdings 2" pitchFamily="18" charset="2"/>
              <a:buChar char="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Музей виртуальных экскурсий</a:t>
            </a:r>
          </a:p>
          <a:p>
            <a:pPr algn="just" eaLnBrk="1" hangingPunct="1">
              <a:spcBef>
                <a:spcPct val="0"/>
              </a:spcBef>
              <a:buClr>
                <a:srgbClr val="0AD0D9"/>
              </a:buClr>
              <a:buSzPct val="94000"/>
              <a:buFont typeface="Wingdings 2" pitchFamily="18" charset="2"/>
              <a:buChar char="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Пакет инструментального обеспечения оценивания детских компетенций в сфере профессий взрослых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41300" y="989013"/>
            <a:ext cx="8661400" cy="1108075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План деятельности Образовательного технопарка на 2018 год</a:t>
            </a:r>
          </a:p>
        </p:txBody>
      </p:sp>
      <p:sp>
        <p:nvSpPr>
          <p:cNvPr id="18435" name="Текст 2"/>
          <p:cNvSpPr>
            <a:spLocks noGrp="1"/>
          </p:cNvSpPr>
          <p:nvPr>
            <p:ph type="body" idx="1"/>
          </p:nvPr>
        </p:nvSpPr>
        <p:spPr>
          <a:xfrm>
            <a:off x="381000" y="2097088"/>
            <a:ext cx="8521700" cy="4140200"/>
          </a:xfrm>
        </p:spPr>
        <p:txBody>
          <a:bodyPr/>
          <a:lstStyle/>
          <a:p>
            <a:pPr marL="457200" indent="-457200">
              <a:buFontTx/>
              <a:buChar char="•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Организация методических мероприятий для педагогов</a:t>
            </a:r>
          </a:p>
          <a:p>
            <a:pPr marL="457200" indent="-457200">
              <a:buFontTx/>
              <a:buChar char="•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Организация мастер-классов «Дошколята – для дошколят!»</a:t>
            </a:r>
          </a:p>
          <a:p>
            <a:pPr marL="457200" indent="-457200">
              <a:buFontTx/>
              <a:buChar char="•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Презентация развивающей предметно-пространственной среды по направлениям проекта</a:t>
            </a:r>
          </a:p>
          <a:p>
            <a:pPr marL="457200" indent="-457200">
              <a:buFontTx/>
              <a:buChar char="•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Публикация методических пособий по направлениям деятельности Образовательного технопарка</a:t>
            </a:r>
          </a:p>
          <a:p>
            <a:pPr marL="457200" indent="-457200">
              <a:buFontTx/>
              <a:buChar char="•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Электронный сборник опытов и экспериментов</a:t>
            </a:r>
          </a:p>
          <a:p>
            <a:pPr marL="457200" indent="-457200">
              <a:buFontTx/>
              <a:buChar char="•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Презентации экологических комнат, среды по ранней профориентации</a:t>
            </a:r>
          </a:p>
          <a:p>
            <a:pPr marL="457200" indent="-457200">
              <a:buFontTx/>
              <a:buChar char="•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Музей виртуальных экскурсий</a:t>
            </a:r>
          </a:p>
          <a:p>
            <a:pPr marL="457200" indent="-457200">
              <a:buFontTx/>
              <a:buChar char="•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Пакет инструментального обеспечения оценивания детских компетенций в сфере профессий взрослых</a:t>
            </a:r>
          </a:p>
          <a:p>
            <a:pPr marL="457200" indent="-457200">
              <a:buFontTx/>
              <a:buChar char="•"/>
            </a:pP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•"/>
            </a:pP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Объект 4" descr="Изображение выглядит как закрытый, фотография, крупная бытовая техника, текст&#10;&#10;Описание создано с очень высокой степенью достоверности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35725" y="5334000"/>
            <a:ext cx="23272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6" descr="Изображение выглядит как внутренний, человек, ребенок, полка&#10;&#10;Описание создано с очень высокой степенью достоверности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33825" y="5334000"/>
            <a:ext cx="2362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Объект 4" descr="Изображение выглядит как человек, ребенок, внутренний, стол&#10;&#10;Описание создано с очень высокой степенью достоверности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5800" y="1543050"/>
            <a:ext cx="18669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2" descr="D:\Фото\2015-2016\Квест\DSC_017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5511800"/>
            <a:ext cx="225107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241300" y="989013"/>
            <a:ext cx="8661400" cy="554037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Наши контакты</a:t>
            </a:r>
          </a:p>
        </p:txBody>
      </p:sp>
      <p:pic>
        <p:nvPicPr>
          <p:cNvPr id="21507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Текст 2"/>
          <p:cNvSpPr>
            <a:spLocks noGrp="1"/>
          </p:cNvSpPr>
          <p:nvPr>
            <p:ph type="body" idx="1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41300" y="989013"/>
            <a:ext cx="8661400" cy="1154112"/>
          </a:xfrm>
        </p:spPr>
        <p:txBody>
          <a:bodyPr/>
          <a:lstStyle/>
          <a:p>
            <a:r>
              <a:rPr lang="ru-RU" altLang="ru-RU" sz="2500" smtClean="0">
                <a:latin typeface="Times New Roman" pitchFamily="18" charset="0"/>
                <a:cs typeface="Times New Roman" pitchFamily="18" charset="0"/>
              </a:rPr>
              <a:t>Образовательный технопарк </a:t>
            </a:r>
            <a:br>
              <a:rPr lang="ru-RU" altLang="ru-RU" sz="25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500" smtClean="0">
                <a:latin typeface="Times New Roman" pitchFamily="18" charset="0"/>
                <a:cs typeface="Times New Roman" pitchFamily="18" charset="0"/>
              </a:rPr>
              <a:t>«Твори, выдумывай, пробуй» </a:t>
            </a:r>
            <a:br>
              <a:rPr lang="ru-RU" altLang="ru-RU" sz="25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500" smtClean="0">
                <a:latin typeface="Times New Roman" pitchFamily="18" charset="0"/>
                <a:cs typeface="Times New Roman" pitchFamily="18" charset="0"/>
              </a:rPr>
              <a:t>приглашает к сотрудничеству участников и резидентов!</a:t>
            </a:r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>
          <a:xfrm>
            <a:off x="304800" y="2895600"/>
            <a:ext cx="8534400" cy="3505200"/>
          </a:xfrm>
        </p:spPr>
        <p:txBody>
          <a:bodyPr/>
          <a:lstStyle/>
          <a:p>
            <a:endParaRPr lang="ru-RU" altLang="ru-RU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484" name="Рисунок 3" descr="C:\Users\453 ДС\Desktop\фото\проект крахмал\DSCF746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909888"/>
            <a:ext cx="20716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4" descr="F:\116_FUJI\DSCF648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1538" y="4746625"/>
            <a:ext cx="1970087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Рисунок 5" descr="F:\фото 08.12\20171208_10162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22750" y="4727575"/>
            <a:ext cx="23241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Рисунок 6" descr="C:\Users\453 ДС\Desktop\фото\лаборатория 2017\SSL2201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1800" y="2881313"/>
            <a:ext cx="20574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Содержимое 5" descr="C:\Users\ДС453\Desktop\все папки\фото 2016г\почемучки 2016\DSCF3594.JPG"/>
          <p:cNvPicPr>
            <a:picLocks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3525" y="4713288"/>
            <a:ext cx="2185988" cy="1658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9" name="Рисунок 8" descr="C:\Users\453 ДС\Desktop\фото\лаборатория 2017\SSL22045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638" y="2895600"/>
            <a:ext cx="2035175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Рисунок 9" descr="C:\Users\453 ДС\Desktop\фото\лаборатория 2017\SSL22046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7488" y="4776788"/>
            <a:ext cx="1712912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Рисунок 10" descr="F:\Ульяновск1\DSCF4709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5525" y="2909888"/>
            <a:ext cx="1971675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41300" y="989013"/>
            <a:ext cx="8661400" cy="554037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Наши контакты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388" y="1600200"/>
            <a:ext cx="7515225" cy="4216400"/>
          </a:xfrm>
        </p:spPr>
        <p:txBody>
          <a:bodyPr/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кафедре</a:t>
            </a:r>
            <a:endParaRPr lang="en-US" alt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сайте ГБУ ДПО ЧИППКРО </a:t>
            </a:r>
            <a:r>
              <a:rPr lang="en-US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ipk74.ru</a:t>
            </a:r>
            <a:endParaRPr lang="ru-RU" alt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кафедры</a:t>
            </a:r>
            <a:r>
              <a:rPr lang="en-US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http://ipk74.ru/kafio/krdo/</a:t>
            </a:r>
            <a:endParaRPr lang="ru-RU" alt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8 </a:t>
            </a:r>
            <a:r>
              <a:rPr lang="en-US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(351) </a:t>
            </a: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729-32-17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galina440@mail.ru</a:t>
            </a:r>
            <a:endParaRPr lang="ru-RU" altLang="ru-RU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alt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alt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МБУ ДПО УМЦ г. Челябинска</a:t>
            </a:r>
          </a:p>
          <a:p>
            <a:pPr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(351) 700-10-20 | 8 (351) 798-25-57</a:t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(351) 700-10-30 |8 (351) 252-51-09</a:t>
            </a:r>
          </a:p>
          <a:p>
            <a:pPr>
              <a:defRPr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г. Челябинска, ул. Барбюса, 65-а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2"/>
          <p:cNvSpPr>
            <a:spLocks noGrp="1"/>
          </p:cNvSpPr>
          <p:nvPr>
            <p:ph type="title"/>
          </p:nvPr>
        </p:nvSpPr>
        <p:spPr>
          <a:xfrm>
            <a:off x="749300" y="906463"/>
            <a:ext cx="7740650" cy="549275"/>
          </a:xfrm>
        </p:spPr>
        <p:txBody>
          <a:bodyPr/>
          <a:lstStyle/>
          <a:p>
            <a:pPr marL="12700"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Цель Образовательного технопарка</a:t>
            </a:r>
            <a:endParaRPr lang="ru-RU" altLang="ru-RU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7" name="object 3"/>
          <p:cNvSpPr txBox="1">
            <a:spLocks noChangeArrowheads="1"/>
          </p:cNvSpPr>
          <p:nvPr/>
        </p:nvSpPr>
        <p:spPr bwMode="auto">
          <a:xfrm>
            <a:off x="944563" y="1720850"/>
            <a:ext cx="7970837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55600" indent="-3429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	Создание интеллектуально-мотивационной образовательной среды, способствующей формированию у воспитанников ДОО первичного опыта проектной, конструктивно-модельной, поисковой деятельности и формированию начальных представлений о рабочих  и инженерных  профессиях</a:t>
            </a:r>
          </a:p>
        </p:txBody>
      </p:sp>
      <p:sp>
        <p:nvSpPr>
          <p:cNvPr id="6148" name="object 4"/>
          <p:cNvSpPr>
            <a:spLocks noChangeArrowheads="1"/>
          </p:cNvSpPr>
          <p:nvPr/>
        </p:nvSpPr>
        <p:spPr bwMode="auto">
          <a:xfrm>
            <a:off x="0" y="1882775"/>
            <a:ext cx="920750" cy="404813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9" name="object 5"/>
          <p:cNvSpPr>
            <a:spLocks noChangeArrowheads="1"/>
          </p:cNvSpPr>
          <p:nvPr/>
        </p:nvSpPr>
        <p:spPr bwMode="auto">
          <a:xfrm>
            <a:off x="0" y="1808163"/>
            <a:ext cx="844550" cy="506412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50" name="object 6"/>
          <p:cNvSpPr>
            <a:spLocks/>
          </p:cNvSpPr>
          <p:nvPr/>
        </p:nvSpPr>
        <p:spPr bwMode="auto">
          <a:xfrm>
            <a:off x="0" y="1833563"/>
            <a:ext cx="727075" cy="404812"/>
          </a:xfrm>
          <a:custGeom>
            <a:avLst/>
            <a:gdLst>
              <a:gd name="T0" fmla="*/ 726948 w 727075"/>
              <a:gd name="T1" fmla="*/ 0 h 405764"/>
              <a:gd name="T2" fmla="*/ 0 w 727075"/>
              <a:gd name="T3" fmla="*/ 0 h 405764"/>
              <a:gd name="T4" fmla="*/ 0 w 727075"/>
              <a:gd name="T5" fmla="*/ 392145 h 405764"/>
              <a:gd name="T6" fmla="*/ 400075 w 727075"/>
              <a:gd name="T7" fmla="*/ 389810 h 405764"/>
              <a:gd name="T8" fmla="*/ 726948 w 727075"/>
              <a:gd name="T9" fmla="*/ 0 h 4057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7075"/>
              <a:gd name="T16" fmla="*/ 0 h 405764"/>
              <a:gd name="T17" fmla="*/ 727075 w 727075"/>
              <a:gd name="T18" fmla="*/ 405764 h 4057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7075" h="405764">
                <a:moveTo>
                  <a:pt x="726948" y="0"/>
                </a:moveTo>
                <a:lnTo>
                  <a:pt x="0" y="0"/>
                </a:lnTo>
                <a:lnTo>
                  <a:pt x="0" y="405255"/>
                </a:lnTo>
                <a:lnTo>
                  <a:pt x="400075" y="402843"/>
                </a:lnTo>
                <a:lnTo>
                  <a:pt x="726948" y="0"/>
                </a:lnTo>
                <a:close/>
              </a:path>
            </a:pathLst>
          </a:custGeom>
          <a:solidFill>
            <a:srgbClr val="075F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151" name="object 7"/>
          <p:cNvSpPr>
            <a:spLocks noChangeArrowheads="1"/>
          </p:cNvSpPr>
          <p:nvPr/>
        </p:nvSpPr>
        <p:spPr bwMode="auto">
          <a:xfrm>
            <a:off x="0" y="3406775"/>
            <a:ext cx="920750" cy="404813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52" name="object 8"/>
          <p:cNvSpPr>
            <a:spLocks noChangeArrowheads="1"/>
          </p:cNvSpPr>
          <p:nvPr/>
        </p:nvSpPr>
        <p:spPr bwMode="auto">
          <a:xfrm>
            <a:off x="0" y="3332163"/>
            <a:ext cx="844550" cy="506412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53" name="object 9"/>
          <p:cNvSpPr>
            <a:spLocks/>
          </p:cNvSpPr>
          <p:nvPr/>
        </p:nvSpPr>
        <p:spPr bwMode="auto">
          <a:xfrm>
            <a:off x="0" y="3357563"/>
            <a:ext cx="727075" cy="404812"/>
          </a:xfrm>
          <a:custGeom>
            <a:avLst/>
            <a:gdLst>
              <a:gd name="T0" fmla="*/ 726948 w 727075"/>
              <a:gd name="T1" fmla="*/ 0 h 405764"/>
              <a:gd name="T2" fmla="*/ 0 w 727075"/>
              <a:gd name="T3" fmla="*/ 0 h 405764"/>
              <a:gd name="T4" fmla="*/ 0 w 727075"/>
              <a:gd name="T5" fmla="*/ 392145 h 405764"/>
              <a:gd name="T6" fmla="*/ 400075 w 727075"/>
              <a:gd name="T7" fmla="*/ 389811 h 405764"/>
              <a:gd name="T8" fmla="*/ 726948 w 727075"/>
              <a:gd name="T9" fmla="*/ 0 h 4057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7075"/>
              <a:gd name="T16" fmla="*/ 0 h 405764"/>
              <a:gd name="T17" fmla="*/ 727075 w 727075"/>
              <a:gd name="T18" fmla="*/ 405764 h 4057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7075" h="405764">
                <a:moveTo>
                  <a:pt x="726948" y="0"/>
                </a:moveTo>
                <a:lnTo>
                  <a:pt x="0" y="0"/>
                </a:lnTo>
                <a:lnTo>
                  <a:pt x="0" y="405255"/>
                </a:lnTo>
                <a:lnTo>
                  <a:pt x="400075" y="402844"/>
                </a:lnTo>
                <a:lnTo>
                  <a:pt x="726948" y="0"/>
                </a:lnTo>
                <a:close/>
              </a:path>
            </a:pathLst>
          </a:custGeom>
          <a:solidFill>
            <a:srgbClr val="075F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154" name="object 10"/>
          <p:cNvSpPr>
            <a:spLocks noChangeArrowheads="1"/>
          </p:cNvSpPr>
          <p:nvPr/>
        </p:nvSpPr>
        <p:spPr bwMode="auto">
          <a:xfrm>
            <a:off x="0" y="4414838"/>
            <a:ext cx="920750" cy="404812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55" name="object 11"/>
          <p:cNvSpPr>
            <a:spLocks noChangeArrowheads="1"/>
          </p:cNvSpPr>
          <p:nvPr/>
        </p:nvSpPr>
        <p:spPr bwMode="auto">
          <a:xfrm>
            <a:off x="0" y="4340225"/>
            <a:ext cx="844550" cy="506413"/>
          </a:xfrm>
          <a:prstGeom prst="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56" name="object 12"/>
          <p:cNvSpPr>
            <a:spLocks/>
          </p:cNvSpPr>
          <p:nvPr/>
        </p:nvSpPr>
        <p:spPr bwMode="auto">
          <a:xfrm>
            <a:off x="0" y="4365625"/>
            <a:ext cx="727075" cy="404813"/>
          </a:xfrm>
          <a:custGeom>
            <a:avLst/>
            <a:gdLst>
              <a:gd name="T0" fmla="*/ 726948 w 727075"/>
              <a:gd name="T1" fmla="*/ 0 h 403860"/>
              <a:gd name="T2" fmla="*/ 0 w 727075"/>
              <a:gd name="T3" fmla="*/ 0 h 403860"/>
              <a:gd name="T4" fmla="*/ 0 w 727075"/>
              <a:gd name="T5" fmla="*/ 417275 h 403860"/>
              <a:gd name="T6" fmla="*/ 400075 w 727075"/>
              <a:gd name="T7" fmla="*/ 414781 h 403860"/>
              <a:gd name="T8" fmla="*/ 726948 w 727075"/>
              <a:gd name="T9" fmla="*/ 0 h 403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7075"/>
              <a:gd name="T16" fmla="*/ 0 h 403860"/>
              <a:gd name="T17" fmla="*/ 727075 w 727075"/>
              <a:gd name="T18" fmla="*/ 403860 h 4038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7075" h="403860">
                <a:moveTo>
                  <a:pt x="726948" y="0"/>
                </a:moveTo>
                <a:lnTo>
                  <a:pt x="0" y="0"/>
                </a:lnTo>
                <a:lnTo>
                  <a:pt x="0" y="403731"/>
                </a:lnTo>
                <a:lnTo>
                  <a:pt x="400075" y="401319"/>
                </a:lnTo>
                <a:lnTo>
                  <a:pt x="726948" y="0"/>
                </a:lnTo>
                <a:close/>
              </a:path>
            </a:pathLst>
          </a:custGeom>
          <a:solidFill>
            <a:srgbClr val="075F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157" name="object 13"/>
          <p:cNvSpPr>
            <a:spLocks noChangeArrowheads="1"/>
          </p:cNvSpPr>
          <p:nvPr/>
        </p:nvSpPr>
        <p:spPr bwMode="auto">
          <a:xfrm>
            <a:off x="0" y="5132388"/>
            <a:ext cx="941388" cy="407987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58" name="object 14"/>
          <p:cNvSpPr>
            <a:spLocks noChangeArrowheads="1"/>
          </p:cNvSpPr>
          <p:nvPr/>
        </p:nvSpPr>
        <p:spPr bwMode="auto">
          <a:xfrm>
            <a:off x="0" y="5057775"/>
            <a:ext cx="865188" cy="509588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59" name="object 15"/>
          <p:cNvSpPr>
            <a:spLocks/>
          </p:cNvSpPr>
          <p:nvPr/>
        </p:nvSpPr>
        <p:spPr bwMode="auto">
          <a:xfrm>
            <a:off x="0" y="5084763"/>
            <a:ext cx="749300" cy="406400"/>
          </a:xfrm>
          <a:custGeom>
            <a:avLst/>
            <a:gdLst>
              <a:gd name="T0" fmla="*/ 757219 w 748665"/>
              <a:gd name="T1" fmla="*/ 0 h 407035"/>
              <a:gd name="T2" fmla="*/ 0 w 748665"/>
              <a:gd name="T3" fmla="*/ 0 h 407035"/>
              <a:gd name="T4" fmla="*/ 0 w 748665"/>
              <a:gd name="T5" fmla="*/ 398109 h 407035"/>
              <a:gd name="T6" fmla="*/ 426442 w 748665"/>
              <a:gd name="T7" fmla="*/ 395625 h 407035"/>
              <a:gd name="T8" fmla="*/ 757219 w 748665"/>
              <a:gd name="T9" fmla="*/ 0 h 4070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8665"/>
              <a:gd name="T16" fmla="*/ 0 h 407035"/>
              <a:gd name="T17" fmla="*/ 748665 w 748665"/>
              <a:gd name="T18" fmla="*/ 407035 h 4070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8665" h="407035">
                <a:moveTo>
                  <a:pt x="748284" y="0"/>
                </a:moveTo>
                <a:lnTo>
                  <a:pt x="0" y="0"/>
                </a:lnTo>
                <a:lnTo>
                  <a:pt x="0" y="406908"/>
                </a:lnTo>
                <a:lnTo>
                  <a:pt x="421411" y="404368"/>
                </a:lnTo>
                <a:lnTo>
                  <a:pt x="748284" y="0"/>
                </a:lnTo>
                <a:close/>
              </a:path>
            </a:pathLst>
          </a:custGeom>
          <a:solidFill>
            <a:srgbClr val="075F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6160" name="Picture 4" descr="I:\фото темп\DSC_0939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6525" y="4895850"/>
            <a:ext cx="21320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9200" y="4895850"/>
            <a:ext cx="2286000" cy="1828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10" cstate="email">
            <a:lum bright="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29400" y="4895850"/>
            <a:ext cx="2095500" cy="1828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41300" y="989013"/>
            <a:ext cx="8661400" cy="554037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Задачи Образовательного технопарка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305800" cy="3903663"/>
          </a:xfrm>
        </p:spPr>
        <p:txBody>
          <a:bodyPr/>
          <a:lstStyle/>
          <a:p>
            <a:pPr algn="just"/>
            <a:r>
              <a:rPr lang="ru-RU" altLang="ru-RU" sz="1200" smtClean="0">
                <a:latin typeface="Calibri" pitchFamily="34" charset="0"/>
                <a:cs typeface="Calibri" pitchFamily="34" charset="0"/>
              </a:rPr>
              <a:t>1</a:t>
            </a:r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​ Создание нормативного обеспечения деятельности образовательного технопарка «Твори, выдумывай, пробуй!»</a:t>
            </a:r>
          </a:p>
          <a:p>
            <a:pPr algn="just"/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2.​ Расширение спектра дополнительных образовательных программ, обеспечивающих достижение цели технопарка</a:t>
            </a:r>
          </a:p>
          <a:p>
            <a:pPr algn="just"/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3.​ Аккумулирование ресурсов организаций, входящих в технопарк, для   реализации образовательных программ</a:t>
            </a:r>
          </a:p>
          <a:p>
            <a:pPr algn="just"/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4.​ Создание управленческих, программно-методических, дидактических условий формирования у воспитанников первичного опыта участия в различных видах деятельности: проектной, конструктивно-модельной,  поисковой;</a:t>
            </a:r>
          </a:p>
          <a:p>
            <a:pPr algn="just"/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5.​ Создание оптимальных условий для полноценного развития детей с учётом их индивидуальных особенностей и социальных потребностей родителей и общества.</a:t>
            </a:r>
          </a:p>
          <a:p>
            <a:pPr algn="just"/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6.​ Создание развивающей предметно - пространственной среды образовательных организаций, как условия включения субъектов образовательных отношений (ребенок, педагог, родитель, социальные партнеры) в проектировочную, конструктивно-модельную деятельность, поисковую;</a:t>
            </a:r>
          </a:p>
          <a:p>
            <a:pPr algn="just"/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7.​  Создание условий для организации взаимодействия воспитанников с непосредственными носителями практического опыта (с людьми различных профессий; учащиеся, реализующими технические проекты);</a:t>
            </a:r>
          </a:p>
          <a:p>
            <a:pPr algn="just"/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8.​  Создание условий для включения детей в моделирующие ситуации, в которых осваиваются особенности некоторых видов профессиональной деятельности (машиностроитель, металлург, ученый-изобретатель, архитектор, строитель, дизайнер (по разным направлениям: ландшафтный, интерьера, причесок, одежды), сотрудник турбюро, повар-кондитер, сотрудник полиции, МЧС, телеведущий, ученый-изобретатель и другие).</a:t>
            </a:r>
          </a:p>
          <a:p>
            <a:pPr algn="just"/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9.​ Повышение у педагогических работников образовательного технопарка «Твори, выдумывай, пробуй» мотивации к эффективной педагогической деятельности, внедрению современных образовательных технологий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41300" y="989013"/>
            <a:ext cx="8661400" cy="1098550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Этапы деятельности</a:t>
            </a:r>
            <a:br>
              <a:rPr lang="ru-RU" alt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Образовательного технопарка </a:t>
            </a:r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609600" y="2351088"/>
            <a:ext cx="7848600" cy="18145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/>
          <a:p>
            <a:pPr marL="0" indent="88900">
              <a:spcBef>
                <a:spcPct val="0"/>
              </a:spcBef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altLang="ru-RU" sz="280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​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 Проектировочно-организационный этап (ноябрь – декабрь 2016)</a:t>
            </a:r>
          </a:p>
          <a:p>
            <a:pPr marL="0" indent="88900">
              <a:spcBef>
                <a:spcPct val="0"/>
              </a:spcBef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II. Практический этап (январь –декабрь 2017 г.)</a:t>
            </a:r>
          </a:p>
          <a:p>
            <a:pPr marL="0" indent="88900">
              <a:spcBef>
                <a:spcPct val="0"/>
              </a:spcBef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III. Обобщающий этап (январь- май 2018 г.) </a:t>
            </a:r>
          </a:p>
        </p:txBody>
      </p:sp>
      <p:pic>
        <p:nvPicPr>
          <p:cNvPr id="9220" name="Picture 5" descr="C:\Users\Ирина\Desktop\фотки\IMG_20180208_0942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4343400"/>
            <a:ext cx="31988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Объек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343400"/>
            <a:ext cx="3505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41300" y="989013"/>
            <a:ext cx="8661400" cy="5487987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Направления деятельности и реализуемые образовательные программы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>
          <a:xfrm>
            <a:off x="814388" y="3962400"/>
            <a:ext cx="7515225" cy="254000"/>
          </a:xfrm>
        </p:spPr>
        <p:txBody>
          <a:bodyPr/>
          <a:lstStyle/>
          <a:p>
            <a:endParaRPr lang="ru-RU" altLang="ru-RU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/>
          <p:cNvSpPr/>
          <p:nvPr/>
        </p:nvSpPr>
        <p:spPr>
          <a:xfrm>
            <a:off x="1749425" y="682625"/>
            <a:ext cx="5719763" cy="5775325"/>
          </a:xfrm>
          <a:prstGeom prst="ellipse">
            <a:avLst/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13150" y="285750"/>
            <a:ext cx="1836738" cy="17510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1017588" y="2592388"/>
            <a:ext cx="1836737" cy="1751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1728788" y="4879975"/>
            <a:ext cx="1836737" cy="17510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5507038" y="4981575"/>
            <a:ext cx="1836737" cy="17510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6551613" y="2725738"/>
            <a:ext cx="1836737" cy="1751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72" name="object 2"/>
          <p:cNvSpPr>
            <a:spLocks noChangeArrowheads="1"/>
          </p:cNvSpPr>
          <p:nvPr/>
        </p:nvSpPr>
        <p:spPr bwMode="auto">
          <a:xfrm>
            <a:off x="2776538" y="2000250"/>
            <a:ext cx="3857625" cy="38576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73" name="object 3"/>
          <p:cNvSpPr>
            <a:spLocks noChangeArrowheads="1"/>
          </p:cNvSpPr>
          <p:nvPr/>
        </p:nvSpPr>
        <p:spPr bwMode="auto">
          <a:xfrm>
            <a:off x="3352800" y="2092325"/>
            <a:ext cx="3090863" cy="3013075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74" name="object 4"/>
          <p:cNvSpPr>
            <a:spLocks/>
          </p:cNvSpPr>
          <p:nvPr/>
        </p:nvSpPr>
        <p:spPr bwMode="auto">
          <a:xfrm>
            <a:off x="5121275" y="5176838"/>
            <a:ext cx="103188" cy="901700"/>
          </a:xfrm>
          <a:custGeom>
            <a:avLst/>
            <a:gdLst>
              <a:gd name="T0" fmla="*/ 0 w 103504"/>
              <a:gd name="T1" fmla="*/ 0 h 901700"/>
              <a:gd name="T2" fmla="*/ 98803 w 103504"/>
              <a:gd name="T3" fmla="*/ 901700 h 901700"/>
              <a:gd name="T4" fmla="*/ 0 60000 65536"/>
              <a:gd name="T5" fmla="*/ 0 60000 65536"/>
              <a:gd name="T6" fmla="*/ 0 w 103504"/>
              <a:gd name="T7" fmla="*/ 0 h 901700"/>
              <a:gd name="T8" fmla="*/ 103504 w 103504"/>
              <a:gd name="T9" fmla="*/ 901700 h 9017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3504" h="901700">
                <a:moveTo>
                  <a:pt x="0" y="0"/>
                </a:moveTo>
                <a:lnTo>
                  <a:pt x="103124" y="901700"/>
                </a:lnTo>
              </a:path>
            </a:pathLst>
          </a:custGeom>
          <a:noFill/>
          <a:ln w="76200">
            <a:solidFill>
              <a:srgbClr val="075FB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5" name="object 5"/>
          <p:cNvSpPr>
            <a:spLocks/>
          </p:cNvSpPr>
          <p:nvPr/>
        </p:nvSpPr>
        <p:spPr bwMode="auto">
          <a:xfrm>
            <a:off x="2854325" y="4430713"/>
            <a:ext cx="735013" cy="360362"/>
          </a:xfrm>
          <a:custGeom>
            <a:avLst/>
            <a:gdLst>
              <a:gd name="T0" fmla="*/ 730666 w 735329"/>
              <a:gd name="T1" fmla="*/ 0 h 360679"/>
              <a:gd name="T2" fmla="*/ 0 w 735329"/>
              <a:gd name="T3" fmla="*/ 355891 h 360679"/>
              <a:gd name="T4" fmla="*/ 0 60000 65536"/>
              <a:gd name="T5" fmla="*/ 0 60000 65536"/>
              <a:gd name="T6" fmla="*/ 0 w 735329"/>
              <a:gd name="T7" fmla="*/ 0 h 360679"/>
              <a:gd name="T8" fmla="*/ 735329 w 735329"/>
              <a:gd name="T9" fmla="*/ 360679 h 3606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329" h="360679">
                <a:moveTo>
                  <a:pt x="735076" y="0"/>
                </a:moveTo>
                <a:lnTo>
                  <a:pt x="0" y="360299"/>
                </a:lnTo>
              </a:path>
            </a:pathLst>
          </a:custGeom>
          <a:noFill/>
          <a:ln w="76200">
            <a:solidFill>
              <a:srgbClr val="0342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6" name="object 6"/>
          <p:cNvSpPr>
            <a:spLocks/>
          </p:cNvSpPr>
          <p:nvPr/>
        </p:nvSpPr>
        <p:spPr bwMode="auto">
          <a:xfrm flipV="1">
            <a:off x="2198688" y="4745038"/>
            <a:ext cx="714375" cy="46037"/>
          </a:xfrm>
          <a:custGeom>
            <a:avLst/>
            <a:gdLst>
              <a:gd name="T0" fmla="*/ 2 w 1916430"/>
              <a:gd name="T1" fmla="*/ 0 h 45719"/>
              <a:gd name="T2" fmla="*/ 0 w 1916430"/>
              <a:gd name="T3" fmla="*/ 0 h 45719"/>
              <a:gd name="T4" fmla="*/ 0 60000 65536"/>
              <a:gd name="T5" fmla="*/ 0 60000 65536"/>
              <a:gd name="T6" fmla="*/ 0 w 1916430"/>
              <a:gd name="T7" fmla="*/ 0 h 45719"/>
              <a:gd name="T8" fmla="*/ 1916430 w 1916430"/>
              <a:gd name="T9" fmla="*/ 45719 h 457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16430" h="45719">
                <a:moveTo>
                  <a:pt x="1916049" y="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342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7" name="object 7"/>
          <p:cNvSpPr>
            <a:spLocks/>
          </p:cNvSpPr>
          <p:nvPr/>
        </p:nvSpPr>
        <p:spPr bwMode="auto">
          <a:xfrm>
            <a:off x="3071813" y="2408238"/>
            <a:ext cx="565150" cy="463550"/>
          </a:xfrm>
          <a:custGeom>
            <a:avLst/>
            <a:gdLst>
              <a:gd name="T0" fmla="*/ 565150 w 565150"/>
              <a:gd name="T1" fmla="*/ 480115 h 462280"/>
              <a:gd name="T2" fmla="*/ 0 w 565150"/>
              <a:gd name="T3" fmla="*/ 0 h 462280"/>
              <a:gd name="T4" fmla="*/ 0 60000 65536"/>
              <a:gd name="T5" fmla="*/ 0 60000 65536"/>
              <a:gd name="T6" fmla="*/ 0 w 565150"/>
              <a:gd name="T7" fmla="*/ 0 h 462280"/>
              <a:gd name="T8" fmla="*/ 565150 w 565150"/>
              <a:gd name="T9" fmla="*/ 462280 h 4622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5150" h="462280">
                <a:moveTo>
                  <a:pt x="565150" y="462025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1D3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8" name="object 8"/>
          <p:cNvSpPr>
            <a:spLocks/>
          </p:cNvSpPr>
          <p:nvPr/>
        </p:nvSpPr>
        <p:spPr bwMode="auto">
          <a:xfrm flipV="1">
            <a:off x="2376488" y="2368550"/>
            <a:ext cx="714375" cy="46038"/>
          </a:xfrm>
          <a:custGeom>
            <a:avLst/>
            <a:gdLst>
              <a:gd name="T0" fmla="*/ 2 w 1916430"/>
              <a:gd name="T1" fmla="*/ 0 h 45719"/>
              <a:gd name="T2" fmla="*/ 0 w 1916430"/>
              <a:gd name="T3" fmla="*/ 0 h 45719"/>
              <a:gd name="T4" fmla="*/ 0 60000 65536"/>
              <a:gd name="T5" fmla="*/ 0 60000 65536"/>
              <a:gd name="T6" fmla="*/ 0 w 1916430"/>
              <a:gd name="T7" fmla="*/ 0 h 45719"/>
              <a:gd name="T8" fmla="*/ 1916430 w 1916430"/>
              <a:gd name="T9" fmla="*/ 45719 h 457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16430" h="45719">
                <a:moveTo>
                  <a:pt x="1916176" y="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1D3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9" name="object 9"/>
          <p:cNvSpPr>
            <a:spLocks/>
          </p:cNvSpPr>
          <p:nvPr/>
        </p:nvSpPr>
        <p:spPr bwMode="auto">
          <a:xfrm rot="4200000">
            <a:off x="5204620" y="1415256"/>
            <a:ext cx="798512" cy="1006475"/>
          </a:xfrm>
          <a:custGeom>
            <a:avLst/>
            <a:gdLst>
              <a:gd name="T0" fmla="*/ 0 w 520700"/>
              <a:gd name="T1" fmla="*/ 0 h 1155700"/>
              <a:gd name="T2" fmla="*/ 207158043 w 520700"/>
              <a:gd name="T3" fmla="*/ 166824 h 1155700"/>
              <a:gd name="T4" fmla="*/ 0 60000 65536"/>
              <a:gd name="T5" fmla="*/ 0 60000 65536"/>
              <a:gd name="T6" fmla="*/ 0 w 520700"/>
              <a:gd name="T7" fmla="*/ 0 h 1155700"/>
              <a:gd name="T8" fmla="*/ 520700 w 520700"/>
              <a:gd name="T9" fmla="*/ 1155700 h 11557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0700" h="1155700">
                <a:moveTo>
                  <a:pt x="0" y="0"/>
                </a:moveTo>
                <a:lnTo>
                  <a:pt x="520700" y="1155700"/>
                </a:lnTo>
              </a:path>
            </a:pathLst>
          </a:custGeom>
          <a:noFill/>
          <a:ln w="76200">
            <a:solidFill>
              <a:srgbClr val="A0CE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80" name="object 10"/>
          <p:cNvSpPr>
            <a:spLocks/>
          </p:cNvSpPr>
          <p:nvPr/>
        </p:nvSpPr>
        <p:spPr bwMode="auto">
          <a:xfrm>
            <a:off x="5940425" y="2517775"/>
            <a:ext cx="565150" cy="463550"/>
          </a:xfrm>
          <a:custGeom>
            <a:avLst/>
            <a:gdLst>
              <a:gd name="T0" fmla="*/ 0 w 565150"/>
              <a:gd name="T1" fmla="*/ 463550 h 463550"/>
              <a:gd name="T2" fmla="*/ 565150 w 565150"/>
              <a:gd name="T3" fmla="*/ 0 h 463550"/>
              <a:gd name="T4" fmla="*/ 0 60000 65536"/>
              <a:gd name="T5" fmla="*/ 0 60000 65536"/>
              <a:gd name="T6" fmla="*/ 0 w 565150"/>
              <a:gd name="T7" fmla="*/ 0 h 463550"/>
              <a:gd name="T8" fmla="*/ 565150 w 565150"/>
              <a:gd name="T9" fmla="*/ 463550 h 4635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5150" h="463550">
                <a:moveTo>
                  <a:pt x="0" y="463550"/>
                </a:moveTo>
                <a:lnTo>
                  <a:pt x="565150" y="0"/>
                </a:lnTo>
              </a:path>
            </a:pathLst>
          </a:custGeom>
          <a:noFill/>
          <a:ln w="76200">
            <a:solidFill>
              <a:srgbClr val="0096F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81" name="object 11"/>
          <p:cNvSpPr>
            <a:spLocks/>
          </p:cNvSpPr>
          <p:nvPr/>
        </p:nvSpPr>
        <p:spPr bwMode="auto">
          <a:xfrm flipV="1">
            <a:off x="6424613" y="2481263"/>
            <a:ext cx="641350" cy="61912"/>
          </a:xfrm>
          <a:custGeom>
            <a:avLst/>
            <a:gdLst>
              <a:gd name="T0" fmla="*/ 0 w 1916429"/>
              <a:gd name="T1" fmla="*/ 0 h 62295"/>
              <a:gd name="T2" fmla="*/ 0 w 1916429"/>
              <a:gd name="T3" fmla="*/ 0 h 62295"/>
              <a:gd name="T4" fmla="*/ 0 60000 65536"/>
              <a:gd name="T5" fmla="*/ 0 60000 65536"/>
              <a:gd name="T6" fmla="*/ 0 w 1916429"/>
              <a:gd name="T7" fmla="*/ 0 h 62295"/>
              <a:gd name="T8" fmla="*/ 1916429 w 1916429"/>
              <a:gd name="T9" fmla="*/ 62295 h 622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16429" h="62295">
                <a:moveTo>
                  <a:pt x="0" y="0"/>
                </a:moveTo>
                <a:lnTo>
                  <a:pt x="1916049" y="0"/>
                </a:lnTo>
              </a:path>
            </a:pathLst>
          </a:custGeom>
          <a:noFill/>
          <a:ln w="76200">
            <a:solidFill>
              <a:srgbClr val="0096F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1055688" y="3103563"/>
            <a:ext cx="1644650" cy="679450"/>
          </a:xfrm>
          <a:prstGeom prst="rect">
            <a:avLst/>
          </a:prstGeom>
          <a:ln w="25908">
            <a:noFill/>
            <a:prstDash val="sysDash"/>
          </a:ln>
        </p:spPr>
        <p:txBody>
          <a:bodyPr lIns="0" tIns="0" rIns="0" bIns="0">
            <a:spAutoFit/>
          </a:bodyPr>
          <a:lstStyle/>
          <a:p>
            <a:pPr algn="ctr" eaLnBrk="1" fontAlgn="auto" hangingPunct="1">
              <a:lnSpc>
                <a:spcPts val="25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200" b="1" spc="-1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Мастерская</a:t>
            </a:r>
            <a:endParaRPr sz="22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algn="ctr" eaLnBrk="1" fontAlgn="auto" hangingPunct="1">
              <a:lnSpc>
                <a:spcPts val="273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200" b="1" spc="-1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детства</a:t>
            </a:r>
            <a:endParaRPr sz="22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43663" y="3205163"/>
            <a:ext cx="1785937" cy="690562"/>
          </a:xfrm>
          <a:prstGeom prst="rect">
            <a:avLst/>
          </a:prstGeom>
          <a:ln w="25908">
            <a:noFill/>
            <a:prstDash val="sysDash"/>
          </a:ln>
        </p:spPr>
        <p:txBody>
          <a:bodyPr lIns="0" tIns="13335" rIns="0" bIns="0">
            <a:spAutoFit/>
          </a:bodyPr>
          <a:lstStyle/>
          <a:p>
            <a:pPr marL="260985" algn="ctr" eaLnBrk="1" fontAlgn="auto" hangingPunct="1">
              <a:spcBef>
                <a:spcPts val="105"/>
              </a:spcBef>
              <a:spcAft>
                <a:spcPts val="0"/>
              </a:spcAft>
              <a:defRPr/>
            </a:pPr>
            <a:r>
              <a:rPr sz="2200" b="1" spc="-5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Легоконст</a:t>
            </a:r>
            <a:r>
              <a:rPr lang="ru-RU" sz="2200" b="1" spc="-5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-</a:t>
            </a:r>
            <a:r>
              <a:rPr sz="2200" b="1" spc="-5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руирование</a:t>
            </a:r>
            <a:endParaRPr sz="22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00238" y="5286375"/>
            <a:ext cx="1573212" cy="938213"/>
          </a:xfrm>
          <a:prstGeom prst="rect">
            <a:avLst/>
          </a:prstGeom>
          <a:ln w="25908">
            <a:noFill/>
            <a:prstDash val="sysDash"/>
          </a:ln>
        </p:spPr>
        <p:txBody>
          <a:bodyPr lIns="0" tIns="13970" rIns="0" bIns="0">
            <a:spAutoFit/>
          </a:bodyPr>
          <a:lstStyle/>
          <a:p>
            <a:pPr marL="1270" algn="ctr" eaLnBrk="1" fontAlgn="auto" hangingPunct="1">
              <a:spcBef>
                <a:spcPts val="110"/>
              </a:spcBef>
              <a:spcAft>
                <a:spcPts val="0"/>
              </a:spcAft>
              <a:defRPr/>
            </a:pPr>
            <a:r>
              <a:rPr sz="2000" b="1" spc="-1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Исследова</a:t>
            </a:r>
            <a:r>
              <a:rPr lang="ru-RU" sz="2000" b="1" spc="-1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-</a:t>
            </a:r>
            <a:r>
              <a:rPr sz="2000" b="1" spc="-1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тельская</a:t>
            </a:r>
            <a:endParaRPr sz="20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000" b="1" spc="-1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деятельность</a:t>
            </a:r>
            <a:endParaRPr sz="20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51275" y="615950"/>
            <a:ext cx="1322388" cy="1108075"/>
          </a:xfrm>
          <a:prstGeom prst="rect">
            <a:avLst/>
          </a:prstGeom>
          <a:ln w="25907">
            <a:noFill/>
            <a:prstDash val="sysDash"/>
          </a:ln>
        </p:spPr>
        <p:txBody>
          <a:bodyPr lIns="0" tIns="12065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1600" b="1">
                <a:solidFill>
                  <a:schemeClr val="bg1"/>
                </a:solidFill>
                <a:cs typeface="Times New Roman" pitchFamily="18" charset="0"/>
              </a:rPr>
              <a:t>Интеллек-туальная спортивная</a:t>
            </a:r>
          </a:p>
          <a:p>
            <a:pPr algn="ctr" eaLnBrk="1" hangingPunct="1">
              <a:lnSpc>
                <a:spcPts val="2850"/>
              </a:lnSpc>
            </a:pPr>
            <a:r>
              <a:rPr lang="ru-RU" altLang="ru-RU" sz="1600" b="1">
                <a:solidFill>
                  <a:schemeClr val="bg1"/>
                </a:solidFill>
                <a:cs typeface="Times New Roman" pitchFamily="18" charset="0"/>
              </a:rPr>
              <a:t>школа</a:t>
            </a:r>
          </a:p>
        </p:txBody>
      </p:sp>
      <p:sp>
        <p:nvSpPr>
          <p:cNvPr id="11286" name="object 16"/>
          <p:cNvSpPr txBox="1">
            <a:spLocks noChangeArrowheads="1"/>
          </p:cNvSpPr>
          <p:nvPr/>
        </p:nvSpPr>
        <p:spPr bwMode="auto">
          <a:xfrm>
            <a:off x="5624513" y="5389563"/>
            <a:ext cx="16383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908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lIns="0" tIns="12065" rIns="0" bIns="0">
            <a:spAutoFit/>
          </a:bodyPr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ru-RU" altLang="ru-RU" sz="2000" b="1">
                <a:solidFill>
                  <a:schemeClr val="bg1"/>
                </a:solidFill>
                <a:cs typeface="Times New Roman" pitchFamily="18" charset="0"/>
              </a:rPr>
              <a:t>Дошкольник в мире  профессий</a:t>
            </a:r>
          </a:p>
        </p:txBody>
      </p:sp>
      <p:sp>
        <p:nvSpPr>
          <p:cNvPr id="11287" name="object 17"/>
          <p:cNvSpPr>
            <a:spLocks/>
          </p:cNvSpPr>
          <p:nvPr/>
        </p:nvSpPr>
        <p:spPr bwMode="auto">
          <a:xfrm>
            <a:off x="3659188" y="2640013"/>
            <a:ext cx="2281237" cy="2239962"/>
          </a:xfrm>
          <a:custGeom>
            <a:avLst/>
            <a:gdLst>
              <a:gd name="T0" fmla="*/ 2316998 w 2144395"/>
              <a:gd name="T1" fmla="*/ 13018 h 2066925"/>
              <a:gd name="T2" fmla="*/ 1980225 w 2144395"/>
              <a:gd name="T3" fmla="*/ 79588 h 2066925"/>
              <a:gd name="T4" fmla="*/ 1659610 w 2144395"/>
              <a:gd name="T5" fmla="*/ 199240 h 2066925"/>
              <a:gd name="T6" fmla="*/ 1358196 w 2144395"/>
              <a:gd name="T7" fmla="*/ 368193 h 2066925"/>
              <a:gd name="T8" fmla="*/ 1079022 w 2144395"/>
              <a:gd name="T9" fmla="*/ 582641 h 2066925"/>
              <a:gd name="T10" fmla="*/ 825116 w 2144395"/>
              <a:gd name="T11" fmla="*/ 838776 h 2066925"/>
              <a:gd name="T12" fmla="*/ 599527 w 2144395"/>
              <a:gd name="T13" fmla="*/ 1132820 h 2066925"/>
              <a:gd name="T14" fmla="*/ 405289 w 2144395"/>
              <a:gd name="T15" fmla="*/ 1460968 h 2066925"/>
              <a:gd name="T16" fmla="*/ 245442 w 2144395"/>
              <a:gd name="T17" fmla="*/ 1819424 h 2066925"/>
              <a:gd name="T18" fmla="*/ 123023 w 2144395"/>
              <a:gd name="T19" fmla="*/ 2204406 h 2066925"/>
              <a:gd name="T20" fmla="*/ 41072 w 2144395"/>
              <a:gd name="T21" fmla="*/ 2612102 h 2066925"/>
              <a:gd name="T22" fmla="*/ 2624 w 2144395"/>
              <a:gd name="T23" fmla="*/ 3038715 h 2066925"/>
              <a:gd name="T24" fmla="*/ 10416 w 2144395"/>
              <a:gd name="T25" fmla="*/ 3474297 h 2066925"/>
              <a:gd name="T26" fmla="*/ 63706 w 2144395"/>
              <a:gd name="T27" fmla="*/ 3895036 h 2066925"/>
              <a:gd name="T28" fmla="*/ 159484 w 2144395"/>
              <a:gd name="T29" fmla="*/ 4295576 h 2066925"/>
              <a:gd name="T30" fmla="*/ 294712 w 2144395"/>
              <a:gd name="T31" fmla="*/ 4672131 h 2066925"/>
              <a:gd name="T32" fmla="*/ 466364 w 2144395"/>
              <a:gd name="T33" fmla="*/ 5020915 h 2066925"/>
              <a:gd name="T34" fmla="*/ 671393 w 2144395"/>
              <a:gd name="T35" fmla="*/ 5338119 h 2066925"/>
              <a:gd name="T36" fmla="*/ 906753 w 2144395"/>
              <a:gd name="T37" fmla="*/ 5619948 h 2066925"/>
              <a:gd name="T38" fmla="*/ 1169420 w 2144395"/>
              <a:gd name="T39" fmla="*/ 5862609 h 2066925"/>
              <a:gd name="T40" fmla="*/ 1456349 w 2144395"/>
              <a:gd name="T41" fmla="*/ 6062310 h 2066925"/>
              <a:gd name="T42" fmla="*/ 1764499 w 2144395"/>
              <a:gd name="T43" fmla="*/ 6215248 h 2066925"/>
              <a:gd name="T44" fmla="*/ 2090838 w 2144395"/>
              <a:gd name="T45" fmla="*/ 6317634 h 2066925"/>
              <a:gd name="T46" fmla="*/ 2432315 w 2144395"/>
              <a:gd name="T47" fmla="*/ 6365670 h 2066925"/>
              <a:gd name="T48" fmla="*/ 2780981 w 2144395"/>
              <a:gd name="T49" fmla="*/ 6355925 h 2066925"/>
              <a:gd name="T50" fmla="*/ 3117754 w 2144395"/>
              <a:gd name="T51" fmla="*/ 6289356 h 2066925"/>
              <a:gd name="T52" fmla="*/ 3438367 w 2144395"/>
              <a:gd name="T53" fmla="*/ 6169698 h 2066925"/>
              <a:gd name="T54" fmla="*/ 3739779 w 2144395"/>
              <a:gd name="T55" fmla="*/ 6000753 h 2066925"/>
              <a:gd name="T56" fmla="*/ 4018956 w 2144395"/>
              <a:gd name="T57" fmla="*/ 5786308 h 2066925"/>
              <a:gd name="T58" fmla="*/ 4272859 w 2144395"/>
              <a:gd name="T59" fmla="*/ 5530172 h 2066925"/>
              <a:gd name="T60" fmla="*/ 4498452 w 2144395"/>
              <a:gd name="T61" fmla="*/ 5236128 h 2066925"/>
              <a:gd name="T62" fmla="*/ 4692682 w 2144395"/>
              <a:gd name="T63" fmla="*/ 4907975 h 2066925"/>
              <a:gd name="T64" fmla="*/ 4852530 w 2144395"/>
              <a:gd name="T65" fmla="*/ 4549513 h 2066925"/>
              <a:gd name="T66" fmla="*/ 4974951 w 2144395"/>
              <a:gd name="T67" fmla="*/ 4164540 h 2066925"/>
              <a:gd name="T68" fmla="*/ 5056901 w 2144395"/>
              <a:gd name="T69" fmla="*/ 3756845 h 2066925"/>
              <a:gd name="T70" fmla="*/ 5095352 w 2144395"/>
              <a:gd name="T71" fmla="*/ 3330229 h 2066925"/>
              <a:gd name="T72" fmla="*/ 5087554 w 2144395"/>
              <a:gd name="T73" fmla="*/ 2894643 h 2066925"/>
              <a:gd name="T74" fmla="*/ 5034269 w 2144395"/>
              <a:gd name="T75" fmla="*/ 2473912 h 2066925"/>
              <a:gd name="T76" fmla="*/ 4938489 w 2144395"/>
              <a:gd name="T77" fmla="*/ 2073369 h 2066925"/>
              <a:gd name="T78" fmla="*/ 4803258 w 2144395"/>
              <a:gd name="T79" fmla="*/ 1696811 h 2066925"/>
              <a:gd name="T80" fmla="*/ 4631610 w 2144395"/>
              <a:gd name="T81" fmla="*/ 1348031 h 2066925"/>
              <a:gd name="T82" fmla="*/ 4426581 w 2144395"/>
              <a:gd name="T83" fmla="*/ 1030825 h 2066925"/>
              <a:gd name="T84" fmla="*/ 4191224 w 2144395"/>
              <a:gd name="T85" fmla="*/ 748996 h 2066925"/>
              <a:gd name="T86" fmla="*/ 3928559 w 2144395"/>
              <a:gd name="T87" fmla="*/ 506334 h 2066925"/>
              <a:gd name="T88" fmla="*/ 3641626 w 2144395"/>
              <a:gd name="T89" fmla="*/ 306635 h 2066925"/>
              <a:gd name="T90" fmla="*/ 3333477 w 2144395"/>
              <a:gd name="T91" fmla="*/ 153697 h 2066925"/>
              <a:gd name="T92" fmla="*/ 3007140 w 2144395"/>
              <a:gd name="T93" fmla="*/ 51315 h 2066925"/>
              <a:gd name="T94" fmla="*/ 2665654 w 2144395"/>
              <a:gd name="T95" fmla="*/ 3273 h 206692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144395"/>
              <a:gd name="T145" fmla="*/ 0 h 2066925"/>
              <a:gd name="T146" fmla="*/ 2144395 w 2144395"/>
              <a:gd name="T147" fmla="*/ 2066925 h 206692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144395" h="2066925">
                <a:moveTo>
                  <a:pt x="1072134" y="0"/>
                </a:moveTo>
                <a:lnTo>
                  <a:pt x="1023061" y="1063"/>
                </a:lnTo>
                <a:lnTo>
                  <a:pt x="974555" y="4223"/>
                </a:lnTo>
                <a:lnTo>
                  <a:pt x="926662" y="9433"/>
                </a:lnTo>
                <a:lnTo>
                  <a:pt x="879429" y="16649"/>
                </a:lnTo>
                <a:lnTo>
                  <a:pt x="832904" y="25824"/>
                </a:lnTo>
                <a:lnTo>
                  <a:pt x="787135" y="36912"/>
                </a:lnTo>
                <a:lnTo>
                  <a:pt x="742168" y="49870"/>
                </a:lnTo>
                <a:lnTo>
                  <a:pt x="698051" y="64649"/>
                </a:lnTo>
                <a:lnTo>
                  <a:pt x="654831" y="81206"/>
                </a:lnTo>
                <a:lnTo>
                  <a:pt x="612556" y="99494"/>
                </a:lnTo>
                <a:lnTo>
                  <a:pt x="571273" y="119468"/>
                </a:lnTo>
                <a:lnTo>
                  <a:pt x="531029" y="141082"/>
                </a:lnTo>
                <a:lnTo>
                  <a:pt x="491871" y="164291"/>
                </a:lnTo>
                <a:lnTo>
                  <a:pt x="453848" y="189049"/>
                </a:lnTo>
                <a:lnTo>
                  <a:pt x="417005" y="215310"/>
                </a:lnTo>
                <a:lnTo>
                  <a:pt x="381391" y="243028"/>
                </a:lnTo>
                <a:lnTo>
                  <a:pt x="347054" y="272159"/>
                </a:lnTo>
                <a:lnTo>
                  <a:pt x="314039" y="302656"/>
                </a:lnTo>
                <a:lnTo>
                  <a:pt x="282395" y="334474"/>
                </a:lnTo>
                <a:lnTo>
                  <a:pt x="252168" y="367568"/>
                </a:lnTo>
                <a:lnTo>
                  <a:pt x="223407" y="401891"/>
                </a:lnTo>
                <a:lnTo>
                  <a:pt x="196158" y="437398"/>
                </a:lnTo>
                <a:lnTo>
                  <a:pt x="170470" y="474043"/>
                </a:lnTo>
                <a:lnTo>
                  <a:pt x="146388" y="511781"/>
                </a:lnTo>
                <a:lnTo>
                  <a:pt x="123961" y="550567"/>
                </a:lnTo>
                <a:lnTo>
                  <a:pt x="103236" y="590353"/>
                </a:lnTo>
                <a:lnTo>
                  <a:pt x="84260" y="631096"/>
                </a:lnTo>
                <a:lnTo>
                  <a:pt x="67081" y="672749"/>
                </a:lnTo>
                <a:lnTo>
                  <a:pt x="51745" y="715267"/>
                </a:lnTo>
                <a:lnTo>
                  <a:pt x="38301" y="758604"/>
                </a:lnTo>
                <a:lnTo>
                  <a:pt x="26795" y="802714"/>
                </a:lnTo>
                <a:lnTo>
                  <a:pt x="17275" y="847553"/>
                </a:lnTo>
                <a:lnTo>
                  <a:pt x="9788" y="893073"/>
                </a:lnTo>
                <a:lnTo>
                  <a:pt x="4381" y="939230"/>
                </a:lnTo>
                <a:lnTo>
                  <a:pt x="1103" y="985978"/>
                </a:lnTo>
                <a:lnTo>
                  <a:pt x="0" y="1033272"/>
                </a:lnTo>
                <a:lnTo>
                  <a:pt x="1103" y="1080565"/>
                </a:lnTo>
                <a:lnTo>
                  <a:pt x="4381" y="1127313"/>
                </a:lnTo>
                <a:lnTo>
                  <a:pt x="9788" y="1173470"/>
                </a:lnTo>
                <a:lnTo>
                  <a:pt x="17275" y="1218990"/>
                </a:lnTo>
                <a:lnTo>
                  <a:pt x="26795" y="1263829"/>
                </a:lnTo>
                <a:lnTo>
                  <a:pt x="38301" y="1307939"/>
                </a:lnTo>
                <a:lnTo>
                  <a:pt x="51745" y="1351276"/>
                </a:lnTo>
                <a:lnTo>
                  <a:pt x="67081" y="1393794"/>
                </a:lnTo>
                <a:lnTo>
                  <a:pt x="84260" y="1435447"/>
                </a:lnTo>
                <a:lnTo>
                  <a:pt x="103236" y="1476190"/>
                </a:lnTo>
                <a:lnTo>
                  <a:pt x="123961" y="1515976"/>
                </a:lnTo>
                <a:lnTo>
                  <a:pt x="146388" y="1554762"/>
                </a:lnTo>
                <a:lnTo>
                  <a:pt x="170470" y="1592500"/>
                </a:lnTo>
                <a:lnTo>
                  <a:pt x="196158" y="1629145"/>
                </a:lnTo>
                <a:lnTo>
                  <a:pt x="223407" y="1664652"/>
                </a:lnTo>
                <a:lnTo>
                  <a:pt x="252168" y="1698975"/>
                </a:lnTo>
                <a:lnTo>
                  <a:pt x="282395" y="1732069"/>
                </a:lnTo>
                <a:lnTo>
                  <a:pt x="314039" y="1763887"/>
                </a:lnTo>
                <a:lnTo>
                  <a:pt x="347054" y="1794384"/>
                </a:lnTo>
                <a:lnTo>
                  <a:pt x="381391" y="1823515"/>
                </a:lnTo>
                <a:lnTo>
                  <a:pt x="417005" y="1851233"/>
                </a:lnTo>
                <a:lnTo>
                  <a:pt x="453848" y="1877494"/>
                </a:lnTo>
                <a:lnTo>
                  <a:pt x="491871" y="1902252"/>
                </a:lnTo>
                <a:lnTo>
                  <a:pt x="531029" y="1925461"/>
                </a:lnTo>
                <a:lnTo>
                  <a:pt x="571273" y="1947075"/>
                </a:lnTo>
                <a:lnTo>
                  <a:pt x="612556" y="1967049"/>
                </a:lnTo>
                <a:lnTo>
                  <a:pt x="654831" y="1985337"/>
                </a:lnTo>
                <a:lnTo>
                  <a:pt x="698051" y="2001894"/>
                </a:lnTo>
                <a:lnTo>
                  <a:pt x="742168" y="2016673"/>
                </a:lnTo>
                <a:lnTo>
                  <a:pt x="787135" y="2029631"/>
                </a:lnTo>
                <a:lnTo>
                  <a:pt x="832904" y="2040719"/>
                </a:lnTo>
                <a:lnTo>
                  <a:pt x="879429" y="2049894"/>
                </a:lnTo>
                <a:lnTo>
                  <a:pt x="926662" y="2057110"/>
                </a:lnTo>
                <a:lnTo>
                  <a:pt x="974555" y="2062320"/>
                </a:lnTo>
                <a:lnTo>
                  <a:pt x="1023061" y="2065480"/>
                </a:lnTo>
                <a:lnTo>
                  <a:pt x="1072134" y="2066544"/>
                </a:lnTo>
                <a:lnTo>
                  <a:pt x="1121206" y="2065480"/>
                </a:lnTo>
                <a:lnTo>
                  <a:pt x="1169712" y="2062320"/>
                </a:lnTo>
                <a:lnTo>
                  <a:pt x="1217605" y="2057110"/>
                </a:lnTo>
                <a:lnTo>
                  <a:pt x="1264838" y="2049894"/>
                </a:lnTo>
                <a:lnTo>
                  <a:pt x="1311363" y="2040719"/>
                </a:lnTo>
                <a:lnTo>
                  <a:pt x="1357132" y="2029631"/>
                </a:lnTo>
                <a:lnTo>
                  <a:pt x="1402099" y="2016673"/>
                </a:lnTo>
                <a:lnTo>
                  <a:pt x="1446216" y="2001894"/>
                </a:lnTo>
                <a:lnTo>
                  <a:pt x="1489436" y="1985337"/>
                </a:lnTo>
                <a:lnTo>
                  <a:pt x="1531711" y="1967049"/>
                </a:lnTo>
                <a:lnTo>
                  <a:pt x="1572994" y="1947075"/>
                </a:lnTo>
                <a:lnTo>
                  <a:pt x="1613238" y="1925461"/>
                </a:lnTo>
                <a:lnTo>
                  <a:pt x="1652396" y="1902252"/>
                </a:lnTo>
                <a:lnTo>
                  <a:pt x="1690419" y="1877494"/>
                </a:lnTo>
                <a:lnTo>
                  <a:pt x="1727262" y="1851233"/>
                </a:lnTo>
                <a:lnTo>
                  <a:pt x="1762876" y="1823515"/>
                </a:lnTo>
                <a:lnTo>
                  <a:pt x="1797213" y="1794384"/>
                </a:lnTo>
                <a:lnTo>
                  <a:pt x="1830228" y="1763887"/>
                </a:lnTo>
                <a:lnTo>
                  <a:pt x="1861872" y="1732069"/>
                </a:lnTo>
                <a:lnTo>
                  <a:pt x="1892099" y="1698975"/>
                </a:lnTo>
                <a:lnTo>
                  <a:pt x="1920860" y="1664652"/>
                </a:lnTo>
                <a:lnTo>
                  <a:pt x="1948109" y="1629145"/>
                </a:lnTo>
                <a:lnTo>
                  <a:pt x="1973797" y="1592500"/>
                </a:lnTo>
                <a:lnTo>
                  <a:pt x="1997879" y="1554762"/>
                </a:lnTo>
                <a:lnTo>
                  <a:pt x="2020306" y="1515976"/>
                </a:lnTo>
                <a:lnTo>
                  <a:pt x="2041031" y="1476190"/>
                </a:lnTo>
                <a:lnTo>
                  <a:pt x="2060007" y="1435447"/>
                </a:lnTo>
                <a:lnTo>
                  <a:pt x="2077186" y="1393794"/>
                </a:lnTo>
                <a:lnTo>
                  <a:pt x="2092522" y="1351276"/>
                </a:lnTo>
                <a:lnTo>
                  <a:pt x="2105966" y="1307939"/>
                </a:lnTo>
                <a:lnTo>
                  <a:pt x="2117472" y="1263829"/>
                </a:lnTo>
                <a:lnTo>
                  <a:pt x="2126992" y="1218990"/>
                </a:lnTo>
                <a:lnTo>
                  <a:pt x="2134479" y="1173470"/>
                </a:lnTo>
                <a:lnTo>
                  <a:pt x="2139886" y="1127313"/>
                </a:lnTo>
                <a:lnTo>
                  <a:pt x="2143164" y="1080565"/>
                </a:lnTo>
                <a:lnTo>
                  <a:pt x="2144268" y="1033272"/>
                </a:lnTo>
                <a:lnTo>
                  <a:pt x="2143164" y="985978"/>
                </a:lnTo>
                <a:lnTo>
                  <a:pt x="2139886" y="939230"/>
                </a:lnTo>
                <a:lnTo>
                  <a:pt x="2134479" y="893073"/>
                </a:lnTo>
                <a:lnTo>
                  <a:pt x="2126992" y="847553"/>
                </a:lnTo>
                <a:lnTo>
                  <a:pt x="2117472" y="802714"/>
                </a:lnTo>
                <a:lnTo>
                  <a:pt x="2105966" y="758604"/>
                </a:lnTo>
                <a:lnTo>
                  <a:pt x="2092522" y="715267"/>
                </a:lnTo>
                <a:lnTo>
                  <a:pt x="2077186" y="672749"/>
                </a:lnTo>
                <a:lnTo>
                  <a:pt x="2060007" y="631096"/>
                </a:lnTo>
                <a:lnTo>
                  <a:pt x="2041031" y="590353"/>
                </a:lnTo>
                <a:lnTo>
                  <a:pt x="2020306" y="550567"/>
                </a:lnTo>
                <a:lnTo>
                  <a:pt x="1997879" y="511781"/>
                </a:lnTo>
                <a:lnTo>
                  <a:pt x="1973797" y="474043"/>
                </a:lnTo>
                <a:lnTo>
                  <a:pt x="1948109" y="437398"/>
                </a:lnTo>
                <a:lnTo>
                  <a:pt x="1920860" y="401891"/>
                </a:lnTo>
                <a:lnTo>
                  <a:pt x="1892099" y="367568"/>
                </a:lnTo>
                <a:lnTo>
                  <a:pt x="1861872" y="334474"/>
                </a:lnTo>
                <a:lnTo>
                  <a:pt x="1830228" y="302656"/>
                </a:lnTo>
                <a:lnTo>
                  <a:pt x="1797213" y="272159"/>
                </a:lnTo>
                <a:lnTo>
                  <a:pt x="1762876" y="243028"/>
                </a:lnTo>
                <a:lnTo>
                  <a:pt x="1727262" y="215310"/>
                </a:lnTo>
                <a:lnTo>
                  <a:pt x="1690419" y="189049"/>
                </a:lnTo>
                <a:lnTo>
                  <a:pt x="1652396" y="164291"/>
                </a:lnTo>
                <a:lnTo>
                  <a:pt x="1613238" y="141082"/>
                </a:lnTo>
                <a:lnTo>
                  <a:pt x="1572994" y="119468"/>
                </a:lnTo>
                <a:lnTo>
                  <a:pt x="1531711" y="99494"/>
                </a:lnTo>
                <a:lnTo>
                  <a:pt x="1489436" y="81206"/>
                </a:lnTo>
                <a:lnTo>
                  <a:pt x="1446216" y="64649"/>
                </a:lnTo>
                <a:lnTo>
                  <a:pt x="1402099" y="49870"/>
                </a:lnTo>
                <a:lnTo>
                  <a:pt x="1357132" y="36912"/>
                </a:lnTo>
                <a:lnTo>
                  <a:pt x="1311363" y="25824"/>
                </a:lnTo>
                <a:lnTo>
                  <a:pt x="1264838" y="16649"/>
                </a:lnTo>
                <a:lnTo>
                  <a:pt x="1217605" y="9433"/>
                </a:lnTo>
                <a:lnTo>
                  <a:pt x="1169712" y="4223"/>
                </a:lnTo>
                <a:lnTo>
                  <a:pt x="1121206" y="1063"/>
                </a:lnTo>
                <a:lnTo>
                  <a:pt x="1072134" y="0"/>
                </a:lnTo>
                <a:close/>
              </a:path>
            </a:pathLst>
          </a:custGeom>
          <a:solidFill>
            <a:srgbClr val="0E6E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88" name="object 18"/>
          <p:cNvSpPr>
            <a:spLocks/>
          </p:cNvSpPr>
          <p:nvPr/>
        </p:nvSpPr>
        <p:spPr bwMode="auto">
          <a:xfrm>
            <a:off x="3727450" y="2749550"/>
            <a:ext cx="2144713" cy="2066925"/>
          </a:xfrm>
          <a:custGeom>
            <a:avLst/>
            <a:gdLst>
              <a:gd name="T0" fmla="*/ 4395 w 2144395"/>
              <a:gd name="T1" fmla="*/ 939230 h 2066925"/>
              <a:gd name="T2" fmla="*/ 26851 w 2144395"/>
              <a:gd name="T3" fmla="*/ 802714 h 2066925"/>
              <a:gd name="T4" fmla="*/ 67221 w 2144395"/>
              <a:gd name="T5" fmla="*/ 672749 h 2066925"/>
              <a:gd name="T6" fmla="*/ 124213 w 2144395"/>
              <a:gd name="T7" fmla="*/ 550567 h 2066925"/>
              <a:gd name="T8" fmla="*/ 196564 w 2144395"/>
              <a:gd name="T9" fmla="*/ 437398 h 2066925"/>
              <a:gd name="T10" fmla="*/ 282983 w 2144395"/>
              <a:gd name="T11" fmla="*/ 334474 h 2066925"/>
              <a:gd name="T12" fmla="*/ 382189 w 2144395"/>
              <a:gd name="T13" fmla="*/ 243028 h 2066925"/>
              <a:gd name="T14" fmla="*/ 492893 w 2144395"/>
              <a:gd name="T15" fmla="*/ 164291 h 2066925"/>
              <a:gd name="T16" fmla="*/ 613830 w 2144395"/>
              <a:gd name="T17" fmla="*/ 99494 h 2066925"/>
              <a:gd name="T18" fmla="*/ 743708 w 2144395"/>
              <a:gd name="T19" fmla="*/ 49870 h 2066925"/>
              <a:gd name="T20" fmla="*/ 881258 w 2144395"/>
              <a:gd name="T21" fmla="*/ 16649 h 2066925"/>
              <a:gd name="T22" fmla="*/ 1025189 w 2144395"/>
              <a:gd name="T23" fmla="*/ 1063 h 2066925"/>
              <a:gd name="T24" fmla="*/ 1172146 w 2144395"/>
              <a:gd name="T25" fmla="*/ 4223 h 2066925"/>
              <a:gd name="T26" fmla="*/ 1314091 w 2144395"/>
              <a:gd name="T27" fmla="*/ 25824 h 2066925"/>
              <a:gd name="T28" fmla="*/ 1449224 w 2144395"/>
              <a:gd name="T29" fmla="*/ 64649 h 2066925"/>
              <a:gd name="T30" fmla="*/ 1576264 w 2144395"/>
              <a:gd name="T31" fmla="*/ 119468 h 2066925"/>
              <a:gd name="T32" fmla="*/ 1693933 w 2144395"/>
              <a:gd name="T33" fmla="*/ 189049 h 2066925"/>
              <a:gd name="T34" fmla="*/ 1800951 w 2144395"/>
              <a:gd name="T35" fmla="*/ 272159 h 2066925"/>
              <a:gd name="T36" fmla="*/ 1896033 w 2144395"/>
              <a:gd name="T37" fmla="*/ 367568 h 2066925"/>
              <a:gd name="T38" fmla="*/ 1977899 w 2144395"/>
              <a:gd name="T39" fmla="*/ 474043 h 2066925"/>
              <a:gd name="T40" fmla="*/ 2045273 w 2144395"/>
              <a:gd name="T41" fmla="*/ 590353 h 2066925"/>
              <a:gd name="T42" fmla="*/ 2096871 w 2144395"/>
              <a:gd name="T43" fmla="*/ 715267 h 2066925"/>
              <a:gd name="T44" fmla="*/ 2131415 w 2144395"/>
              <a:gd name="T45" fmla="*/ 847553 h 2066925"/>
              <a:gd name="T46" fmla="*/ 2147617 w 2144395"/>
              <a:gd name="T47" fmla="*/ 985978 h 2066925"/>
              <a:gd name="T48" fmla="*/ 2144335 w 2144395"/>
              <a:gd name="T49" fmla="*/ 1127313 h 2066925"/>
              <a:gd name="T50" fmla="*/ 2121872 w 2144395"/>
              <a:gd name="T51" fmla="*/ 1263829 h 2066925"/>
              <a:gd name="T52" fmla="*/ 2081502 w 2144395"/>
              <a:gd name="T53" fmla="*/ 1393794 h 2066925"/>
              <a:gd name="T54" fmla="*/ 2024506 w 2144395"/>
              <a:gd name="T55" fmla="*/ 1515976 h 2066925"/>
              <a:gd name="T56" fmla="*/ 1952156 w 2144395"/>
              <a:gd name="T57" fmla="*/ 1629145 h 2066925"/>
              <a:gd name="T58" fmla="*/ 1865741 w 2144395"/>
              <a:gd name="T59" fmla="*/ 1732069 h 2066925"/>
              <a:gd name="T60" fmla="*/ 1766542 w 2144395"/>
              <a:gd name="T61" fmla="*/ 1823515 h 2066925"/>
              <a:gd name="T62" fmla="*/ 1655828 w 2144395"/>
              <a:gd name="T63" fmla="*/ 1902252 h 2066925"/>
              <a:gd name="T64" fmla="*/ 1534893 w 2144395"/>
              <a:gd name="T65" fmla="*/ 1967049 h 2066925"/>
              <a:gd name="T66" fmla="*/ 1405012 w 2144395"/>
              <a:gd name="T67" fmla="*/ 2016673 h 2066925"/>
              <a:gd name="T68" fmla="*/ 1267470 w 2144395"/>
              <a:gd name="T69" fmla="*/ 2049894 h 2066925"/>
              <a:gd name="T70" fmla="*/ 1123535 w 2144395"/>
              <a:gd name="T71" fmla="*/ 2065480 h 2066925"/>
              <a:gd name="T72" fmla="*/ 976585 w 2144395"/>
              <a:gd name="T73" fmla="*/ 2062320 h 2066925"/>
              <a:gd name="T74" fmla="*/ 834640 w 2144395"/>
              <a:gd name="T75" fmla="*/ 2040719 h 2066925"/>
              <a:gd name="T76" fmla="*/ 699507 w 2144395"/>
              <a:gd name="T77" fmla="*/ 2001894 h 2066925"/>
              <a:gd name="T78" fmla="*/ 572463 w 2144395"/>
              <a:gd name="T79" fmla="*/ 1947075 h 2066925"/>
              <a:gd name="T80" fmla="*/ 454786 w 2144395"/>
              <a:gd name="T81" fmla="*/ 1877494 h 2066925"/>
              <a:gd name="T82" fmla="*/ 347777 w 2144395"/>
              <a:gd name="T83" fmla="*/ 1794384 h 2066925"/>
              <a:gd name="T84" fmla="*/ 252686 w 2144395"/>
              <a:gd name="T85" fmla="*/ 1698975 h 2066925"/>
              <a:gd name="T86" fmla="*/ 170820 w 2144395"/>
              <a:gd name="T87" fmla="*/ 1592500 h 2066925"/>
              <a:gd name="T88" fmla="*/ 103446 w 2144395"/>
              <a:gd name="T89" fmla="*/ 1476190 h 2066925"/>
              <a:gd name="T90" fmla="*/ 51857 w 2144395"/>
              <a:gd name="T91" fmla="*/ 1351276 h 2066925"/>
              <a:gd name="T92" fmla="*/ 17317 w 2144395"/>
              <a:gd name="T93" fmla="*/ 1218990 h 2066925"/>
              <a:gd name="T94" fmla="*/ 1103 w 2144395"/>
              <a:gd name="T95" fmla="*/ 1080565 h 206692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144395"/>
              <a:gd name="T145" fmla="*/ 0 h 2066925"/>
              <a:gd name="T146" fmla="*/ 2144395 w 2144395"/>
              <a:gd name="T147" fmla="*/ 2066925 h 206692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144395" h="2066925">
                <a:moveTo>
                  <a:pt x="0" y="1033272"/>
                </a:moveTo>
                <a:lnTo>
                  <a:pt x="1103" y="985978"/>
                </a:lnTo>
                <a:lnTo>
                  <a:pt x="4381" y="939230"/>
                </a:lnTo>
                <a:lnTo>
                  <a:pt x="9788" y="893073"/>
                </a:lnTo>
                <a:lnTo>
                  <a:pt x="17275" y="847553"/>
                </a:lnTo>
                <a:lnTo>
                  <a:pt x="26795" y="802714"/>
                </a:lnTo>
                <a:lnTo>
                  <a:pt x="38301" y="758604"/>
                </a:lnTo>
                <a:lnTo>
                  <a:pt x="51745" y="715267"/>
                </a:lnTo>
                <a:lnTo>
                  <a:pt x="67081" y="672749"/>
                </a:lnTo>
                <a:lnTo>
                  <a:pt x="84260" y="631096"/>
                </a:lnTo>
                <a:lnTo>
                  <a:pt x="103236" y="590353"/>
                </a:lnTo>
                <a:lnTo>
                  <a:pt x="123961" y="550567"/>
                </a:lnTo>
                <a:lnTo>
                  <a:pt x="146388" y="511781"/>
                </a:lnTo>
                <a:lnTo>
                  <a:pt x="170470" y="474043"/>
                </a:lnTo>
                <a:lnTo>
                  <a:pt x="196158" y="437398"/>
                </a:lnTo>
                <a:lnTo>
                  <a:pt x="223407" y="401891"/>
                </a:lnTo>
                <a:lnTo>
                  <a:pt x="252168" y="367568"/>
                </a:lnTo>
                <a:lnTo>
                  <a:pt x="282395" y="334474"/>
                </a:lnTo>
                <a:lnTo>
                  <a:pt x="314039" y="302656"/>
                </a:lnTo>
                <a:lnTo>
                  <a:pt x="347054" y="272159"/>
                </a:lnTo>
                <a:lnTo>
                  <a:pt x="381391" y="243028"/>
                </a:lnTo>
                <a:lnTo>
                  <a:pt x="417005" y="215310"/>
                </a:lnTo>
                <a:lnTo>
                  <a:pt x="453848" y="189049"/>
                </a:lnTo>
                <a:lnTo>
                  <a:pt x="491871" y="164291"/>
                </a:lnTo>
                <a:lnTo>
                  <a:pt x="531029" y="141082"/>
                </a:lnTo>
                <a:lnTo>
                  <a:pt x="571273" y="119468"/>
                </a:lnTo>
                <a:lnTo>
                  <a:pt x="612556" y="99494"/>
                </a:lnTo>
                <a:lnTo>
                  <a:pt x="654831" y="81206"/>
                </a:lnTo>
                <a:lnTo>
                  <a:pt x="698051" y="64649"/>
                </a:lnTo>
                <a:lnTo>
                  <a:pt x="742168" y="49870"/>
                </a:lnTo>
                <a:lnTo>
                  <a:pt x="787135" y="36912"/>
                </a:lnTo>
                <a:lnTo>
                  <a:pt x="832904" y="25824"/>
                </a:lnTo>
                <a:lnTo>
                  <a:pt x="879429" y="16649"/>
                </a:lnTo>
                <a:lnTo>
                  <a:pt x="926662" y="9433"/>
                </a:lnTo>
                <a:lnTo>
                  <a:pt x="974555" y="4223"/>
                </a:lnTo>
                <a:lnTo>
                  <a:pt x="1023061" y="1063"/>
                </a:lnTo>
                <a:lnTo>
                  <a:pt x="1072134" y="0"/>
                </a:lnTo>
                <a:lnTo>
                  <a:pt x="1121206" y="1063"/>
                </a:lnTo>
                <a:lnTo>
                  <a:pt x="1169712" y="4223"/>
                </a:lnTo>
                <a:lnTo>
                  <a:pt x="1217605" y="9433"/>
                </a:lnTo>
                <a:lnTo>
                  <a:pt x="1264838" y="16649"/>
                </a:lnTo>
                <a:lnTo>
                  <a:pt x="1311363" y="25824"/>
                </a:lnTo>
                <a:lnTo>
                  <a:pt x="1357132" y="36912"/>
                </a:lnTo>
                <a:lnTo>
                  <a:pt x="1402099" y="49870"/>
                </a:lnTo>
                <a:lnTo>
                  <a:pt x="1446216" y="64649"/>
                </a:lnTo>
                <a:lnTo>
                  <a:pt x="1489436" y="81206"/>
                </a:lnTo>
                <a:lnTo>
                  <a:pt x="1531711" y="99494"/>
                </a:lnTo>
                <a:lnTo>
                  <a:pt x="1572994" y="119468"/>
                </a:lnTo>
                <a:lnTo>
                  <a:pt x="1613238" y="141082"/>
                </a:lnTo>
                <a:lnTo>
                  <a:pt x="1652396" y="164291"/>
                </a:lnTo>
                <a:lnTo>
                  <a:pt x="1690419" y="189049"/>
                </a:lnTo>
                <a:lnTo>
                  <a:pt x="1727262" y="215310"/>
                </a:lnTo>
                <a:lnTo>
                  <a:pt x="1762876" y="243028"/>
                </a:lnTo>
                <a:lnTo>
                  <a:pt x="1797213" y="272159"/>
                </a:lnTo>
                <a:lnTo>
                  <a:pt x="1830228" y="302656"/>
                </a:lnTo>
                <a:lnTo>
                  <a:pt x="1861872" y="334474"/>
                </a:lnTo>
                <a:lnTo>
                  <a:pt x="1892099" y="367568"/>
                </a:lnTo>
                <a:lnTo>
                  <a:pt x="1920860" y="401891"/>
                </a:lnTo>
                <a:lnTo>
                  <a:pt x="1948109" y="437398"/>
                </a:lnTo>
                <a:lnTo>
                  <a:pt x="1973797" y="474043"/>
                </a:lnTo>
                <a:lnTo>
                  <a:pt x="1997879" y="511781"/>
                </a:lnTo>
                <a:lnTo>
                  <a:pt x="2020306" y="550567"/>
                </a:lnTo>
                <a:lnTo>
                  <a:pt x="2041031" y="590353"/>
                </a:lnTo>
                <a:lnTo>
                  <a:pt x="2060007" y="631096"/>
                </a:lnTo>
                <a:lnTo>
                  <a:pt x="2077186" y="672749"/>
                </a:lnTo>
                <a:lnTo>
                  <a:pt x="2092522" y="715267"/>
                </a:lnTo>
                <a:lnTo>
                  <a:pt x="2105966" y="758604"/>
                </a:lnTo>
                <a:lnTo>
                  <a:pt x="2117472" y="802714"/>
                </a:lnTo>
                <a:lnTo>
                  <a:pt x="2126992" y="847553"/>
                </a:lnTo>
                <a:lnTo>
                  <a:pt x="2134479" y="893073"/>
                </a:lnTo>
                <a:lnTo>
                  <a:pt x="2139886" y="939230"/>
                </a:lnTo>
                <a:lnTo>
                  <a:pt x="2143164" y="985978"/>
                </a:lnTo>
                <a:lnTo>
                  <a:pt x="2144268" y="1033272"/>
                </a:lnTo>
                <a:lnTo>
                  <a:pt x="2143164" y="1080565"/>
                </a:lnTo>
                <a:lnTo>
                  <a:pt x="2139886" y="1127313"/>
                </a:lnTo>
                <a:lnTo>
                  <a:pt x="2134479" y="1173470"/>
                </a:lnTo>
                <a:lnTo>
                  <a:pt x="2126992" y="1218990"/>
                </a:lnTo>
                <a:lnTo>
                  <a:pt x="2117472" y="1263829"/>
                </a:lnTo>
                <a:lnTo>
                  <a:pt x="2105966" y="1307939"/>
                </a:lnTo>
                <a:lnTo>
                  <a:pt x="2092522" y="1351276"/>
                </a:lnTo>
                <a:lnTo>
                  <a:pt x="2077186" y="1393794"/>
                </a:lnTo>
                <a:lnTo>
                  <a:pt x="2060007" y="1435447"/>
                </a:lnTo>
                <a:lnTo>
                  <a:pt x="2041031" y="1476190"/>
                </a:lnTo>
                <a:lnTo>
                  <a:pt x="2020306" y="1515976"/>
                </a:lnTo>
                <a:lnTo>
                  <a:pt x="1997879" y="1554762"/>
                </a:lnTo>
                <a:lnTo>
                  <a:pt x="1973797" y="1592500"/>
                </a:lnTo>
                <a:lnTo>
                  <a:pt x="1948109" y="1629145"/>
                </a:lnTo>
                <a:lnTo>
                  <a:pt x="1920860" y="1664652"/>
                </a:lnTo>
                <a:lnTo>
                  <a:pt x="1892099" y="1698975"/>
                </a:lnTo>
                <a:lnTo>
                  <a:pt x="1861872" y="1732069"/>
                </a:lnTo>
                <a:lnTo>
                  <a:pt x="1830228" y="1763887"/>
                </a:lnTo>
                <a:lnTo>
                  <a:pt x="1797213" y="1794384"/>
                </a:lnTo>
                <a:lnTo>
                  <a:pt x="1762876" y="1823515"/>
                </a:lnTo>
                <a:lnTo>
                  <a:pt x="1727262" y="1851233"/>
                </a:lnTo>
                <a:lnTo>
                  <a:pt x="1690419" y="1877494"/>
                </a:lnTo>
                <a:lnTo>
                  <a:pt x="1652396" y="1902252"/>
                </a:lnTo>
                <a:lnTo>
                  <a:pt x="1613238" y="1925461"/>
                </a:lnTo>
                <a:lnTo>
                  <a:pt x="1572994" y="1947075"/>
                </a:lnTo>
                <a:lnTo>
                  <a:pt x="1531711" y="1967049"/>
                </a:lnTo>
                <a:lnTo>
                  <a:pt x="1489436" y="1985337"/>
                </a:lnTo>
                <a:lnTo>
                  <a:pt x="1446216" y="2001894"/>
                </a:lnTo>
                <a:lnTo>
                  <a:pt x="1402099" y="2016673"/>
                </a:lnTo>
                <a:lnTo>
                  <a:pt x="1357132" y="2029631"/>
                </a:lnTo>
                <a:lnTo>
                  <a:pt x="1311363" y="2040719"/>
                </a:lnTo>
                <a:lnTo>
                  <a:pt x="1264838" y="2049894"/>
                </a:lnTo>
                <a:lnTo>
                  <a:pt x="1217605" y="2057110"/>
                </a:lnTo>
                <a:lnTo>
                  <a:pt x="1169712" y="2062320"/>
                </a:lnTo>
                <a:lnTo>
                  <a:pt x="1121206" y="2065480"/>
                </a:lnTo>
                <a:lnTo>
                  <a:pt x="1072134" y="2066544"/>
                </a:lnTo>
                <a:lnTo>
                  <a:pt x="1023061" y="2065480"/>
                </a:lnTo>
                <a:lnTo>
                  <a:pt x="974555" y="2062320"/>
                </a:lnTo>
                <a:lnTo>
                  <a:pt x="926662" y="2057110"/>
                </a:lnTo>
                <a:lnTo>
                  <a:pt x="879429" y="2049894"/>
                </a:lnTo>
                <a:lnTo>
                  <a:pt x="832904" y="2040719"/>
                </a:lnTo>
                <a:lnTo>
                  <a:pt x="787135" y="2029631"/>
                </a:lnTo>
                <a:lnTo>
                  <a:pt x="742168" y="2016673"/>
                </a:lnTo>
                <a:lnTo>
                  <a:pt x="698051" y="2001894"/>
                </a:lnTo>
                <a:lnTo>
                  <a:pt x="654831" y="1985337"/>
                </a:lnTo>
                <a:lnTo>
                  <a:pt x="612556" y="1967049"/>
                </a:lnTo>
                <a:lnTo>
                  <a:pt x="571273" y="1947075"/>
                </a:lnTo>
                <a:lnTo>
                  <a:pt x="531029" y="1925461"/>
                </a:lnTo>
                <a:lnTo>
                  <a:pt x="491871" y="1902252"/>
                </a:lnTo>
                <a:lnTo>
                  <a:pt x="453848" y="1877494"/>
                </a:lnTo>
                <a:lnTo>
                  <a:pt x="417005" y="1851233"/>
                </a:lnTo>
                <a:lnTo>
                  <a:pt x="381391" y="1823515"/>
                </a:lnTo>
                <a:lnTo>
                  <a:pt x="347054" y="1794384"/>
                </a:lnTo>
                <a:lnTo>
                  <a:pt x="314039" y="1763887"/>
                </a:lnTo>
                <a:lnTo>
                  <a:pt x="282395" y="1732069"/>
                </a:lnTo>
                <a:lnTo>
                  <a:pt x="252168" y="1698975"/>
                </a:lnTo>
                <a:lnTo>
                  <a:pt x="223407" y="1664652"/>
                </a:lnTo>
                <a:lnTo>
                  <a:pt x="196158" y="1629145"/>
                </a:lnTo>
                <a:lnTo>
                  <a:pt x="170470" y="1592500"/>
                </a:lnTo>
                <a:lnTo>
                  <a:pt x="146388" y="1554762"/>
                </a:lnTo>
                <a:lnTo>
                  <a:pt x="123961" y="1515976"/>
                </a:lnTo>
                <a:lnTo>
                  <a:pt x="103236" y="1476190"/>
                </a:lnTo>
                <a:lnTo>
                  <a:pt x="84260" y="1435447"/>
                </a:lnTo>
                <a:lnTo>
                  <a:pt x="67081" y="1393794"/>
                </a:lnTo>
                <a:lnTo>
                  <a:pt x="51745" y="1351276"/>
                </a:lnTo>
                <a:lnTo>
                  <a:pt x="38301" y="1307939"/>
                </a:lnTo>
                <a:lnTo>
                  <a:pt x="26795" y="1263829"/>
                </a:lnTo>
                <a:lnTo>
                  <a:pt x="17275" y="1218990"/>
                </a:lnTo>
                <a:lnTo>
                  <a:pt x="9788" y="1173470"/>
                </a:lnTo>
                <a:lnTo>
                  <a:pt x="4381" y="1127313"/>
                </a:lnTo>
                <a:lnTo>
                  <a:pt x="1103" y="1080565"/>
                </a:lnTo>
                <a:lnTo>
                  <a:pt x="0" y="1033272"/>
                </a:lnTo>
                <a:close/>
              </a:path>
            </a:pathLst>
          </a:custGeom>
          <a:noFill/>
          <a:ln w="25908">
            <a:solidFill>
              <a:srgbClr val="0850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89" name="object 19"/>
          <p:cNvSpPr txBox="1">
            <a:spLocks noChangeArrowheads="1"/>
          </p:cNvSpPr>
          <p:nvPr/>
        </p:nvSpPr>
        <p:spPr bwMode="auto">
          <a:xfrm>
            <a:off x="3997325" y="2890838"/>
            <a:ext cx="1604963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46038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ru-RU" altLang="ru-RU" sz="2000" b="1">
                <a:solidFill>
                  <a:srgbClr val="FFFFFF"/>
                </a:solidFill>
                <a:cs typeface="Times New Roman" pitchFamily="18" charset="0"/>
              </a:rPr>
              <a:t>Образова-  тельный  технопарк «Твори, выдумывай, пробуй»</a:t>
            </a:r>
            <a:endParaRPr lang="ru-RU" altLang="ru-RU" sz="2000" b="1">
              <a:cs typeface="Times New Roman" pitchFamily="18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flipV="1">
            <a:off x="3190875" y="882650"/>
            <a:ext cx="468313" cy="18732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>
            <a:off x="1870075" y="2000250"/>
            <a:ext cx="328613" cy="57943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V="1">
            <a:off x="5246688" y="6257925"/>
            <a:ext cx="427037" cy="13335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 flipV="1">
            <a:off x="5334000" y="762000"/>
            <a:ext cx="385763" cy="1524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7199313" y="2368550"/>
            <a:ext cx="136525" cy="41116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7199313" y="4351338"/>
            <a:ext cx="173037" cy="41751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H="1" flipV="1">
            <a:off x="1847850" y="4279900"/>
            <a:ext cx="87313" cy="3317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H="1" flipV="1">
            <a:off x="3338513" y="6191250"/>
            <a:ext cx="407987" cy="13335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2028825" y="4791075"/>
            <a:ext cx="141288" cy="31273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flipH="1">
            <a:off x="6931025" y="4816475"/>
            <a:ext cx="268288" cy="37941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61400" cy="1108075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Мероприятия Образовательного технопарка в 2017 году</a:t>
            </a:r>
          </a:p>
        </p:txBody>
      </p:sp>
      <p:graphicFrame>
        <p:nvGraphicFramePr>
          <p:cNvPr id="12336" name="Group 48"/>
          <p:cNvGraphicFramePr>
            <a:graphicFrameLocks noGrp="1"/>
          </p:cNvGraphicFramePr>
          <p:nvPr/>
        </p:nvGraphicFramePr>
        <p:xfrm>
          <a:off x="609600" y="1752600"/>
          <a:ext cx="8153400" cy="4753582"/>
        </p:xfrm>
        <a:graphic>
          <a:graphicData uri="http://schemas.openxmlformats.org/drawingml/2006/table">
            <a:tbl>
              <a:tblPr/>
              <a:tblGrid>
                <a:gridCol w="533400"/>
                <a:gridCol w="3276600"/>
                <a:gridCol w="2286000"/>
                <a:gridCol w="1828800"/>
                <a:gridCol w="228600"/>
              </a:tblGrid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мероприятия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23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Установочные и проектировочные семинары для участников Образовательного технопарка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развития технопарка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Дополнительные общеобразовательные программы по направлениям деятельности технопарка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семинарах приняли 300 педагогов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Стажировки для участников технопарка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Популяризация опыта ДОО- участников технопарка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прошли 50 участников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Семинары и мастер-классы для педагогов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прошли 500 педагогов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4.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Публикация статей в сборниках Международных и Всероссийских научно-практических конференций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Опубликовано 26 статей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публикации приняли участие 19 педагогов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82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Публикация парциальной образовательной программы для детей 5-7 лет «Юный гроссмейстер» (МАДОУ «ДС № 464 г. Челябинска»)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Сборник эффективного управленческого и педагогического опыта реализации научно-прикладных проектов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Авторы- составители: Т.Е. Шрейнер, Г.М. Каримова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41300" y="838200"/>
            <a:ext cx="8661400" cy="1098550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От методических мероприятий для педагогов – к детским мастер-классам</a:t>
            </a:r>
            <a:endParaRPr lang="ru-RU" altLang="ru-RU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>
          <a:xfrm flipV="1">
            <a:off x="742950" y="1947863"/>
            <a:ext cx="7515225" cy="331787"/>
          </a:xfrm>
        </p:spPr>
        <p:txBody>
          <a:bodyPr/>
          <a:lstStyle/>
          <a:p>
            <a:pPr marL="0" indent="0"/>
            <a:endParaRPr lang="ru-RU" altLang="ru-RU" smtClean="0">
              <a:latin typeface="Calibri" pitchFamily="34" charset="0"/>
            </a:endParaRPr>
          </a:p>
        </p:txBody>
      </p:sp>
      <p:pic>
        <p:nvPicPr>
          <p:cNvPr id="13316" name="Picture 2" descr="I:\фото темп\DSC_09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525" y="4876800"/>
            <a:ext cx="2479675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4876800"/>
            <a:ext cx="23241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" descr="I:\шашки\IMG_267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2971800"/>
            <a:ext cx="2324100" cy="1692275"/>
          </a:xfrm>
          <a:prstGeom prst="rect">
            <a:avLst/>
          </a:prstGeom>
          <a:noFill/>
          <a:ln w="28575">
            <a:solidFill>
              <a:srgbClr val="1F497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2" descr="D:\Фото\2017-2018\фото ТЕМП  2017\DSC_200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2800" y="2898775"/>
            <a:ext cx="2295525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Рисунок 8" descr="Изображение выглядит как человек, стоит, внутренний, мальчик&#10;&#10;Описание создано с очень высокой степенью достоверности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525" y="2898775"/>
            <a:ext cx="2395538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5" descr="C:\Users\Ирина\Desktop\фотки\IMG_20180208_094236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5188" y="4876800"/>
            <a:ext cx="23098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41300" y="989013"/>
            <a:ext cx="8661400" cy="554037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Резиденты Образовательного технопарка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5256213"/>
          </a:xfrm>
        </p:spPr>
        <p:txBody>
          <a:bodyPr/>
          <a:lstStyle/>
          <a:p>
            <a:pPr marL="0" indent="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1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 детская библиотека им. В.В. Маяковского г. Челябинска (договор от 01.09.2017 г.)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1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Государственный Исторический музей Южного Урала (Краеведческий) (договор от 27.07.2017 г.)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1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Музей леса 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1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Детский экологический центр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1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Зоопарк 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1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Музей занимательной науки «</a:t>
            </a:r>
            <a:r>
              <a:rPr lang="ru-RU" sz="1200" kern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Экспериментус</a:t>
            </a:r>
            <a:r>
              <a:rPr lang="ru-RU" sz="1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 моды «Фортуна»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 ткани «5 сезонов</a:t>
            </a:r>
            <a:r>
              <a:rPr lang="ru-RU" sz="1200" kern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kern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</a:t>
            </a:r>
            <a:r>
              <a:rPr lang="ru-RU" sz="1200" kern="1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экоцентр</a:t>
            </a:r>
            <a:endParaRPr lang="ru-RU" sz="1200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kern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Трубопрокатный завод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kern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НПО Электромашина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kern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Музей МЧС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kern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Аптека </a:t>
            </a:r>
            <a:r>
              <a:rPr lang="ru-RU" sz="1200" kern="1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Алвик</a:t>
            </a:r>
            <a:r>
              <a:rPr lang="ru-RU" sz="1200" kern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kern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часть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200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15364" name="Picture 3" descr="C:\Documents and Settings\МБДОУ №125\Рабочий стол\Сетевое взаимодействие МБДОУ №125\Материалы к семинару\экскурсия в политех\DSCN708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5303838"/>
            <a:ext cx="236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2" descr="C:\Documents and Settings\МБДОУ №125\Рабочий стол\Сетевое взаимодействие МБДОУ №125\Материалы к семинару\12гр гость группы\ппп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9750" y="5299075"/>
            <a:ext cx="2209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Рисунок 5" descr="http://zakupki.chtpz.ru/upload/iblock/389/2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900" y="5299075"/>
            <a:ext cx="22860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2" descr="D:\УВР\фото\фото-2017-18\фотки\толстянка\S1080090.JPG"/>
          <p:cNvPicPr>
            <a:picLocks noChangeAspect="1" noChangeArrowheads="1"/>
          </p:cNvPicPr>
          <p:nvPr/>
        </p:nvPicPr>
        <p:blipFill>
          <a:blip r:embed="rId5" cstate="email">
            <a:lum bright="2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9600" y="3430588"/>
            <a:ext cx="2052638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2" descr="D:\Фото\2017-2018\Экскурсия Электромашина\IMG_0508-12-09-17-14-0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3"/>
          <a:stretch>
            <a:fillRect/>
          </a:stretch>
        </p:blipFill>
        <p:spPr bwMode="auto">
          <a:xfrm>
            <a:off x="4964113" y="3457575"/>
            <a:ext cx="2216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2" descr="D:\Фото\2017-2018\фото ТЕМП  2017\DSC_0026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0263" y="2181225"/>
            <a:ext cx="17748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D:\Фото\2015-2016\Первое полугодие\100D3100 начало года\DSC_0557.JPG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76863" y="2149475"/>
            <a:ext cx="1698625" cy="1100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71" name="Picture 2" descr="D:\Фото\2017-2018\фото ТЕМП  2017\DSC_0149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1050" y="3430588"/>
            <a:ext cx="156051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2" descr="D:\Фото\2017-2018\Экскурсии Промышленность\DSC_0256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5363" y="2181225"/>
            <a:ext cx="1712912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2752</TotalTime>
  <Words>446</Words>
  <Application>Microsoft Office PowerPoint</Application>
  <PresentationFormat>Экран (4:3)</PresentationFormat>
  <Paragraphs>107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Calibri</vt:lpstr>
      <vt:lpstr>Arial</vt:lpstr>
      <vt:lpstr>Times New Roman</vt:lpstr>
      <vt:lpstr>Constantia</vt:lpstr>
      <vt:lpstr>Arial Unicode MS</vt:lpstr>
      <vt:lpstr>Wingdings 2</vt:lpstr>
      <vt:lpstr>Georgia</vt:lpstr>
      <vt:lpstr>Office Theme</vt:lpstr>
      <vt:lpstr>Презентация PowerPoint</vt:lpstr>
      <vt:lpstr>Цель Образовательного технопарка</vt:lpstr>
      <vt:lpstr>Задачи Образовательного технопарка</vt:lpstr>
      <vt:lpstr>Этапы деятельности Образовательного технопарка </vt:lpstr>
      <vt:lpstr>   Направления деятельности и реализуемые образовательные программы</vt:lpstr>
      <vt:lpstr>Презентация PowerPoint</vt:lpstr>
      <vt:lpstr>Мероприятия Образовательного технопарка в 2017 году</vt:lpstr>
      <vt:lpstr>От методических мероприятий для педагогов – к детским мастер-классам</vt:lpstr>
      <vt:lpstr>Резиденты Образовательного технопарка</vt:lpstr>
      <vt:lpstr>Инновационные продукты участников проекта</vt:lpstr>
      <vt:lpstr>План деятельности Образовательного технопарка на 2018 год</vt:lpstr>
      <vt:lpstr>Наши контакты</vt:lpstr>
      <vt:lpstr>Образовательный технопарк  «Твори, выдумывай, пробуй»  приглашает к сотрудничеству участников и резидентов!</vt:lpstr>
      <vt:lpstr>Наши 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дополнительного профессионального образования «Челябинский институт переподготовки  и повышения квалификации работников образования» Кафедра развития дошкольного образования</dc:title>
  <dc:creator>api</dc:creator>
  <cp:lastModifiedBy>Павел А.Сафронов</cp:lastModifiedBy>
  <cp:revision>102</cp:revision>
  <cp:lastPrinted>2016-12-26T05:04:51Z</cp:lastPrinted>
  <dcterms:created xsi:type="dcterms:W3CDTF">2016-12-23T14:35:12Z</dcterms:created>
  <dcterms:modified xsi:type="dcterms:W3CDTF">2018-03-06T03:52:39Z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2016-12-23T00:00:00Z</vt:filetime>
  </property>
</Properties>
</file>