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rebuchet MS" pitchFamily="32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rebuchet MS" pitchFamily="32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rebuchet MS" pitchFamily="32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rebuchet MS" pitchFamily="32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rebuchet MS" pitchFamily="32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4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424786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D0764-C3AB-416D-83E2-32DD7E454C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955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E70C5-FFA9-4D9E-A3BC-0EE894F4CE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465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AB5D3-A79D-4725-A172-6741515E65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2414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A3EF3-97C0-4317-95BC-286CCC9CEA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4885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F434D-2A93-4770-AC95-CA7E7F660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1359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613F4-D301-49B8-8D5E-40D06D5DA0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181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BE9A5-43EE-4970-81CD-B3F7581021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8788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88B35-429D-403F-A78D-5A2A4D97DA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0873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D79E9-1E5F-48D3-81A3-AA26A36612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092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C946D-634E-4393-A4AE-EE2C703B09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851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6782E-7A18-4E65-8939-F41A1F6551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36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07833-3C32-47EC-9438-7E56C434B1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14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2D4BD-6634-45FB-B51C-077095482C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9538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B9EC7-E159-4C2B-9247-B14AB2C146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370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A6959-B907-4423-9E64-9F217C476E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709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D5ED-8630-495D-8DB4-762E47D125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309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C5D08-4948-48F6-841E-8D7BD4B729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5427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9B4BE-86C3-4D8B-A3C9-BCBB8F9DB8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4035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42900-1988-4F77-A32C-AC458CAC3A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3240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CFCED-B6A0-4550-B713-081FBE6792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2121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74363-3C29-4BD3-8844-38DACC9673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105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431DB-7069-44B1-9F52-1F6EE87EFD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21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F86C0-99B7-4E5D-9FA3-60B4E49D9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4493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8D65F-FE04-4A0D-95EF-BF4436112B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643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4ED28-0624-4DD1-805D-8FE270B9A1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4134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09316-B3A9-47B3-A1C9-966CF13AD3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913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D9E63-0FDE-4882-BE9E-A344E41CDE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1909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AEB73-102C-4C64-B1DF-B5AE09DB47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8889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B481-959A-4386-A218-7E818EDEE2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1797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65149-D224-4755-8513-42C9781ED3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4467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66F58-1516-40C7-9C40-9190A0F0A6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9508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71D3D-3431-4AE4-9263-747D469FFE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062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D17CA-0AA6-4D19-8DF3-8D76589B97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396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2B8CC-B0B1-4372-9D31-3C5FB826E3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8730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11D9C-F0DB-475B-8231-6C446F1232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364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7358B-970C-4DFD-86A9-54A149A88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3525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A3899-D309-49B9-96F8-F6074CE9B1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5535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24AC2-35CF-418E-A2BD-B37B07AA9D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451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A9443-449A-4264-83D9-0832BF6945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08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0C846-FA4C-428B-B587-AFF52705D4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487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B0CF5-2217-4902-A488-384D1E6A98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775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B53E5-9731-4E6C-A01D-4BD82FE395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865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159B4-D117-4B86-8862-6E1AD2E44B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50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99EAB-C694-4E56-A3E8-B826291FE4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905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5108575"/>
            <a:ext cx="9142413" cy="1747838"/>
            <a:chOff x="0" y="3218"/>
            <a:chExt cx="5759" cy="110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9"/>
              <a:ext cx="5759" cy="1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40" name="Text Box 3"/>
            <p:cNvSpPr txBox="1">
              <a:spLocks noChangeArrowheads="1"/>
            </p:cNvSpPr>
            <p:nvPr/>
          </p:nvSpPr>
          <p:spPr bwMode="auto">
            <a:xfrm>
              <a:off x="0" y="3218"/>
              <a:ext cx="5759" cy="1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0" y="0"/>
            <a:ext cx="9142413" cy="5106988"/>
            <a:chOff x="0" y="0"/>
            <a:chExt cx="5759" cy="3217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9" cy="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8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3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grpSp>
        <p:nvGrpSpPr>
          <p:cNvPr id="1029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1035" name="Picture 9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sp>
        <p:nvSpPr>
          <p:cNvPr id="103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65850"/>
            <a:ext cx="2513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457200" y="6170613"/>
            <a:ext cx="3352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65850"/>
            <a:ext cx="1827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BBCD63D-B349-403A-A82A-C1249BB491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3865563"/>
            <a:ext cx="9142413" cy="2990850"/>
            <a:chOff x="0" y="2435"/>
            <a:chExt cx="5759" cy="188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59" cy="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64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59" cy="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grpSp>
        <p:nvGrpSpPr>
          <p:cNvPr id="2051" name="Group 4"/>
          <p:cNvGrpSpPr>
            <a:grpSpLocks/>
          </p:cNvGrpSpPr>
          <p:nvPr/>
        </p:nvGrpSpPr>
        <p:grpSpPr bwMode="auto">
          <a:xfrm>
            <a:off x="0" y="0"/>
            <a:ext cx="9142413" cy="3863975"/>
            <a:chOff x="0" y="0"/>
            <a:chExt cx="5759" cy="2434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9" cy="2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62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2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grpSp>
        <p:nvGrpSpPr>
          <p:cNvPr id="2053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2059" name="Picture 9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60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13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100" b="1">
                <a:solidFill>
                  <a:srgbClr val="7F7F7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72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tabLst>
                <a:tab pos="723900" algn="l"/>
                <a:tab pos="1447800" algn="l"/>
              </a:tabLst>
              <a:defRPr sz="1200" b="1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fld id="{62654157-F2C9-49EC-BB59-31F4C195D9F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0" y="5108575"/>
            <a:ext cx="9142413" cy="1747838"/>
            <a:chOff x="0" y="3218"/>
            <a:chExt cx="5759" cy="110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9"/>
              <a:ext cx="5759" cy="1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98" name="Text Box 3"/>
            <p:cNvSpPr txBox="1">
              <a:spLocks noChangeArrowheads="1"/>
            </p:cNvSpPr>
            <p:nvPr/>
          </p:nvSpPr>
          <p:spPr bwMode="auto">
            <a:xfrm>
              <a:off x="0" y="3218"/>
              <a:ext cx="5759" cy="1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0" y="0"/>
            <a:ext cx="9142413" cy="5106988"/>
            <a:chOff x="0" y="0"/>
            <a:chExt cx="5759" cy="3217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9" cy="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96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3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3093" name="Picture 9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94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grpSp>
        <p:nvGrpSpPr>
          <p:cNvPr id="3078" name="Group 11"/>
          <p:cNvGrpSpPr>
            <a:grpSpLocks/>
          </p:cNvGrpSpPr>
          <p:nvPr/>
        </p:nvGrpSpPr>
        <p:grpSpPr bwMode="auto">
          <a:xfrm>
            <a:off x="0" y="3865563"/>
            <a:ext cx="9142413" cy="2990850"/>
            <a:chOff x="0" y="2435"/>
            <a:chExt cx="5759" cy="1884"/>
          </a:xfrm>
        </p:grpSpPr>
        <p:pic>
          <p:nvPicPr>
            <p:cNvPr id="3091" name="Picture 12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59" cy="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92" name="Text Box 13"/>
            <p:cNvSpPr txBox="1">
              <a:spLocks noChangeArrowheads="1"/>
            </p:cNvSpPr>
            <p:nvPr/>
          </p:nvSpPr>
          <p:spPr bwMode="auto">
            <a:xfrm>
              <a:off x="0" y="2436"/>
              <a:ext cx="5759" cy="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grpSp>
        <p:nvGrpSpPr>
          <p:cNvPr id="3079" name="Group 14"/>
          <p:cNvGrpSpPr>
            <a:grpSpLocks/>
          </p:cNvGrpSpPr>
          <p:nvPr/>
        </p:nvGrpSpPr>
        <p:grpSpPr bwMode="auto">
          <a:xfrm>
            <a:off x="0" y="0"/>
            <a:ext cx="9142413" cy="3863975"/>
            <a:chOff x="0" y="0"/>
            <a:chExt cx="5759" cy="2434"/>
          </a:xfrm>
        </p:grpSpPr>
        <p:pic>
          <p:nvPicPr>
            <p:cNvPr id="3089" name="Picture 15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9" cy="2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90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2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sp>
        <p:nvSpPr>
          <p:cNvPr id="3080" name="Rectangle 17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grpSp>
        <p:nvGrpSpPr>
          <p:cNvPr id="3081" name="Group 1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3087" name="Picture 19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8" name="Text Box 2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sp>
        <p:nvSpPr>
          <p:cNvPr id="3082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83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13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100" b="1">
                <a:solidFill>
                  <a:srgbClr val="7F7F7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85" name="Text Box 24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72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tabLst>
                <a:tab pos="723900" algn="l"/>
                <a:tab pos="1447800" algn="l"/>
              </a:tabLst>
              <a:defRPr sz="1200" b="1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fld id="{E480888A-93FB-4150-906E-CD3E2DEE937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0" y="3865563"/>
            <a:ext cx="9142413" cy="2990850"/>
            <a:chOff x="0" y="2435"/>
            <a:chExt cx="5759" cy="188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59" cy="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12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59" cy="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0" y="0"/>
            <a:ext cx="9142413" cy="3863975"/>
            <a:chOff x="0" y="0"/>
            <a:chExt cx="5759" cy="2434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9" cy="2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10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2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grpSp>
        <p:nvGrpSpPr>
          <p:cNvPr id="4101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4107" name="Picture 9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8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sp>
        <p:nvSpPr>
          <p:cNvPr id="410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13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100" b="1">
                <a:solidFill>
                  <a:srgbClr val="7F7F7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5" name="Text Box 14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72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tabLst>
                <a:tab pos="723900" algn="l"/>
                <a:tab pos="1447800" algn="l"/>
              </a:tabLst>
              <a:defRPr sz="1200" b="1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fld id="{67DC42DE-BC0F-449E-840E-C72866552F4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1E3F8"/>
            </a:gs>
            <a:gs pos="100000">
              <a:srgbClr val="98A4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23850" y="333375"/>
            <a:ext cx="8569325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22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20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16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Pct val="130000"/>
              <a:buFontTx/>
              <a:buNone/>
            </a:pPr>
            <a:endParaRPr lang="ru-RU" altLang="ru-RU" sz="240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700"/>
              </a:spcBef>
              <a:buClrTx/>
              <a:buSzPct val="130000"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Шеломова Анастасия Витальевна</a:t>
            </a:r>
          </a:p>
          <a:p>
            <a:pPr algn="ctr" eaLnBrk="1" hangingPunct="1">
              <a:spcBef>
                <a:spcPts val="700"/>
              </a:spcBef>
              <a:buClrTx/>
              <a:buSzPct val="130000"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 </a:t>
            </a:r>
          </a:p>
          <a:p>
            <a:pPr algn="ctr" eaLnBrk="1" hangingPunct="1">
              <a:spcBef>
                <a:spcPts val="700"/>
              </a:spcBef>
              <a:buClrTx/>
              <a:buSzPct val="130000"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«Системно-деятельностный подход как методологическая основа федерального государственного образовательного стандарта начального общего образования»</a:t>
            </a:r>
          </a:p>
          <a:p>
            <a:pPr algn="ctr" eaLnBrk="1" hangingPunct="1">
              <a:spcBef>
                <a:spcPts val="600"/>
              </a:spcBef>
              <a:buClrTx/>
              <a:buSzPct val="130000"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  </a:t>
            </a:r>
            <a:r>
              <a:rPr lang="ru-RU" altLang="ru-RU" sz="2400">
                <a:solidFill>
                  <a:srgbClr val="000000"/>
                </a:solidFill>
              </a:rPr>
              <a:t> </a:t>
            </a:r>
          </a:p>
          <a:p>
            <a:pPr eaLnBrk="1" hangingPunct="1">
              <a:spcBef>
                <a:spcPts val="600"/>
              </a:spcBef>
              <a:buClrTx/>
              <a:buSzPct val="130000"/>
              <a:buFontTx/>
              <a:buNone/>
            </a:pPr>
            <a:endParaRPr lang="ru-RU" altLang="ru-RU" sz="24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Tx/>
              <a:buSzPct val="130000"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  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395288" y="188913"/>
            <a:ext cx="8353425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22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20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16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500"/>
              </a:spcBef>
              <a:buClrTx/>
              <a:buSzPct val="130000"/>
              <a:buFontTx/>
              <a:buNone/>
            </a:pPr>
            <a:endParaRPr lang="ru-RU" altLang="ru-RU" sz="2000" b="1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ts val="500"/>
              </a:spcBef>
              <a:buClrTx/>
              <a:buSzPct val="130000"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Цель: 	</a:t>
            </a:r>
            <a:r>
              <a:rPr lang="ru-RU" altLang="ru-RU" sz="2000">
                <a:solidFill>
                  <a:srgbClr val="000000"/>
                </a:solidFill>
              </a:rPr>
              <a:t>изучение положений системно-деятельностного подхода как методологической основы федерального государственного образовательного стандарта начального общего образования.</a:t>
            </a:r>
          </a:p>
          <a:p>
            <a:pPr algn="just" eaLnBrk="1" hangingPunct="1">
              <a:lnSpc>
                <a:spcPct val="150000"/>
              </a:lnSpc>
              <a:spcBef>
                <a:spcPts val="500"/>
              </a:spcBef>
              <a:buClrTx/>
              <a:buSzPct val="130000"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Tx/>
              <a:buSzPct val="130000"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Задачи: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Tx/>
              <a:buSzPct val="130000"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	1. </a:t>
            </a:r>
            <a:r>
              <a:rPr lang="ru-RU" altLang="ru-RU" sz="2000">
                <a:solidFill>
                  <a:srgbClr val="000000"/>
                </a:solidFill>
              </a:rPr>
              <a:t>Определить функции, структуру, особенности и сущность системно-деятельностного подхода.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Tx/>
              <a:buSzPct val="130000"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	2. </a:t>
            </a:r>
            <a:r>
              <a:rPr lang="ru-RU" altLang="ru-RU" sz="2000">
                <a:solidFill>
                  <a:srgbClr val="000000"/>
                </a:solidFill>
              </a:rPr>
              <a:t>Рассмотреть особенности учебной деятельности младших школьников как основы системно-деятельностного подхода.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Tx/>
              <a:buSzPct val="130000"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	3. </a:t>
            </a:r>
            <a:r>
              <a:rPr lang="ru-RU" altLang="ru-RU" sz="2000">
                <a:solidFill>
                  <a:srgbClr val="000000"/>
                </a:solidFill>
              </a:rPr>
              <a:t>Разработать методические рекомендации по подготовке урока с позиций системно-деятельностныогоподхода. </a:t>
            </a:r>
          </a:p>
          <a:p>
            <a:pPr eaLnBrk="1" hangingPunct="1">
              <a:spcBef>
                <a:spcPts val="500"/>
              </a:spcBef>
              <a:buClrTx/>
              <a:buSzPct val="130000"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323850" y="333375"/>
            <a:ext cx="8569325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22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20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16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Pct val="130000"/>
              <a:buFontTx/>
              <a:buNone/>
            </a:pPr>
            <a:endParaRPr lang="ru-RU" altLang="ru-RU" sz="240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700"/>
              </a:spcBef>
              <a:buClrTx/>
              <a:buSzPct val="130000"/>
              <a:buFontTx/>
              <a:buNone/>
            </a:pP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280400" cy="619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182563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1pPr>
            <a:lvl2pPr marL="546100" indent="-180975"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375"/>
              </a:spcBef>
              <a:buClr>
                <a:srgbClr val="C3260C"/>
              </a:buClr>
              <a:buSzPct val="130000"/>
              <a:buFont typeface="Arial" charset="0"/>
              <a:buNone/>
            </a:pPr>
            <a:endParaRPr lang="ru-RU" altLang="ru-RU" sz="2400">
              <a:solidFill>
                <a:srgbClr val="000000"/>
              </a:solidFill>
            </a:endParaRPr>
          </a:p>
          <a:p>
            <a:pPr lvl="1" eaLnBrk="1" hangingPunct="1">
              <a:lnSpc>
                <a:spcPct val="150000"/>
              </a:lnSpc>
              <a:buClr>
                <a:srgbClr val="C3260C"/>
              </a:buClr>
              <a:buSzPct val="130000"/>
              <a:buFont typeface="Georgia" pitchFamily="16" charset="0"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Деятельность</a:t>
            </a:r>
            <a:r>
              <a:rPr lang="ru-RU" altLang="ru-RU" sz="2400">
                <a:solidFill>
                  <a:srgbClr val="000000"/>
                </a:solidFill>
              </a:rPr>
              <a:t> — форма активного отношения к окружающему миру, содержание которой состоявляет его целесообразное и преобразование.</a:t>
            </a: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buClr>
                <a:srgbClr val="C3260C"/>
              </a:buClr>
              <a:buSzPct val="130000"/>
              <a:buFont typeface="Arial" charset="0"/>
              <a:buNone/>
            </a:pPr>
            <a:endParaRPr lang="ru-RU" altLang="ru-RU" sz="24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buClr>
                <a:srgbClr val="C3260C"/>
              </a:buClr>
              <a:buSzPct val="130000"/>
              <a:buFont typeface="Arial" charset="0"/>
              <a:buNone/>
            </a:pPr>
            <a:endParaRPr lang="ru-RU" altLang="ru-RU" sz="2400">
              <a:solidFill>
                <a:srgbClr val="000000"/>
              </a:solidFill>
            </a:endParaRPr>
          </a:p>
          <a:p>
            <a:pPr lvl="1" eaLnBrk="1" hangingPunct="1">
              <a:lnSpc>
                <a:spcPct val="150000"/>
              </a:lnSpc>
              <a:buClr>
                <a:srgbClr val="C3260C"/>
              </a:buClr>
              <a:buSzPct val="130000"/>
              <a:buFont typeface="Georgia" pitchFamily="16" charset="0"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Система</a:t>
            </a:r>
            <a:r>
              <a:rPr lang="ru-RU" altLang="ru-RU" sz="2400">
                <a:solidFill>
                  <a:srgbClr val="000000"/>
                </a:solidFill>
              </a:rPr>
              <a:t> — множжество элементов, находящихся в отношениях и связях друг с другом, которое образует определенную целостность, единство. </a:t>
            </a: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buClr>
                <a:srgbClr val="C3260C"/>
              </a:buClr>
              <a:buSzPct val="130000"/>
              <a:buFont typeface="Arial" charset="0"/>
              <a:buNone/>
            </a:pPr>
            <a:endParaRPr lang="ru-RU" altLang="ru-R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395288" y="260350"/>
            <a:ext cx="8280400" cy="629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182563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ts val="375"/>
              </a:spcBef>
              <a:buClr>
                <a:srgbClr val="C3260C"/>
              </a:buClr>
              <a:buSzPct val="130000"/>
              <a:buFont typeface="Arial" charset="0"/>
              <a:buNone/>
            </a:pPr>
            <a:endParaRPr lang="ru-RU" altLang="ru-RU" sz="1500">
              <a:solidFill>
                <a:srgbClr val="000000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ts val="450"/>
              </a:spcBef>
              <a:buClr>
                <a:srgbClr val="C3260C"/>
              </a:buClr>
              <a:buSzPct val="130000"/>
              <a:buFont typeface="Arial" charset="0"/>
              <a:buChar char="•"/>
            </a:pPr>
            <a:r>
              <a:rPr lang="ru-RU" altLang="ru-RU" sz="1800">
                <a:solidFill>
                  <a:srgbClr val="000000"/>
                </a:solidFill>
              </a:rPr>
              <a:t>возрастание информационного объема,  осознание необходимости  непрерывного образования на протяжении всей жизни;</a:t>
            </a:r>
          </a:p>
          <a:p>
            <a:pPr eaLnBrk="1" hangingPunct="1">
              <a:lnSpc>
                <a:spcPct val="140000"/>
              </a:lnSpc>
              <a:spcBef>
                <a:spcPts val="450"/>
              </a:spcBef>
              <a:buClr>
                <a:srgbClr val="C3260C"/>
              </a:buClr>
              <a:buSzPct val="130000"/>
              <a:buFont typeface="Arial" charset="0"/>
              <a:buNone/>
            </a:pPr>
            <a:endParaRPr lang="ru-RU" altLang="ru-RU" sz="1800">
              <a:solidFill>
                <a:srgbClr val="000000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ts val="450"/>
              </a:spcBef>
              <a:buClr>
                <a:srgbClr val="C3260C"/>
              </a:buClr>
              <a:buSzPct val="130000"/>
              <a:buFont typeface="Arial" charset="0"/>
              <a:buChar char="•"/>
            </a:pPr>
            <a:r>
              <a:rPr lang="ru-RU" altLang="ru-RU" sz="1800">
                <a:solidFill>
                  <a:srgbClr val="000000"/>
                </a:solidFill>
              </a:rPr>
              <a:t>приоритет социального  и ценностно-смыслового аспектов образования;</a:t>
            </a:r>
          </a:p>
          <a:p>
            <a:pPr eaLnBrk="1" hangingPunct="1">
              <a:lnSpc>
                <a:spcPct val="140000"/>
              </a:lnSpc>
              <a:spcBef>
                <a:spcPts val="450"/>
              </a:spcBef>
              <a:buClr>
                <a:srgbClr val="C3260C"/>
              </a:buClr>
              <a:buSzPct val="130000"/>
              <a:buFont typeface="Arial" charset="0"/>
              <a:buNone/>
            </a:pPr>
            <a:endParaRPr lang="ru-RU" altLang="ru-RU" sz="1800">
              <a:solidFill>
                <a:srgbClr val="000000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ts val="450"/>
              </a:spcBef>
              <a:buClr>
                <a:srgbClr val="C3260C"/>
              </a:buClr>
              <a:buSzPct val="130000"/>
              <a:buFont typeface="Arial" charset="0"/>
              <a:buChar char="•"/>
            </a:pPr>
            <a:r>
              <a:rPr lang="ru-RU" altLang="ru-RU" sz="1800">
                <a:solidFill>
                  <a:srgbClr val="000000"/>
                </a:solidFill>
              </a:rPr>
              <a:t>определение ведущей цели начального образования – формирование у учащихся умения учиться;</a:t>
            </a:r>
          </a:p>
          <a:p>
            <a:pPr eaLnBrk="1" hangingPunct="1">
              <a:lnSpc>
                <a:spcPct val="140000"/>
              </a:lnSpc>
              <a:spcBef>
                <a:spcPts val="450"/>
              </a:spcBef>
              <a:buClr>
                <a:srgbClr val="C3260C"/>
              </a:buClr>
              <a:buSzPct val="130000"/>
              <a:buFont typeface="Arial" charset="0"/>
              <a:buNone/>
            </a:pPr>
            <a:endParaRPr lang="ru-RU" altLang="ru-RU" sz="1800">
              <a:solidFill>
                <a:srgbClr val="000000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ts val="450"/>
              </a:spcBef>
              <a:buClr>
                <a:srgbClr val="C3260C"/>
              </a:buClr>
              <a:buSzPct val="130000"/>
              <a:buFont typeface="Arial" charset="0"/>
              <a:buChar char="•"/>
            </a:pPr>
            <a:r>
              <a:rPr lang="ru-RU" altLang="ru-RU" sz="1800">
                <a:solidFill>
                  <a:srgbClr val="000000"/>
                </a:solidFill>
              </a:rPr>
              <a:t>необходимость внедрения  развивающего обучения в школу;</a:t>
            </a:r>
          </a:p>
          <a:p>
            <a:pPr eaLnBrk="1" hangingPunct="1">
              <a:lnSpc>
                <a:spcPct val="140000"/>
              </a:lnSpc>
              <a:spcBef>
                <a:spcPts val="450"/>
              </a:spcBef>
              <a:buClr>
                <a:srgbClr val="C3260C"/>
              </a:buClr>
              <a:buSzPct val="130000"/>
              <a:buFont typeface="Arial" charset="0"/>
              <a:buNone/>
            </a:pPr>
            <a:endParaRPr lang="ru-RU" altLang="ru-RU" sz="1800">
              <a:solidFill>
                <a:srgbClr val="000000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ts val="450"/>
              </a:spcBef>
              <a:buClr>
                <a:srgbClr val="C3260C"/>
              </a:buClr>
              <a:buSzPct val="130000"/>
              <a:buFont typeface="Arial" charset="0"/>
              <a:buChar char="•"/>
            </a:pPr>
            <a:r>
              <a:rPr lang="ru-RU" altLang="ru-RU" sz="1800">
                <a:solidFill>
                  <a:srgbClr val="000000"/>
                </a:solidFill>
              </a:rPr>
              <a:t>необходимость снижения учебной нагрузки без ущерба для качества образования.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C3260C"/>
              </a:buClr>
              <a:buSzPct val="130000"/>
              <a:buFont typeface="Arial" charset="0"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39750" y="188913"/>
            <a:ext cx="8424863" cy="665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180975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9pPr>
          </a:lstStyle>
          <a:p>
            <a:pPr eaLnBrk="1" hangingPunct="1">
              <a:lnSpc>
                <a:spcPct val="180000"/>
              </a:lnSpc>
              <a:spcBef>
                <a:spcPts val="475"/>
              </a:spcBef>
              <a:spcAft>
                <a:spcPts val="475"/>
              </a:spcAft>
              <a:buClrTx/>
              <a:buSzPct val="130000"/>
              <a:buFontTx/>
              <a:buNone/>
            </a:pPr>
            <a:r>
              <a:rPr lang="ru-RU" altLang="ru-RU" sz="1900">
                <a:solidFill>
                  <a:srgbClr val="000000"/>
                </a:solidFill>
              </a:rPr>
              <a:t>1)  Мотивация (самоопределение) к учебной деятельности.</a:t>
            </a:r>
          </a:p>
          <a:p>
            <a:pPr eaLnBrk="1" hangingPunct="1">
              <a:lnSpc>
                <a:spcPct val="180000"/>
              </a:lnSpc>
              <a:spcBef>
                <a:spcPts val="475"/>
              </a:spcBef>
              <a:spcAft>
                <a:spcPts val="475"/>
              </a:spcAft>
              <a:buClrTx/>
              <a:buSzPct val="130000"/>
              <a:buFontTx/>
              <a:buNone/>
            </a:pPr>
            <a:r>
              <a:rPr lang="ru-RU" altLang="ru-RU" sz="1900">
                <a:solidFill>
                  <a:srgbClr val="000000"/>
                </a:solidFill>
              </a:rPr>
              <a:t>2)  Актуализация знаний и фиксирование индивидуального затруднения в пробном действии.</a:t>
            </a:r>
          </a:p>
          <a:p>
            <a:pPr eaLnBrk="1" hangingPunct="1">
              <a:lnSpc>
                <a:spcPct val="180000"/>
              </a:lnSpc>
              <a:spcBef>
                <a:spcPts val="475"/>
              </a:spcBef>
              <a:spcAft>
                <a:spcPts val="475"/>
              </a:spcAft>
              <a:buClrTx/>
              <a:buSzPct val="130000"/>
              <a:buFontTx/>
              <a:buNone/>
            </a:pPr>
            <a:r>
              <a:rPr lang="ru-RU" altLang="ru-RU" sz="1900">
                <a:solidFill>
                  <a:srgbClr val="000000"/>
                </a:solidFill>
              </a:rPr>
              <a:t>3)  Выявление места и причины затруднения.</a:t>
            </a:r>
          </a:p>
          <a:p>
            <a:pPr eaLnBrk="1" hangingPunct="1">
              <a:lnSpc>
                <a:spcPct val="180000"/>
              </a:lnSpc>
              <a:spcBef>
                <a:spcPts val="475"/>
              </a:spcBef>
              <a:spcAft>
                <a:spcPts val="475"/>
              </a:spcAft>
              <a:buClrTx/>
              <a:buSzPct val="130000"/>
              <a:buFontTx/>
              <a:buNone/>
            </a:pPr>
            <a:r>
              <a:rPr lang="ru-RU" altLang="ru-RU" sz="1900">
                <a:solidFill>
                  <a:srgbClr val="000000"/>
                </a:solidFill>
              </a:rPr>
              <a:t>4)  Построение проекта выхода из затруднения.</a:t>
            </a:r>
          </a:p>
          <a:p>
            <a:pPr eaLnBrk="1" hangingPunct="1">
              <a:lnSpc>
                <a:spcPct val="180000"/>
              </a:lnSpc>
              <a:spcBef>
                <a:spcPts val="475"/>
              </a:spcBef>
              <a:spcAft>
                <a:spcPts val="475"/>
              </a:spcAft>
              <a:buClrTx/>
              <a:buSzPct val="130000"/>
              <a:buFontTx/>
              <a:buNone/>
            </a:pPr>
            <a:r>
              <a:rPr lang="ru-RU" altLang="ru-RU" sz="1900">
                <a:solidFill>
                  <a:srgbClr val="000000"/>
                </a:solidFill>
              </a:rPr>
              <a:t>5)  Реализация построенного проекта.</a:t>
            </a:r>
          </a:p>
          <a:p>
            <a:pPr eaLnBrk="1" hangingPunct="1">
              <a:lnSpc>
                <a:spcPct val="180000"/>
              </a:lnSpc>
              <a:spcBef>
                <a:spcPts val="475"/>
              </a:spcBef>
              <a:spcAft>
                <a:spcPts val="475"/>
              </a:spcAft>
              <a:buClrTx/>
              <a:buSzPct val="130000"/>
              <a:buFontTx/>
              <a:buNone/>
            </a:pPr>
            <a:r>
              <a:rPr lang="ru-RU" altLang="ru-RU" sz="1900">
                <a:solidFill>
                  <a:srgbClr val="000000"/>
                </a:solidFill>
              </a:rPr>
              <a:t>6)  Первичное закрепление с проговариванием во внешней речи.</a:t>
            </a:r>
          </a:p>
          <a:p>
            <a:pPr eaLnBrk="1" hangingPunct="1">
              <a:lnSpc>
                <a:spcPct val="180000"/>
              </a:lnSpc>
              <a:spcBef>
                <a:spcPts val="475"/>
              </a:spcBef>
              <a:spcAft>
                <a:spcPts val="475"/>
              </a:spcAft>
              <a:buClrTx/>
              <a:buSzPct val="130000"/>
              <a:buFontTx/>
              <a:buNone/>
            </a:pPr>
            <a:r>
              <a:rPr lang="ru-RU" altLang="ru-RU" sz="1900">
                <a:solidFill>
                  <a:srgbClr val="000000"/>
                </a:solidFill>
              </a:rPr>
              <a:t>7)  Самостоятельная работа с самопроверкой по эталону. </a:t>
            </a:r>
          </a:p>
          <a:p>
            <a:pPr eaLnBrk="1" hangingPunct="1">
              <a:lnSpc>
                <a:spcPct val="180000"/>
              </a:lnSpc>
              <a:spcBef>
                <a:spcPts val="475"/>
              </a:spcBef>
              <a:spcAft>
                <a:spcPts val="475"/>
              </a:spcAft>
              <a:buClrTx/>
              <a:buSzPct val="130000"/>
              <a:buFontTx/>
              <a:buNone/>
            </a:pPr>
            <a:r>
              <a:rPr lang="ru-RU" altLang="ru-RU" sz="1900">
                <a:solidFill>
                  <a:srgbClr val="000000"/>
                </a:solidFill>
              </a:rPr>
              <a:t>8)  Включение в систему знаний и повторение.</a:t>
            </a:r>
          </a:p>
          <a:p>
            <a:pPr eaLnBrk="1" hangingPunct="1">
              <a:lnSpc>
                <a:spcPct val="180000"/>
              </a:lnSpc>
              <a:spcBef>
                <a:spcPts val="475"/>
              </a:spcBef>
              <a:spcAft>
                <a:spcPts val="825"/>
              </a:spcAft>
              <a:buClrTx/>
              <a:buSzPct val="130000"/>
              <a:buFontTx/>
              <a:buNone/>
            </a:pPr>
            <a:r>
              <a:rPr lang="ru-RU" altLang="ru-RU" sz="1900">
                <a:solidFill>
                  <a:srgbClr val="000000"/>
                </a:solidFill>
              </a:rPr>
              <a:t>9)  Рефлексия учебной деятельности.</a:t>
            </a:r>
          </a:p>
          <a:p>
            <a:pPr eaLnBrk="1" hangingPunct="1">
              <a:lnSpc>
                <a:spcPct val="80000"/>
              </a:lnSpc>
              <a:spcBef>
                <a:spcPts val="475"/>
              </a:spcBef>
              <a:buClrTx/>
              <a:buSzPct val="130000"/>
              <a:buFontTx/>
              <a:buNone/>
            </a:pPr>
            <a:endParaRPr lang="ru-RU" altLang="ru-RU" sz="19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79388" y="360363"/>
            <a:ext cx="8999537" cy="637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182563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9pPr>
          </a:lstStyle>
          <a:p>
            <a:pPr eaLnBrk="1" hangingPunct="1">
              <a:buClr>
                <a:srgbClr val="C3260C"/>
              </a:buClr>
              <a:buSzPct val="130000"/>
              <a:buFont typeface="Georgia" pitchFamily="16" charset="0"/>
              <a:buChar char="*"/>
            </a:pPr>
            <a:r>
              <a:rPr lang="ru-RU" altLang="ru-RU" sz="2000" b="1" i="1"/>
              <a:t>учитель должен быть заинтересован в том, что бы с ребенком происходило развитие в процессе активного познания учебного материала;</a:t>
            </a:r>
          </a:p>
          <a:p>
            <a:pPr eaLnBrk="1" hangingPunct="1">
              <a:buClr>
                <a:srgbClr val="C3260C"/>
              </a:buClr>
              <a:buSzPct val="130000"/>
              <a:buFont typeface="Georgia" pitchFamily="16" charset="0"/>
              <a:buChar char="*"/>
            </a:pPr>
            <a:r>
              <a:rPr lang="ru-RU" altLang="ru-RU" sz="2000" b="1" i="1"/>
              <a:t> учитель руководствуется демократическим стилем в работе, при котором последовательная система требований  сочетается  с диалогом (полилогом), где рассматриваются разные точки зрения, учитываются мнения каждого;</a:t>
            </a:r>
          </a:p>
          <a:p>
            <a:pPr eaLnBrk="1" hangingPunct="1">
              <a:buClr>
                <a:srgbClr val="C3260C"/>
              </a:buClr>
              <a:buSzPct val="130000"/>
              <a:buFont typeface="Georgia" pitchFamily="16" charset="0"/>
              <a:buChar char="*"/>
            </a:pPr>
            <a:r>
              <a:rPr lang="ru-RU" altLang="ru-RU" sz="2000" b="1" i="1"/>
              <a:t>учитель выступает как организатор деятельности, обеспечивающий ее успех, посильность, результативность;</a:t>
            </a:r>
          </a:p>
          <a:p>
            <a:pPr eaLnBrk="1" hangingPunct="1">
              <a:buClr>
                <a:srgbClr val="C3260C"/>
              </a:buClr>
              <a:buSzPct val="130000"/>
              <a:buFont typeface="Georgia" pitchFamily="16" charset="0"/>
              <a:buChar char="*"/>
            </a:pPr>
            <a:r>
              <a:rPr lang="ru-RU" altLang="ru-RU" sz="2000" b="1" i="1"/>
              <a:t>учитель является организатором межличностных отношений;</a:t>
            </a:r>
          </a:p>
          <a:p>
            <a:pPr eaLnBrk="1" hangingPunct="1">
              <a:buClr>
                <a:srgbClr val="C3260C"/>
              </a:buClr>
              <a:buSzPct val="130000"/>
              <a:buFont typeface="Georgia" pitchFamily="16" charset="0"/>
              <a:buChar char="*"/>
            </a:pPr>
            <a:r>
              <a:rPr lang="ru-RU" altLang="ru-RU" sz="2000" b="1" i="1"/>
              <a:t>учитель – соучастник деятельности, партнер по творческому поиску;</a:t>
            </a:r>
          </a:p>
          <a:p>
            <a:pPr eaLnBrk="1" hangingPunct="1">
              <a:buClr>
                <a:srgbClr val="C3260C"/>
              </a:buClr>
              <a:buSzPct val="130000"/>
              <a:buFont typeface="Georgia" pitchFamily="16" charset="0"/>
              <a:buChar char="*"/>
            </a:pPr>
            <a:r>
              <a:rPr lang="ru-RU" altLang="ru-RU" sz="2000" b="1" i="1"/>
              <a:t>учитель предполагает обучение детей элементам сотрудничества;</a:t>
            </a:r>
          </a:p>
          <a:p>
            <a:pPr eaLnBrk="1" hangingPunct="1">
              <a:buClr>
                <a:srgbClr val="C3260C"/>
              </a:buClr>
              <a:buSzPct val="130000"/>
              <a:buFont typeface="Georgia" pitchFamily="16" charset="0"/>
              <a:buChar char="*"/>
            </a:pPr>
            <a:r>
              <a:rPr lang="ru-RU" altLang="ru-RU" sz="2000" b="1" i="1">
                <a:cs typeface="Times New Roman" pitchFamily="16" charset="0"/>
              </a:rPr>
              <a:t>учитель проявляется как носитель культуры, опыта, интересный человек, компетентный в технологии и методике обучения. </a:t>
            </a:r>
            <a:r>
              <a:rPr lang="ru-RU" altLang="ru-RU" sz="2000" b="1" i="1"/>
              <a:t> </a:t>
            </a:r>
          </a:p>
          <a:p>
            <a:pPr eaLnBrk="1" hangingPunct="1">
              <a:spcBef>
                <a:spcPts val="900"/>
              </a:spcBef>
              <a:buClrTx/>
              <a:buSzPct val="130000"/>
              <a:buFontTx/>
              <a:buNone/>
            </a:pPr>
            <a:endParaRPr lang="ru-RU" altLang="ru-RU" sz="2000" b="1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406400" y="1196975"/>
            <a:ext cx="84963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3200">
                <a:solidFill>
                  <a:srgbClr val="002060"/>
                </a:solidFill>
              </a:rPr>
              <a:t> Когда людей станут учить не тому,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0D79CA"/>
                </a:solidFill>
              </a:rPr>
              <a:t> что</a:t>
            </a:r>
            <a:r>
              <a:rPr lang="ru-RU" altLang="ru-RU" sz="3200">
                <a:solidFill>
                  <a:srgbClr val="002060"/>
                </a:solidFill>
              </a:rPr>
              <a:t> они должны думать,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3200">
                <a:solidFill>
                  <a:srgbClr val="002060"/>
                </a:solidFill>
              </a:rPr>
              <a:t> а тому, </a:t>
            </a:r>
            <a:r>
              <a:rPr lang="ru-RU" altLang="ru-RU" sz="3200" b="1">
                <a:solidFill>
                  <a:srgbClr val="0D79CA"/>
                </a:solidFill>
              </a:rPr>
              <a:t>как</a:t>
            </a:r>
            <a:r>
              <a:rPr lang="ru-RU" altLang="ru-RU" sz="3200">
                <a:solidFill>
                  <a:srgbClr val="002060"/>
                </a:solidFill>
              </a:rPr>
              <a:t> они должны думать,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3200">
                <a:solidFill>
                  <a:srgbClr val="002060"/>
                </a:solidFill>
              </a:rPr>
              <a:t> то тогда исчезнут всякие недоразумения.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3200">
              <a:solidFill>
                <a:srgbClr val="002060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3200" b="1" i="1">
                <a:solidFill>
                  <a:srgbClr val="002060"/>
                </a:solidFill>
              </a:rPr>
              <a:t>Г. Лихтенберг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323850" y="333375"/>
            <a:ext cx="8569325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22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20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16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 sz="1400">
                <a:solidFill>
                  <a:srgbClr val="404040"/>
                </a:solidFill>
                <a:latin typeface="Trebuchet MS" pitchFamily="32" charset="0"/>
                <a:ea typeface="Microsoft YaHei" charset="-122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Pct val="130000"/>
              <a:buFontTx/>
              <a:buNone/>
            </a:pPr>
            <a:endParaRPr lang="ru-RU" altLang="ru-RU" sz="240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700"/>
              </a:spcBef>
              <a:buClrTx/>
              <a:buSzPct val="130000"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Шеломова Анастасия Витальевна</a:t>
            </a:r>
          </a:p>
          <a:p>
            <a:pPr algn="ctr" eaLnBrk="1" hangingPunct="1">
              <a:spcBef>
                <a:spcPts val="700"/>
              </a:spcBef>
              <a:buClrTx/>
              <a:buSzPct val="130000"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 </a:t>
            </a:r>
          </a:p>
          <a:p>
            <a:pPr algn="ctr" eaLnBrk="1" hangingPunct="1">
              <a:spcBef>
                <a:spcPts val="700"/>
              </a:spcBef>
              <a:buClrTx/>
              <a:buSzPct val="130000"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«Системно-деятельностный подход как методологическая основа федерального государственного образовательного стандарта начального общего образования»</a:t>
            </a:r>
          </a:p>
          <a:p>
            <a:pPr algn="ctr" eaLnBrk="1" hangingPunct="1">
              <a:spcBef>
                <a:spcPts val="600"/>
              </a:spcBef>
              <a:buClrTx/>
              <a:buSzPct val="130000"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  </a:t>
            </a:r>
            <a:r>
              <a:rPr lang="ru-RU" altLang="ru-RU" sz="2400">
                <a:solidFill>
                  <a:srgbClr val="000000"/>
                </a:solidFill>
              </a:rPr>
              <a:t> </a:t>
            </a:r>
          </a:p>
          <a:p>
            <a:pPr eaLnBrk="1" hangingPunct="1">
              <a:spcBef>
                <a:spcPts val="600"/>
              </a:spcBef>
              <a:buClrTx/>
              <a:buSzPct val="130000"/>
              <a:buFontTx/>
              <a:buNone/>
            </a:pPr>
            <a:endParaRPr lang="ru-RU" altLang="ru-RU" sz="24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Tx/>
              <a:buSzPct val="130000"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  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anose="020B0603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anose="020B0603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anose="020B0603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anose="020B0603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anose="020B0603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anose="020B0603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anose="020B0603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anose="020B0603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310</Words>
  <Application>Microsoft Office PowerPoint</Application>
  <PresentationFormat>Экран (4:3)</PresentationFormat>
  <Paragraphs>58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Trebuchet MS</vt:lpstr>
      <vt:lpstr>Microsoft YaHei</vt:lpstr>
      <vt:lpstr>Arial</vt:lpstr>
      <vt:lpstr>Times New Roman</vt:lpstr>
      <vt:lpstr>Georgia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Павел А.Сафронов</cp:lastModifiedBy>
  <cp:revision>10</cp:revision>
  <cp:lastPrinted>1601-01-01T00:00:00Z</cp:lastPrinted>
  <dcterms:created xsi:type="dcterms:W3CDTF">2017-11-11T06:51:52Z</dcterms:created>
  <dcterms:modified xsi:type="dcterms:W3CDTF">2018-05-08T07:47:02Z</dcterms:modified>
</cp:coreProperties>
</file>