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0" r:id="rId3"/>
    <p:sldId id="259" r:id="rId4"/>
    <p:sldId id="269" r:id="rId5"/>
    <p:sldId id="268" r:id="rId6"/>
    <p:sldId id="277" r:id="rId7"/>
    <p:sldId id="258" r:id="rId8"/>
    <p:sldId id="273" r:id="rId9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2" d="100"/>
          <a:sy n="152" d="100"/>
        </p:scale>
        <p:origin x="-360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52D022-86B7-40A7-9C86-D09EDAA24E55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9AA29-CB7B-49BA-B122-53E02C519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409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99C9D-4EAC-4D9C-9F93-F8DD7FF5F2CA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3C0D2-E141-403A-AB90-771F78A044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270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3C0D2-E141-403A-AB90-771F78A044D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7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3283-5687-4A6C-A737-F4F5192A39A0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E3AE-3812-4166-B7DC-3C0250263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743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3283-5687-4A6C-A737-F4F5192A39A0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E3AE-3812-4166-B7DC-3C0250263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068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3283-5687-4A6C-A737-F4F5192A39A0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E3AE-3812-4166-B7DC-3C0250263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35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для презентации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-21951" y="0"/>
            <a:ext cx="1290711" cy="514350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3283-5687-4A6C-A737-F4F5192A39A0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E3AE-3812-4166-B7DC-3C0250263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419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3283-5687-4A6C-A737-F4F5192A39A0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E3AE-3812-4166-B7DC-3C0250263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6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3283-5687-4A6C-A737-F4F5192A39A0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E3AE-3812-4166-B7DC-3C0250263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166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3283-5687-4A6C-A737-F4F5192A39A0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E3AE-3812-4166-B7DC-3C0250263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62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3283-5687-4A6C-A737-F4F5192A39A0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E3AE-3812-4166-B7DC-3C0250263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042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3283-5687-4A6C-A737-F4F5192A39A0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E3AE-3812-4166-B7DC-3C0250263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70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3283-5687-4A6C-A737-F4F5192A39A0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E3AE-3812-4166-B7DC-3C0250263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69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3283-5687-4A6C-A737-F4F5192A39A0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E3AE-3812-4166-B7DC-3C0250263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31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C3283-5687-4A6C-A737-F4F5192A39A0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5E3AE-3812-4166-B7DC-3C0250263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42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для презентации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6000"/>
          </a:blip>
          <a:srcRect/>
          <a:stretch>
            <a:fillRect/>
          </a:stretch>
        </p:blipFill>
        <p:spPr bwMode="auto">
          <a:xfrm>
            <a:off x="0" y="87474"/>
            <a:ext cx="1268760" cy="5056026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557707"/>
              </p:ext>
            </p:extLst>
          </p:nvPr>
        </p:nvGraphicFramePr>
        <p:xfrm>
          <a:off x="179512" y="303498"/>
          <a:ext cx="8928992" cy="140415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464496"/>
                <a:gridCol w="4464496"/>
              </a:tblGrid>
              <a:tr h="1404156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71700" algn="l"/>
                          <a:tab pos="3086100" algn="ctr"/>
                        </a:tabLs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71700" algn="l"/>
                          <a:tab pos="3086100" algn="ctr"/>
                        </a:tabLs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71700" algn="l"/>
                          <a:tab pos="3086100" algn="ctr"/>
                        </a:tabLs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71700" algn="l"/>
                          <a:tab pos="3086100" algn="ctr"/>
                        </a:tabLst>
                      </a:pPr>
                      <a:endParaRPr lang="ru-RU" sz="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 defTabSz="219075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71700" algn="l"/>
                          <a:tab pos="3086100" algn="ctr"/>
                        </a:tabLst>
                      </a:pPr>
                      <a:r>
                        <a:rPr lang="ru-RU" sz="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</a:t>
                      </a: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и науки </a:t>
                      </a:r>
                      <a:r>
                        <a:rPr lang="ru-RU" sz="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Челябинской </a:t>
                      </a: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области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 defTabSz="2190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Государственное бюджетное учреждение дополнительного 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 defTabSz="2190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профессионального </a:t>
                      </a:r>
                      <a:r>
                        <a:rPr lang="ru-RU" sz="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</a:t>
                      </a:r>
                    </a:p>
                    <a:p>
                      <a:pPr marL="0" indent="0" algn="ctr" defTabSz="2190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«Челябинский  </a:t>
                      </a: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институт </a:t>
                      </a:r>
                      <a:r>
                        <a:rPr lang="ru-RU" sz="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переподготовки </a:t>
                      </a: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повышения квалификации </a:t>
                      </a:r>
                      <a:r>
                        <a:rPr lang="ru-RU" sz="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работников </a:t>
                      </a: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образования» 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 defTabSz="2190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cap="small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(ГБУ ДПО ЧИППКРО)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450215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71700" algn="l"/>
                          <a:tab pos="3086100" algn="ctr"/>
                        </a:tabLst>
                      </a:pPr>
                      <a:endParaRPr lang="ru-RU" sz="8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450215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71700" algn="l"/>
                          <a:tab pos="3086100" algn="ctr"/>
                        </a:tabLst>
                      </a:pPr>
                      <a:endParaRPr lang="ru-RU" sz="8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450215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71700" algn="l"/>
                          <a:tab pos="3086100" algn="ctr"/>
                        </a:tabLst>
                      </a:pPr>
                      <a:endParaRPr lang="ru-RU" sz="8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450215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71700" algn="l"/>
                          <a:tab pos="3086100" algn="ctr"/>
                        </a:tabLst>
                      </a:pPr>
                      <a:endParaRPr lang="ru-RU" sz="8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71700" algn="l"/>
                          <a:tab pos="3086100" algn="ctr"/>
                        </a:tabLst>
                      </a:pPr>
                      <a:endParaRPr lang="ru-RU" sz="8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71700" algn="l"/>
                          <a:tab pos="3086100" algn="ctr"/>
                        </a:tabLst>
                      </a:pPr>
                      <a:r>
                        <a:rPr lang="ru-RU" sz="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Приоритетный </a:t>
                      </a: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проект </a:t>
                      </a:r>
                    </a:p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71700" algn="l"/>
                          <a:tab pos="3086100" algn="ctr"/>
                        </a:tabLst>
                      </a:pP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«Доступное дополнительное образование для детей»</a:t>
                      </a:r>
                    </a:p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Педагогический франчайзинг развертывания сети дополнительных общеобразовательных программ на уровне муниципальных образований </a:t>
                      </a:r>
                      <a:r>
                        <a:rPr lang="ru-RU" sz="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Челябинской </a:t>
                      </a: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064" name="Рисунок 3" descr="чиппкро  зна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42"/>
          <a:stretch>
            <a:fillRect/>
          </a:stretch>
        </p:blipFill>
        <p:spPr bwMode="auto">
          <a:xfrm>
            <a:off x="2032325" y="171190"/>
            <a:ext cx="739476" cy="628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Рисунок 4" descr="лого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56" t="-398" r="20560" b="-18"/>
          <a:stretch>
            <a:fillRect/>
          </a:stretch>
        </p:blipFill>
        <p:spPr bwMode="auto">
          <a:xfrm>
            <a:off x="6451054" y="171190"/>
            <a:ext cx="857250" cy="67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827584" y="1590059"/>
            <a:ext cx="7992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ИНФОРМАЦИОННО-МЕТОДИЧЕСКИЙ ВЕБИНАР 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РАБОТНИКОВ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КУЛЬТУРЫ, ФИЗИЧЕСКОЙ КУЛЬТУРЫ И СПОРТА</a:t>
            </a:r>
          </a:p>
          <a:p>
            <a:pPr algn="ctr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И РЕАЛИЗАЦИЯ КРАТКОСРОЧНЫХ ДОПОЛНИТЕЛЬНЫХ ОБЩЕОБРАЗОВАТЕЛЬНЫХ ПРОГРАММ 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ТОМ ЧИСЛЕ В КАНИКУЛЯРНЫЙ ПЕРИОД)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48226" y="3023250"/>
            <a:ext cx="7416824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КИСЛЯКОВ Алексей Вячеславович, </a:t>
            </a:r>
          </a:p>
          <a:p>
            <a:pPr algn="r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кафедрой воспитания и дополнительного образования  ГБУ ДПО ЧИППКРО, </a:t>
            </a:r>
          </a:p>
          <a:p>
            <a:pPr algn="r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педагогических наук, доцент </a:t>
            </a:r>
          </a:p>
          <a:p>
            <a:pPr algn="r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ЛЯМЦЕВА ЕЛЕНА ВАЛЕРЬЕВНА, </a:t>
            </a:r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лабораторией учебно-методического обеспечения инновационной деятельности организаций, реализующих дополнительные общеобразовательные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ресурсного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 ДПО ГБУ ДПО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ЧИППКРО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496" y="4515966"/>
            <a:ext cx="90719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разработано в соответствии с мероприятием «Субсидии (Грант) на реализацию пилотных проектов по обновлению содержания и технологий дополнительного образования по приоритетным направлениям» приоритетного проекта «Доступное дополнительное образование для детей» направления (подпрограммы) «Развитие дополнительного образования детей и реализация мероприятий молодежной политики» государственной программы Российской Федерации «Развитие образования» </a:t>
            </a:r>
          </a:p>
        </p:txBody>
      </p:sp>
    </p:spTree>
    <p:extLst>
      <p:ext uri="{BB962C8B-B14F-4D97-AF65-F5344CB8AC3E}">
        <p14:creationId xmlns:p14="http://schemas.microsoft.com/office/powerpoint/2010/main" val="332931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"/>
            <a:ext cx="7056784" cy="5047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855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для презентации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-21951" y="0"/>
            <a:ext cx="1290711" cy="514350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7494"/>
            <a:ext cx="8229600" cy="857250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НОВЫЙ ЭТАП ОФОРМЛЕНИЯ СОДЕРЖАНИЯ ДОПОЛНИТЕЛЬНОГО ОБРАЗОВАНИЯ ДЕТЕЙ В РОССИЙСКОЙ ФЕДЕРАЦИИ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45637"/>
            <a:ext cx="8229600" cy="339447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 на реализацию современной государственной политики в сфере дополнительного образования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симметрию дополнительного образования детей по отношению к другим видам образования в области нормирования содержания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беспечивает сохранение сущности дополнительного образования детей на современном развития отечественной системы образования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реализует благоприятные возможности для оформления содержания дополнительного образования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132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РЕАЛИЗАЦИЯ КРАТКОСРОЧНЫХ ДОПОЛНИТЕЛЬНЫХ ОБЩЕОБРАЗОВАТЕЛЬНЫХ ПРОГРАММ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Организованная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детей в каникулярный период позволяет сделать дополнительное образование детей непрерывным в течение всего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  <a:p>
            <a:pPr marL="0" indent="0" algn="just">
              <a:buNone/>
            </a:pPr>
            <a:endParaRPr lang="ru-RU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детей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происходит в любой момент их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</a:p>
          <a:p>
            <a:pPr marL="0" indent="0" algn="just">
              <a:buNone/>
            </a:pP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образование детей – это не отдых в свободное от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учѐбы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это направленный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воспитания и обучения ребенка в привлекательных для него формах, находящийся за рамками общего образовательного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89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РЕАЛИЗАЦИЯ КРАТКОСРОЧНЫХ ДОПОЛНИТЕЛЬНЫХ ОБЩЕОБРАЗОВАТЕЛЬНЫХ ПРОГРАММ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6856" y="1203598"/>
            <a:ext cx="8229600" cy="33944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УСЛОВИЯХ ДЕТСКОГО ОЗДОРОВИТЕЛЬНОГО ЛАГЕРЯ</a:t>
            </a:r>
          </a:p>
          <a:p>
            <a:pPr marL="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МОГУТ БЫТЬ</a:t>
            </a:r>
          </a:p>
          <a:p>
            <a:pPr marL="0" indent="0" algn="ctr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899592" y="2139702"/>
            <a:ext cx="3456384" cy="2304256"/>
            <a:chOff x="683568" y="1779662"/>
            <a:chExt cx="3677004" cy="2688299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683568" y="1779662"/>
              <a:ext cx="3677004" cy="2688299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683568" y="1969552"/>
              <a:ext cx="3600400" cy="20313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ПРОГРАММА РАЗНОПЛАНОВОЙ ДЕЯТЕЛЬНОСТИ, ОБЪЕДИНЯЮЩАЯ РАЗЛИЧНЫЕ НАПРАВЛЕНИЯ ОТДЫХА, ОЗДОРОВЛЕНИЯ И ВОСПИТАНИЯ ДЕТЕЙ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4716016" y="2139702"/>
            <a:ext cx="3384376" cy="2304256"/>
            <a:chOff x="4932040" y="1779662"/>
            <a:chExt cx="3744416" cy="252028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5004048" y="2139702"/>
              <a:ext cx="3672408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ПРОГРАММА С ОДНИМ, ГЕНЕРАЛЬНЫМ</a:t>
              </a:r>
            </a:p>
            <a:p>
              <a:pPr algn="ctr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(ВЕДУЩИМ, ОСНОВНЫМ) </a:t>
              </a:r>
            </a:p>
            <a:p>
              <a:pPr algn="ctr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НАПРАВЛЕНИЕМ ДЕЯТЕЛЬНОСТИ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4932040" y="1779662"/>
              <a:ext cx="3744416" cy="252028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03504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для презентации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-21951" y="0"/>
            <a:ext cx="1290711" cy="514350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</p:pic>
      <p:pic>
        <p:nvPicPr>
          <p:cNvPr id="1026" name="Picture 2" descr="X:\0. Грант\Методические по гранту\Итоговая\схема программ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55526"/>
            <a:ext cx="7492260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668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0538"/>
            <a:ext cx="9144000" cy="702078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РЕАЛИЗАЦИЯ ОЗНАКОМИТЕЛЬНЫХ КРАТКОСРОЧНЫХ ОБЩЕОБРАЗОВАТЕЛЬНЫХ ДОПОЛНИТЕЛЬНЫХ ПРОГРАММ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532639"/>
              </p:ext>
            </p:extLst>
          </p:nvPr>
        </p:nvGraphicFramePr>
        <p:xfrm>
          <a:off x="323528" y="681540"/>
          <a:ext cx="8343419" cy="42021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5757"/>
                <a:gridCol w="2093364"/>
                <a:gridCol w="1377663"/>
                <a:gridCol w="1286635"/>
              </a:tblGrid>
              <a:tr h="28949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«ТУРИЗМ В ШКОЛЕ – ПЕРВЫЕ ШАГИ»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туристско-краеведческая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7-18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2-3 недели</a:t>
                      </a:r>
                    </a:p>
                  </a:txBody>
                  <a:tcPr marL="9525" marR="9525" marT="9525" marB="0"/>
                </a:tc>
              </a:tr>
              <a:tr h="28949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«ЗНАКОМСТВО С БАСКЕТБОЛОМ»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физкультурно-спортивная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7–14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часа</a:t>
                      </a:r>
                    </a:p>
                  </a:txBody>
                  <a:tcPr marL="9525" marR="9525" marT="9525" marB="0"/>
                </a:tc>
              </a:tr>
              <a:tr h="28949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«ЛЕТО, СБОРЫ, БАСКЕТБОЛ»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физкультурно-спортивная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7–14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часов</a:t>
                      </a:r>
                    </a:p>
                  </a:txBody>
                  <a:tcPr marL="9525" marR="9525" marT="9525" marB="0"/>
                </a:tc>
              </a:tr>
              <a:tr h="32719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«ВОЛШЕБНЫЙ СУНДУЧОК»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художественная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7–11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год</a:t>
                      </a:r>
                    </a:p>
                  </a:txBody>
                  <a:tcPr marL="9525" marR="9525" marT="9525" marB="0"/>
                </a:tc>
              </a:tr>
              <a:tr h="42855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«МИР ГЛАЗАМИ МАЛЕНЬКОГО ХУДОЖНИКА»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художественная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6 −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год</a:t>
                      </a:r>
                    </a:p>
                  </a:txBody>
                  <a:tcPr marL="9525" marR="9525" marT="9525" marB="0"/>
                </a:tc>
              </a:tr>
              <a:tr h="32719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«ВВЕДЕНИЕ В КОНСТРУИРОВАНИЕ»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техническая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– 7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часов</a:t>
                      </a:r>
                    </a:p>
                  </a:txBody>
                  <a:tcPr marL="9525" marR="9525" marT="9525" marB="0"/>
                </a:tc>
              </a:tr>
              <a:tr h="32719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ЛИДЕРСТВА»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социально-педагогическая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13–17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3,5 месяца</a:t>
                      </a:r>
                    </a:p>
                  </a:txBody>
                  <a:tcPr marL="9525" marR="9525" marT="9525" marB="0"/>
                </a:tc>
              </a:tr>
              <a:tr h="32719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«АТЛЕТИЧЕСКАЯ ГИМНАСТИКА»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физкультурно-спортивная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13–17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часа</a:t>
                      </a:r>
                    </a:p>
                  </a:txBody>
                  <a:tcPr marL="9525" marR="9525" marT="9525" marB="0"/>
                </a:tc>
              </a:tr>
              <a:tr h="32719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«МИР РАСТЕНИЙ»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естественнонаучная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10–15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часов</a:t>
                      </a:r>
                    </a:p>
                  </a:txBody>
                  <a:tcPr marL="9525" marR="9525" marT="9525" marB="0"/>
                </a:tc>
              </a:tr>
              <a:tr h="32719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«ЭКОЛОГИЧНЫЙ ГОРОД»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естественнонаучная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10–15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часов</a:t>
                      </a:r>
                    </a:p>
                  </a:txBody>
                  <a:tcPr marL="9525" marR="9525" marT="9525" marB="0"/>
                </a:tc>
              </a:tr>
              <a:tr h="32719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«ЮНЫЙ КРАЕВЕД»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туристско-краеведческая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10–15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месяца</a:t>
                      </a:r>
                    </a:p>
                  </a:txBody>
                  <a:tcPr marL="9525" marR="9525" marT="9525" marB="0"/>
                </a:tc>
              </a:tr>
              <a:tr h="31755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«В МИРЕ АЛГОРИТМОВ»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техническая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10-14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часа</a:t>
                      </a:r>
                    </a:p>
                  </a:txBody>
                  <a:tcPr marL="9525" marR="9525" marT="9525" marB="0"/>
                </a:tc>
              </a:tr>
              <a:tr h="28949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«СПЕШИТЕ ДЕЛАТЬ ДОБРО»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социально-педагогическая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– 14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часа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620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C0504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</a:t>
            </a:r>
            <a:r>
              <a:rPr lang="ru-RU" dirty="0" smtClean="0"/>
              <a:t> </a:t>
            </a:r>
            <a:r>
              <a:rPr lang="ru-RU" sz="2000" dirty="0" smtClean="0">
                <a:solidFill>
                  <a:srgbClr val="C0504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  </a:t>
            </a:r>
            <a:r>
              <a:rPr lang="ru-RU" sz="2000" dirty="0">
                <a:solidFill>
                  <a:srgbClr val="C0504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КРАТКОСРОЧНЫХ ДОПОЛНИТЕЛЬНЫХ ОБЩЕОБРАЗОВАТЕЛЬНЫХ ПРОГРАММ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915566"/>
            <a:ext cx="7596336" cy="36790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общеразвивающая общеобразовательная программа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«Туризм для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всех»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реализуемая на базе туристско-спортивного лагеря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«Тургояк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МАУДО «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ЦДЮТур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«Космос» г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Челябинска»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Профильная смена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«Школа инженерных технологий и открытий» 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 технического творчества МАУДО «ДПШ»</a:t>
            </a:r>
          </a:p>
          <a:p>
            <a:pPr marL="0" indent="0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проектно-инженерная смена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«Прорыв: наука и техника»</a:t>
            </a:r>
          </a:p>
          <a:p>
            <a:pPr marL="0" indent="0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93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532</Words>
  <Application>Microsoft Office PowerPoint</Application>
  <PresentationFormat>Экран (16:9)</PresentationFormat>
  <Paragraphs>112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НОВЫЙ ЭТАП ОФОРМЛЕНИЯ СОДЕРЖАНИЯ ДОПОЛНИТЕЛЬНОГО ОБРАЗОВАНИЯ ДЕТЕЙ В РОССИЙСКОЙ ФЕДЕРАЦИИ  </vt:lpstr>
      <vt:lpstr>РЕАЛИЗАЦИЯ КРАТКОСРОЧНЫХ ДОПОЛНИТЕЛЬНЫХ ОБЩЕОБРАЗОВАТЕЛЬНЫХ ПРОГРАММ</vt:lpstr>
      <vt:lpstr>РЕАЛИЗАЦИЯ КРАТКОСРОЧНЫХ ДОПОЛНИТЕЛЬНЫХ ОБЩЕОБРАЗОВАТЕЛЬНЫХ ПРОГРАММ</vt:lpstr>
      <vt:lpstr>Презентация PowerPoint</vt:lpstr>
      <vt:lpstr>РЕАЛИЗАЦИЯ ОЗНАКОМИТЕЛЬНЫХ КРАТКОСРОЧНЫХ ОБЩЕОБРАЗОВАТЕЛЬНЫХ ДОПОЛНИТЕЛЬНЫХ ПРОГРАММ</vt:lpstr>
      <vt:lpstr>ПРИМЕРЫ РЕАЛИЗАЦИ  КРАТКОСРОЧНЫХ ДОПОЛНИТЕЛЬНЫХ ОБЩЕОБРАЗОВАТЕЛЬНЫХ ПРОГРАММ</vt:lpstr>
    </vt:vector>
  </TitlesOfParts>
  <Company>ГБОУ ДПО ЧИППКРО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Лямцева Валерьевна</dc:creator>
  <cp:lastModifiedBy>Алексей А.В.. Кисляков</cp:lastModifiedBy>
  <cp:revision>46</cp:revision>
  <cp:lastPrinted>2018-10-23T04:39:21Z</cp:lastPrinted>
  <dcterms:created xsi:type="dcterms:W3CDTF">2018-10-15T11:27:25Z</dcterms:created>
  <dcterms:modified xsi:type="dcterms:W3CDTF">2021-05-11T05:52:50Z</dcterms:modified>
</cp:coreProperties>
</file>