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312" r:id="rId2"/>
    <p:sldId id="346" r:id="rId3"/>
    <p:sldId id="338" r:id="rId4"/>
    <p:sldId id="340" r:id="rId5"/>
    <p:sldId id="342" r:id="rId6"/>
    <p:sldId id="341" r:id="rId7"/>
    <p:sldId id="343" r:id="rId8"/>
    <p:sldId id="322" r:id="rId9"/>
    <p:sldId id="323" r:id="rId10"/>
    <p:sldId id="344" r:id="rId11"/>
    <p:sldId id="336" r:id="rId12"/>
    <p:sldId id="337" r:id="rId13"/>
    <p:sldId id="34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36" autoAdjust="0"/>
  </p:normalViewPr>
  <p:slideViewPr>
    <p:cSldViewPr>
      <p:cViewPr varScale="1">
        <p:scale>
          <a:sx n="97" d="100"/>
          <a:sy n="97" d="100"/>
        </p:scale>
        <p:origin x="-20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A3AAC-240E-41FB-9370-FFA5EBCB8A1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0DA341-A52A-452D-8CB6-1998C98CA9D1}">
      <dgm:prSet custT="1"/>
      <dgm:spPr/>
      <dgm:t>
        <a:bodyPr/>
        <a:lstStyle/>
        <a:p>
          <a:pPr rtl="0"/>
          <a:r>
            <a:rPr lang="ru-RU" sz="4000" b="1" u="sng" dirty="0" smtClean="0"/>
            <a:t>Консилиум</a:t>
          </a:r>
          <a:endParaRPr lang="ru-RU" sz="4000" b="1" u="sng" dirty="0"/>
        </a:p>
      </dgm:t>
    </dgm:pt>
    <dgm:pt modelId="{8E6D4D9E-19ED-41FD-BC74-82C27E7C6C74}" type="parTrans" cxnId="{001A88C5-78ED-4B80-A895-AEE215682F5D}">
      <dgm:prSet/>
      <dgm:spPr/>
      <dgm:t>
        <a:bodyPr/>
        <a:lstStyle/>
        <a:p>
          <a:endParaRPr lang="ru-RU"/>
        </a:p>
      </dgm:t>
    </dgm:pt>
    <dgm:pt modelId="{A4F92B49-A423-4720-AC7C-2C36BCA8D0CF}" type="sibTrans" cxnId="{001A88C5-78ED-4B80-A895-AEE215682F5D}">
      <dgm:prSet/>
      <dgm:spPr/>
      <dgm:t>
        <a:bodyPr/>
        <a:lstStyle/>
        <a:p>
          <a:endParaRPr lang="ru-RU"/>
        </a:p>
      </dgm:t>
    </dgm:pt>
    <dgm:pt modelId="{4661CE15-8281-47CA-ABC9-C1668DEEDB22}">
      <dgm:prSet custT="1"/>
      <dgm:spPr/>
      <dgm:t>
        <a:bodyPr/>
        <a:lstStyle/>
        <a:p>
          <a:pPr rtl="0"/>
          <a:r>
            <a:rPr lang="ru-RU" sz="3200" dirty="0" smtClean="0"/>
            <a:t>объединяет и координирует деятельность всех специалистов коррекционного образования, педагогов, родителей и администрацию для решения вопросов развития, воспитания и обучения детей с отклонениями в развитии, обеспечивает быстрое реагирование на любое изменение  в психическом и физическом состоянии ребенка</a:t>
          </a:r>
          <a:endParaRPr lang="ru-RU" sz="3200" dirty="0"/>
        </a:p>
      </dgm:t>
    </dgm:pt>
    <dgm:pt modelId="{5193791B-4DBA-4719-86BD-94BF80DDA4D1}" type="parTrans" cxnId="{3F8DC7AE-AD79-47F3-8584-632F986FE538}">
      <dgm:prSet/>
      <dgm:spPr/>
      <dgm:t>
        <a:bodyPr/>
        <a:lstStyle/>
        <a:p>
          <a:endParaRPr lang="ru-RU"/>
        </a:p>
      </dgm:t>
    </dgm:pt>
    <dgm:pt modelId="{7C4BB263-5BC3-4BDA-B6DC-5CE016894157}" type="sibTrans" cxnId="{3F8DC7AE-AD79-47F3-8584-632F986FE538}">
      <dgm:prSet/>
      <dgm:spPr/>
      <dgm:t>
        <a:bodyPr/>
        <a:lstStyle/>
        <a:p>
          <a:endParaRPr lang="ru-RU"/>
        </a:p>
      </dgm:t>
    </dgm:pt>
    <dgm:pt modelId="{A2D8CA24-7B60-45FE-BB71-89B4F1AAE97C}" type="pres">
      <dgm:prSet presAssocID="{BDEA3AAC-240E-41FB-9370-FFA5EBCB8A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3ACE4C-5FCF-4AEC-92ED-5D36A1016619}" type="pres">
      <dgm:prSet presAssocID="{770DA341-A52A-452D-8CB6-1998C98CA9D1}" presName="thickLine" presStyleLbl="alignNode1" presStyleIdx="0" presStyleCnt="2"/>
      <dgm:spPr/>
    </dgm:pt>
    <dgm:pt modelId="{E8CA22C1-7250-4C95-9A68-5263EB94C09C}" type="pres">
      <dgm:prSet presAssocID="{770DA341-A52A-452D-8CB6-1998C98CA9D1}" presName="horz1" presStyleCnt="0"/>
      <dgm:spPr/>
    </dgm:pt>
    <dgm:pt modelId="{7D5A05A4-AE9F-40EC-A688-C81BAD1E68D8}" type="pres">
      <dgm:prSet presAssocID="{770DA341-A52A-452D-8CB6-1998C98CA9D1}" presName="tx1" presStyleLbl="revTx" presStyleIdx="0" presStyleCnt="2" custScaleY="20017"/>
      <dgm:spPr/>
      <dgm:t>
        <a:bodyPr/>
        <a:lstStyle/>
        <a:p>
          <a:endParaRPr lang="ru-RU"/>
        </a:p>
      </dgm:t>
    </dgm:pt>
    <dgm:pt modelId="{28CB54C4-0E27-4DF0-BE02-6F223878D916}" type="pres">
      <dgm:prSet presAssocID="{770DA341-A52A-452D-8CB6-1998C98CA9D1}" presName="vert1" presStyleCnt="0"/>
      <dgm:spPr/>
    </dgm:pt>
    <dgm:pt modelId="{F68ACF08-A2C3-43C0-A5CD-BECBD258A508}" type="pres">
      <dgm:prSet presAssocID="{4661CE15-8281-47CA-ABC9-C1668DEEDB22}" presName="thickLine" presStyleLbl="alignNode1" presStyleIdx="1" presStyleCnt="2"/>
      <dgm:spPr/>
    </dgm:pt>
    <dgm:pt modelId="{4EB399BC-8D65-4559-AD90-7F48EF99D0FD}" type="pres">
      <dgm:prSet presAssocID="{4661CE15-8281-47CA-ABC9-C1668DEEDB22}" presName="horz1" presStyleCnt="0"/>
      <dgm:spPr/>
    </dgm:pt>
    <dgm:pt modelId="{EB7A4DD2-424B-4EDB-BC90-3AF017F23D01}" type="pres">
      <dgm:prSet presAssocID="{4661CE15-8281-47CA-ABC9-C1668DEEDB22}" presName="tx1" presStyleLbl="revTx" presStyleIdx="1" presStyleCnt="2"/>
      <dgm:spPr/>
      <dgm:t>
        <a:bodyPr/>
        <a:lstStyle/>
        <a:p>
          <a:endParaRPr lang="ru-RU"/>
        </a:p>
      </dgm:t>
    </dgm:pt>
    <dgm:pt modelId="{A53C82A1-6AF8-4167-9CDF-A352486B701C}" type="pres">
      <dgm:prSet presAssocID="{4661CE15-8281-47CA-ABC9-C1668DEEDB22}" presName="vert1" presStyleCnt="0"/>
      <dgm:spPr/>
    </dgm:pt>
  </dgm:ptLst>
  <dgm:cxnLst>
    <dgm:cxn modelId="{73053A0D-2506-4705-9E81-8BFE52415FB2}" type="presOf" srcId="{4661CE15-8281-47CA-ABC9-C1668DEEDB22}" destId="{EB7A4DD2-424B-4EDB-BC90-3AF017F23D01}" srcOrd="0" destOrd="0" presId="urn:microsoft.com/office/officeart/2008/layout/LinedList"/>
    <dgm:cxn modelId="{9B79027F-75DF-45EF-9FC8-FA4D47A3481F}" type="presOf" srcId="{BDEA3AAC-240E-41FB-9370-FFA5EBCB8A12}" destId="{A2D8CA24-7B60-45FE-BB71-89B4F1AAE97C}" srcOrd="0" destOrd="0" presId="urn:microsoft.com/office/officeart/2008/layout/LinedList"/>
    <dgm:cxn modelId="{001A88C5-78ED-4B80-A895-AEE215682F5D}" srcId="{BDEA3AAC-240E-41FB-9370-FFA5EBCB8A12}" destId="{770DA341-A52A-452D-8CB6-1998C98CA9D1}" srcOrd="0" destOrd="0" parTransId="{8E6D4D9E-19ED-41FD-BC74-82C27E7C6C74}" sibTransId="{A4F92B49-A423-4720-AC7C-2C36BCA8D0CF}"/>
    <dgm:cxn modelId="{3F8DC7AE-AD79-47F3-8584-632F986FE538}" srcId="{BDEA3AAC-240E-41FB-9370-FFA5EBCB8A12}" destId="{4661CE15-8281-47CA-ABC9-C1668DEEDB22}" srcOrd="1" destOrd="0" parTransId="{5193791B-4DBA-4719-86BD-94BF80DDA4D1}" sibTransId="{7C4BB263-5BC3-4BDA-B6DC-5CE016894157}"/>
    <dgm:cxn modelId="{3E1C835D-70B6-4DD8-94FD-911E67916C6E}" type="presOf" srcId="{770DA341-A52A-452D-8CB6-1998C98CA9D1}" destId="{7D5A05A4-AE9F-40EC-A688-C81BAD1E68D8}" srcOrd="0" destOrd="0" presId="urn:microsoft.com/office/officeart/2008/layout/LinedList"/>
    <dgm:cxn modelId="{5E1A4839-65D6-4AD9-BBE8-A1B6D691B879}" type="presParOf" srcId="{A2D8CA24-7B60-45FE-BB71-89B4F1AAE97C}" destId="{4D3ACE4C-5FCF-4AEC-92ED-5D36A1016619}" srcOrd="0" destOrd="0" presId="urn:microsoft.com/office/officeart/2008/layout/LinedList"/>
    <dgm:cxn modelId="{A1B940F7-E58B-4915-98C9-CB18232762A8}" type="presParOf" srcId="{A2D8CA24-7B60-45FE-BB71-89B4F1AAE97C}" destId="{E8CA22C1-7250-4C95-9A68-5263EB94C09C}" srcOrd="1" destOrd="0" presId="urn:microsoft.com/office/officeart/2008/layout/LinedList"/>
    <dgm:cxn modelId="{3223092B-384A-46E9-B830-71624F290403}" type="presParOf" srcId="{E8CA22C1-7250-4C95-9A68-5263EB94C09C}" destId="{7D5A05A4-AE9F-40EC-A688-C81BAD1E68D8}" srcOrd="0" destOrd="0" presId="urn:microsoft.com/office/officeart/2008/layout/LinedList"/>
    <dgm:cxn modelId="{D35D8AD3-3ADB-4116-9185-60AB4B0A3BDE}" type="presParOf" srcId="{E8CA22C1-7250-4C95-9A68-5263EB94C09C}" destId="{28CB54C4-0E27-4DF0-BE02-6F223878D916}" srcOrd="1" destOrd="0" presId="urn:microsoft.com/office/officeart/2008/layout/LinedList"/>
    <dgm:cxn modelId="{00F421E4-D0DC-48D6-B7CB-5A667AE1B19C}" type="presParOf" srcId="{A2D8CA24-7B60-45FE-BB71-89B4F1AAE97C}" destId="{F68ACF08-A2C3-43C0-A5CD-BECBD258A508}" srcOrd="2" destOrd="0" presId="urn:microsoft.com/office/officeart/2008/layout/LinedList"/>
    <dgm:cxn modelId="{CAC40C37-33FC-4352-9E79-ED90406BC34E}" type="presParOf" srcId="{A2D8CA24-7B60-45FE-BB71-89B4F1AAE97C}" destId="{4EB399BC-8D65-4559-AD90-7F48EF99D0FD}" srcOrd="3" destOrd="0" presId="urn:microsoft.com/office/officeart/2008/layout/LinedList"/>
    <dgm:cxn modelId="{1D33B2C3-4543-42AA-8B92-79EDC08F9751}" type="presParOf" srcId="{4EB399BC-8D65-4559-AD90-7F48EF99D0FD}" destId="{EB7A4DD2-424B-4EDB-BC90-3AF017F23D01}" srcOrd="0" destOrd="0" presId="urn:microsoft.com/office/officeart/2008/layout/LinedList"/>
    <dgm:cxn modelId="{0FBDC2AB-3A8C-4FD5-BA33-8E7E6A7F0EB4}" type="presParOf" srcId="{4EB399BC-8D65-4559-AD90-7F48EF99D0FD}" destId="{A53C82A1-6AF8-4167-9CDF-A352486B701C}" srcOrd="1" destOrd="0" presId="urn:microsoft.com/office/officeart/2008/layout/LinedList"/>
  </dgm:cxnLst>
  <dgm:bg>
    <a:solidFill>
      <a:srgbClr val="E9EF6D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3ACE4C-5FCF-4AEC-92ED-5D36A1016619}">
      <dsp:nvSpPr>
        <dsp:cNvPr id="0" name=""/>
        <dsp:cNvSpPr/>
      </dsp:nvSpPr>
      <dsp:spPr>
        <a:xfrm>
          <a:off x="0" y="512"/>
          <a:ext cx="7702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A05A4-AE9F-40EC-A688-C81BAD1E68D8}">
      <dsp:nvSpPr>
        <dsp:cNvPr id="0" name=""/>
        <dsp:cNvSpPr/>
      </dsp:nvSpPr>
      <dsp:spPr>
        <a:xfrm>
          <a:off x="0" y="512"/>
          <a:ext cx="7702624" cy="686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sng" kern="1200" dirty="0" smtClean="0"/>
            <a:t>Консилиум</a:t>
          </a:r>
          <a:endParaRPr lang="ru-RU" sz="4000" b="1" u="sng" kern="1200" dirty="0"/>
        </a:p>
      </dsp:txBody>
      <dsp:txXfrm>
        <a:off x="0" y="512"/>
        <a:ext cx="7702624" cy="686114"/>
      </dsp:txXfrm>
    </dsp:sp>
    <dsp:sp modelId="{F68ACF08-A2C3-43C0-A5CD-BECBD258A508}">
      <dsp:nvSpPr>
        <dsp:cNvPr id="0" name=""/>
        <dsp:cNvSpPr/>
      </dsp:nvSpPr>
      <dsp:spPr>
        <a:xfrm>
          <a:off x="0" y="686627"/>
          <a:ext cx="7702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A4DD2-424B-4EDB-BC90-3AF017F23D01}">
      <dsp:nvSpPr>
        <dsp:cNvPr id="0" name=""/>
        <dsp:cNvSpPr/>
      </dsp:nvSpPr>
      <dsp:spPr>
        <a:xfrm>
          <a:off x="0" y="686627"/>
          <a:ext cx="7702624" cy="34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объединяет и координирует деятельность всех специалистов коррекционного образования, педагогов, родителей и администрацию для решения вопросов развития, воспитания и обучения детей с отклонениями в развитии, обеспечивает быстрое реагирование на любое изменение  в психическом и физическом состоянии ребенка</a:t>
          </a:r>
          <a:endParaRPr lang="ru-RU" sz="3200" kern="1200" dirty="0"/>
        </a:p>
      </dsp:txBody>
      <dsp:txXfrm>
        <a:off x="0" y="686627"/>
        <a:ext cx="7702624" cy="3427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AC67-C0E8-46EB-9A31-48EDF230B09C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7711-0583-4E8C-A14C-AA87C088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9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BCAD5D-8E35-4D88-B187-D6ABC181A9F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4510DB9-CBBB-4222-9E8E-8A0A910B3902}" type="slidenum">
              <a:rPr lang="ru-RU"/>
              <a:pPr/>
              <a:t>5</a:t>
            </a:fld>
            <a:endParaRPr lang="ru-RU"/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321" y="4343291"/>
            <a:ext cx="5487358" cy="411385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333ADF-D00F-4AA1-B89E-F4C70CA98F87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71F4A81-6CB9-4D53-A521-EDB5A3F4F7E9}" type="slidenum">
              <a:rPr lang="ru-RU"/>
              <a:pPr/>
              <a:t>11</a:t>
            </a:fld>
            <a:endParaRPr lang="ru-RU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321" y="4343291"/>
            <a:ext cx="5487358" cy="411385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71F4A81-6CB9-4D53-A521-EDB5A3F4F7E9}" type="slidenum">
              <a:rPr lang="ru-RU"/>
              <a:pPr/>
              <a:t>12</a:t>
            </a:fld>
            <a:endParaRPr lang="ru-RU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321" y="4343291"/>
            <a:ext cx="5487358" cy="411385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31E9-BAC9-4725-A4EF-B9D57B104D7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039580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624560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5472386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41336"/>
      </p:ext>
    </p:extLst>
  </p:cSld>
  <p:clrMapOvr>
    <a:masterClrMapping/>
  </p:clrMapOvr>
  <p:transition spd="med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587058103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278859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146472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41530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80168997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96668413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423345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681695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chemeClr val="bg1"/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9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045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8203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043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8206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041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8209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03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039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mtClean="0">
                  <a:solidFill>
                    <a:srgbClr val="000000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96160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00" r:id="rId13"/>
  </p:sldLayoutIdLst>
  <p:transition spd="med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2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348880"/>
            <a:ext cx="4464496" cy="35283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1472" y="692696"/>
            <a:ext cx="8064896" cy="936104"/>
          </a:xfrm>
          <a:noFill/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«Средняя общеобразовательная школа № 73 г.Челябинска»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700808"/>
            <a:ext cx="3456384" cy="46805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>
                <a:solidFill>
                  <a:srgbClr val="002060"/>
                </a:solidFill>
              </a:rPr>
              <a:t>Школа основана в 1991 г.</a:t>
            </a:r>
          </a:p>
          <a:p>
            <a:pPr algn="ctr">
              <a:defRPr/>
            </a:pPr>
            <a:r>
              <a:rPr lang="ru-RU" sz="2100" dirty="0">
                <a:solidFill>
                  <a:srgbClr val="002060"/>
                </a:solidFill>
              </a:rPr>
              <a:t>С </a:t>
            </a:r>
            <a:r>
              <a:rPr lang="ru-RU" sz="2100" dirty="0" smtClean="0">
                <a:solidFill>
                  <a:srgbClr val="002060"/>
                </a:solidFill>
              </a:rPr>
              <a:t>1992 </a:t>
            </a:r>
            <a:r>
              <a:rPr lang="ru-RU" sz="2100" dirty="0">
                <a:solidFill>
                  <a:srgbClr val="002060"/>
                </a:solidFill>
              </a:rPr>
              <a:t>г. реализует идеи </a:t>
            </a:r>
            <a:r>
              <a:rPr lang="ru-RU" sz="2100" dirty="0" smtClean="0">
                <a:solidFill>
                  <a:srgbClr val="002060"/>
                </a:solidFill>
              </a:rPr>
              <a:t>интегрированного </a:t>
            </a:r>
            <a:r>
              <a:rPr lang="ru-RU" sz="2100" dirty="0">
                <a:solidFill>
                  <a:srgbClr val="002060"/>
                </a:solidFill>
              </a:rPr>
              <a:t>образования.</a:t>
            </a:r>
          </a:p>
          <a:p>
            <a:pPr algn="ctr">
              <a:defRPr/>
            </a:pPr>
            <a:r>
              <a:rPr lang="ru-RU" sz="2100" dirty="0">
                <a:solidFill>
                  <a:srgbClr val="002060"/>
                </a:solidFill>
              </a:rPr>
              <a:t>В школе разработана собственная  </a:t>
            </a:r>
            <a:r>
              <a:rPr lang="ru-RU" sz="2100" b="1" dirty="0">
                <a:solidFill>
                  <a:srgbClr val="002060"/>
                </a:solidFill>
              </a:rPr>
              <a:t>«технология  интегрированного обучения детей с особенностями развития с внутренней дифференциацией в общеобразовательном классе</a:t>
            </a:r>
            <a:r>
              <a:rPr lang="ru-RU" sz="2100" b="1" dirty="0" smtClean="0">
                <a:solidFill>
                  <a:srgbClr val="002060"/>
                </a:solidFill>
              </a:rPr>
              <a:t>», автором которой является директор школы  </a:t>
            </a:r>
          </a:p>
          <a:p>
            <a:pPr algn="ctr">
              <a:defRPr/>
            </a:pPr>
            <a:r>
              <a:rPr lang="ru-RU" sz="2100" b="1" dirty="0" smtClean="0">
                <a:solidFill>
                  <a:srgbClr val="002060"/>
                </a:solidFill>
              </a:rPr>
              <a:t>Леонид Ефимович ШЕВЧУК</a:t>
            </a:r>
            <a:endParaRPr lang="ru-RU" sz="2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539750" y="404813"/>
            <a:ext cx="8064500" cy="9366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100 % детей с ОВЗ вовлечены в систему дополнительного образования</a:t>
            </a:r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684213" y="1066800"/>
            <a:ext cx="2808287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177800" indent="-174625">
              <a:spcBef>
                <a:spcPts val="600"/>
              </a:spcBef>
              <a:buSzPct val="7000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ru-RU" sz="2400">
                <a:solidFill>
                  <a:srgbClr val="000066"/>
                </a:solidFill>
                <a:latin typeface="Times New Roman" pitchFamily="18" charset="0"/>
              </a:rPr>
              <a:t>    </a:t>
            </a:r>
          </a:p>
          <a:p>
            <a:pPr marL="177800" indent="-174625" algn="ctr">
              <a:spcBef>
                <a:spcPts val="600"/>
              </a:spcBef>
              <a:buSzPct val="7000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ru-RU" sz="2400">
              <a:solidFill>
                <a:srgbClr val="663300"/>
              </a:solidFill>
              <a:latin typeface="Monotype Corsiva" pitchFamily="66" charset="0"/>
            </a:endParaRPr>
          </a:p>
          <a:p>
            <a:pPr marL="177800" indent="-174625" algn="ctr">
              <a:spcBef>
                <a:spcPts val="600"/>
              </a:spcBef>
              <a:buSzPct val="7000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ru-RU" sz="2400">
                <a:solidFill>
                  <a:srgbClr val="663300"/>
                </a:solidFill>
                <a:latin typeface="Monotype Corsiva" pitchFamily="66" charset="0"/>
              </a:rPr>
              <a:t>                            </a:t>
            </a:r>
          </a:p>
          <a:p>
            <a:pPr marL="177800" indent="-174625" algn="ctr">
              <a:spcBef>
                <a:spcPts val="600"/>
              </a:spcBef>
              <a:buSzPct val="7000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ru-RU" sz="2400" i="1">
              <a:solidFill>
                <a:srgbClr val="663300"/>
              </a:solidFill>
              <a:latin typeface="Monotype Corsiva" pitchFamily="66" charset="0"/>
            </a:endParaRPr>
          </a:p>
          <a:p>
            <a:pPr marL="177800" indent="-174625" algn="ctr">
              <a:spcBef>
                <a:spcPts val="600"/>
              </a:spcBef>
              <a:buSzPct val="70000"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ru-RU" sz="2400" i="1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861048"/>
            <a:ext cx="2304256" cy="2160240"/>
          </a:xfrm>
          <a:prstGeom prst="rect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628800"/>
            <a:ext cx="2232248" cy="2016224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628800"/>
            <a:ext cx="2951857" cy="201622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88125" y="3860800"/>
            <a:ext cx="2016125" cy="1814513"/>
            <a:chOff x="3651" y="2659"/>
            <a:chExt cx="1100" cy="1143"/>
          </a:xfrm>
        </p:grpSpPr>
        <p:graphicFrame>
          <p:nvGraphicFramePr>
            <p:cNvPr id="1026" name="Object 7"/>
            <p:cNvGraphicFramePr>
              <a:graphicFrameLocks noChangeAspect="1"/>
            </p:cNvGraphicFramePr>
            <p:nvPr/>
          </p:nvGraphicFramePr>
          <p:xfrm>
            <a:off x="3651" y="2659"/>
            <a:ext cx="1100" cy="1143"/>
          </p:xfrm>
          <a:graphic>
            <a:graphicData uri="http://schemas.openxmlformats.org/presentationml/2006/ole">
              <p:oleObj spid="_x0000_s1026" r:id="rId7" imgW="3609975" imgH="2581275" progId="MSGraph.Chart.8">
                <p:embed/>
              </p:oleObj>
            </a:graphicData>
          </a:graphic>
        </p:graphicFrame>
        <p:sp>
          <p:nvSpPr>
            <p:cNvPr id="1036" name="Text Box 8"/>
            <p:cNvSpPr txBox="1">
              <a:spLocks noChangeArrowheads="1"/>
            </p:cNvSpPr>
            <p:nvPr/>
          </p:nvSpPr>
          <p:spPr bwMode="auto">
            <a:xfrm>
              <a:off x="3651" y="2659"/>
              <a:ext cx="1100" cy="11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Monotype Corsiva" pitchFamily="66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9552" y="3933056"/>
            <a:ext cx="2733675" cy="2088232"/>
            <a:chOff x="2880" y="1979"/>
            <a:chExt cx="1722" cy="122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434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0" y="1979"/>
              <a:ext cx="1722" cy="1225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</p:pic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2880" y="1979"/>
              <a:ext cx="1722" cy="1225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pic>
        <p:nvPicPr>
          <p:cNvPr id="1034" name="Содержимое 17" descr="DSC_0762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563938" y="1628775"/>
            <a:ext cx="2703512" cy="2087563"/>
          </a:xfrm>
          <a:ln w="28575">
            <a:solidFill>
              <a:srgbClr val="7030A0"/>
            </a:solidFill>
          </a:ln>
        </p:spPr>
      </p:pic>
      <p:pic>
        <p:nvPicPr>
          <p:cNvPr id="19" name="Содержимое 17" descr="DSC_076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419872" y="3789040"/>
            <a:ext cx="2704354" cy="2232248"/>
          </a:xfrm>
          <a:prstGeom prst="rect">
            <a:avLst/>
          </a:prstGeom>
          <a:noFill/>
          <a:ln w="2857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3528" y="404664"/>
            <a:ext cx="8562975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Направления дополнительного образования </a:t>
            </a:r>
            <a:endParaRPr lang="ru-RU" sz="3200" b="1" dirty="0" smtClean="0">
              <a:solidFill>
                <a:srgbClr val="33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в МАОУ  СОШ №73 г. Челябинска:</a:t>
            </a:r>
            <a:endParaRPr lang="ru-RU" sz="3200" b="1" dirty="0">
              <a:solidFill>
                <a:srgbClr val="33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528" y="1412776"/>
            <a:ext cx="2664297" cy="4320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177800" indent="-174625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ru-RU" sz="2400" dirty="0">
                <a:solidFill>
                  <a:srgbClr val="000066"/>
                </a:solidFill>
                <a:latin typeface="Times New Roman" pitchFamily="16" charset="0"/>
              </a:rPr>
              <a:t> </a:t>
            </a:r>
            <a:endParaRPr lang="ru-RU" sz="2400" dirty="0" smtClean="0">
              <a:solidFill>
                <a:srgbClr val="000066"/>
              </a:solidFill>
              <a:latin typeface="Times New Roman" pitchFamily="16" charset="0"/>
            </a:endParaRPr>
          </a:p>
          <a:p>
            <a:pPr marL="177800" indent="-174625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ru-RU" sz="2800" b="1" dirty="0" smtClean="0">
                <a:solidFill>
                  <a:srgbClr val="7030A0"/>
                </a:solidFill>
              </a:rPr>
              <a:t>    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Обще-</a:t>
            </a:r>
          </a:p>
          <a:p>
            <a:pPr marL="177800" indent="-174625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культурное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4625" algn="ctr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ru-RU" sz="2400" dirty="0">
              <a:solidFill>
                <a:srgbClr val="663300"/>
              </a:solidFill>
              <a:latin typeface="Monotype Corsiva" pitchFamily="64" charset="0"/>
            </a:endParaRPr>
          </a:p>
          <a:p>
            <a:pPr marL="177800" indent="-174625" algn="ctr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ru-RU" sz="2400" dirty="0">
                <a:solidFill>
                  <a:srgbClr val="663300"/>
                </a:solidFill>
                <a:latin typeface="Monotype Corsiva" pitchFamily="64" charset="0"/>
              </a:rPr>
              <a:t>                            </a:t>
            </a:r>
            <a:endParaRPr lang="ru-RU" sz="2400" dirty="0" smtClean="0">
              <a:solidFill>
                <a:srgbClr val="663300"/>
              </a:solidFill>
              <a:latin typeface="Monotype Corsiva" pitchFamily="64" charset="0"/>
            </a:endParaRPr>
          </a:p>
          <a:p>
            <a:pPr marL="177800" indent="-174625" algn="ctr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ru-RU" sz="2400" b="1" i="1" dirty="0" smtClean="0">
              <a:solidFill>
                <a:srgbClr val="663300"/>
              </a:solidFill>
              <a:latin typeface="Monotype Corsiva" pitchFamily="64" charset="0"/>
            </a:endParaRPr>
          </a:p>
          <a:p>
            <a:pPr marL="177800" indent="-174625" algn="ctr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ru-RU" sz="2400" b="1" i="1" dirty="0" smtClean="0">
              <a:solidFill>
                <a:srgbClr val="663300"/>
              </a:solidFill>
              <a:latin typeface="Monotype Corsiva" pitchFamily="64" charset="0"/>
            </a:endParaRPr>
          </a:p>
          <a:p>
            <a:pPr marL="177800" indent="-174625" algn="ctr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endParaRPr lang="ru-RU" sz="2400" b="1" i="1" dirty="0" smtClean="0">
              <a:solidFill>
                <a:srgbClr val="663300"/>
              </a:solidFill>
              <a:latin typeface="Monotype Corsiva" pitchFamily="64" charset="0"/>
            </a:endParaRPr>
          </a:p>
          <a:p>
            <a:pPr marL="177800" indent="-174625" algn="ctr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ru-RU" sz="2800" b="1" i="1" dirty="0" smtClean="0">
                <a:solidFill>
                  <a:srgbClr val="7030A0"/>
                </a:solidFill>
                <a:latin typeface="Monotype Corsiva" pitchFamily="64" charset="0"/>
              </a:rPr>
              <a:t>Спортивно-оздоровительное</a:t>
            </a:r>
            <a:endParaRPr lang="ru-RU" sz="2800" b="1" i="1" dirty="0">
              <a:solidFill>
                <a:srgbClr val="7030A0"/>
              </a:solidFill>
              <a:latin typeface="Monotype Corsiva" pitchFamily="64" charset="0"/>
            </a:endParaRP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376264" cy="1800200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341438"/>
            <a:ext cx="2663825" cy="183991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869160"/>
            <a:ext cx="2520950" cy="1656184"/>
          </a:xfrm>
          <a:prstGeom prst="rect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924944"/>
            <a:ext cx="2592288" cy="18002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996952"/>
            <a:ext cx="2736304" cy="1727832"/>
          </a:xfrm>
          <a:prstGeom prst="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996952"/>
            <a:ext cx="2448272" cy="18002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869160"/>
            <a:ext cx="2304256" cy="1656184"/>
          </a:xfrm>
          <a:prstGeom prst="rect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23528" y="548680"/>
            <a:ext cx="8562975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Направления дополнительного образования </a:t>
            </a:r>
            <a:endParaRPr lang="ru-RU" sz="2800" b="1" dirty="0" smtClean="0">
              <a:solidFill>
                <a:srgbClr val="33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330066"/>
                </a:solidFill>
                <a:latin typeface="Times New Roman" pitchFamily="18" charset="0"/>
                <a:cs typeface="Times New Roman" pitchFamily="18" charset="0"/>
              </a:rPr>
              <a:t>в МАОУ  «СОШ №73 г. Челябинска»:</a:t>
            </a:r>
            <a:endParaRPr lang="ru-RU" sz="2800" b="1" dirty="0">
              <a:solidFill>
                <a:srgbClr val="33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83569" y="1268760"/>
            <a:ext cx="7992887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177800" indent="-174625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ru-RU" sz="2800" b="1" dirty="0" err="1" smtClean="0">
                <a:solidFill>
                  <a:srgbClr val="663300"/>
                </a:solidFill>
                <a:latin typeface="Monotype Corsiva" pitchFamily="64" charset="0"/>
              </a:rPr>
              <a:t>Общеинтеллектуальное</a:t>
            </a:r>
            <a:endParaRPr lang="ru-RU" sz="2800" b="1" dirty="0">
              <a:solidFill>
                <a:srgbClr val="663300"/>
              </a:solidFill>
              <a:latin typeface="Monotype Corsiva" pitchFamily="64" charset="0"/>
            </a:endParaRPr>
          </a:p>
          <a:p>
            <a:pPr marL="177800" indent="-174625" algn="ctr">
              <a:spcBef>
                <a:spcPts val="600"/>
              </a:spcBef>
              <a:buClrTx/>
              <a:buSzPct val="70000"/>
              <a:buFontTx/>
              <a:buNone/>
              <a:tabLst>
                <a:tab pos="177800" algn="l"/>
                <a:tab pos="625475" algn="l"/>
                <a:tab pos="1074738" algn="l"/>
                <a:tab pos="1524000" algn="l"/>
                <a:tab pos="1973263" algn="l"/>
                <a:tab pos="2422525" algn="l"/>
                <a:tab pos="2871788" algn="l"/>
                <a:tab pos="3321050" algn="l"/>
                <a:tab pos="3770313" algn="l"/>
                <a:tab pos="4219575" algn="l"/>
                <a:tab pos="4668838" algn="l"/>
                <a:tab pos="5118100" algn="l"/>
                <a:tab pos="5567363" algn="l"/>
                <a:tab pos="6016625" algn="l"/>
                <a:tab pos="6465888" algn="l"/>
                <a:tab pos="6915150" algn="l"/>
                <a:tab pos="7364413" algn="l"/>
                <a:tab pos="7813675" algn="l"/>
                <a:tab pos="8262938" algn="l"/>
                <a:tab pos="8712200" algn="l"/>
                <a:tab pos="9161463" algn="l"/>
              </a:tabLst>
            </a:pPr>
            <a:r>
              <a:rPr lang="ru-RU" sz="2400" dirty="0">
                <a:solidFill>
                  <a:srgbClr val="663300"/>
                </a:solidFill>
                <a:latin typeface="Monotype Corsiva" pitchFamily="64" charset="0"/>
              </a:rPr>
              <a:t>                       </a:t>
            </a:r>
            <a:endParaRPr lang="ru-RU" sz="2400" b="1" i="1" dirty="0">
              <a:solidFill>
                <a:srgbClr val="663300"/>
              </a:solidFill>
              <a:latin typeface="Monotype Corsiva" pitchFamily="64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600400" cy="280791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93096"/>
            <a:ext cx="3024336" cy="2088232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16832"/>
            <a:ext cx="3528392" cy="2376264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365104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86836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интегрированного обучения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МАОУ «СОШ №73 г. Челябинска»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500" y="1196752"/>
            <a:ext cx="3857625" cy="800323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b="0" dirty="0" smtClean="0">
                <a:latin typeface="+mj-lt"/>
              </a:rPr>
              <a:t>У обучающихся с ОВЗ в течение последних 5 лет успеваемость 100%</a:t>
            </a:r>
            <a:endParaRPr lang="ru-RU" sz="1800" b="0" dirty="0">
              <a:latin typeface="+mj-lt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429125" y="1196751"/>
          <a:ext cx="421484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157"/>
                <a:gridCol w="2572685"/>
              </a:tblGrid>
              <a:tr h="11607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Заключение ПМПК: </a:t>
                      </a:r>
                    </a:p>
                    <a:p>
                      <a:pPr algn="ctr"/>
                      <a:r>
                        <a:rPr lang="ru-RU" dirty="0" smtClean="0"/>
                        <a:t>Рекомендовано</a:t>
                      </a:r>
                      <a:r>
                        <a:rPr lang="ru-RU" baseline="0" dirty="0" smtClean="0"/>
                        <a:t> обучение по общеобразовательной программе</a:t>
                      </a:r>
                      <a:endParaRPr lang="ru-RU" dirty="0"/>
                    </a:p>
                  </a:txBody>
                  <a:tcPr/>
                </a:tc>
              </a:tr>
              <a:tr h="357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2014-2015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(45%)</a:t>
                      </a:r>
                      <a:endParaRPr lang="ru-RU" dirty="0"/>
                    </a:p>
                  </a:txBody>
                  <a:tcPr/>
                </a:tc>
              </a:tr>
              <a:tr h="357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2015-2016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(45%)</a:t>
                      </a:r>
                      <a:endParaRPr lang="ru-RU" dirty="0"/>
                    </a:p>
                  </a:txBody>
                  <a:tcPr/>
                </a:tc>
              </a:tr>
              <a:tr h="357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2016-2017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(54%)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29" name="Текст 6"/>
          <p:cNvSpPr>
            <a:spLocks noGrp="1"/>
          </p:cNvSpPr>
          <p:nvPr>
            <p:ph type="body" sz="quarter" idx="3"/>
          </p:nvPr>
        </p:nvSpPr>
        <p:spPr>
          <a:xfrm>
            <a:off x="467544" y="2852936"/>
            <a:ext cx="3816424" cy="3456384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2017 году, 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участвуя в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Всероссийской конференции «Инновации в образовании», школа стала лауреатом конкурса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«Школа высоких педагогических технологий -2017», </a:t>
            </a: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директору МАОУ «СОШ № 73 г. Челябинска» Л.Е.Шевчуку, как автору «Технологии интегрированного обучения детей с особенностями развития в общеобразовательной школе» была вручена медаль «Общественное признание. Педагогическая слава».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 bwMode="auto">
          <a:xfrm>
            <a:off x="571500" y="1916833"/>
            <a:ext cx="3714750" cy="1008111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1600" dirty="0"/>
              <a:t>Родители принимают участие в принятии решений относительно коррекционно-педагогической поддержки детей</a:t>
            </a:r>
            <a:endParaRPr lang="ru-RU" sz="1600" kern="0" dirty="0">
              <a:latin typeface="+mj-lt"/>
              <a:cs typeface="+mn-cs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 bwMode="auto">
          <a:xfrm>
            <a:off x="4355976" y="3645024"/>
            <a:ext cx="2520280" cy="2448272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2014-2015 учебном 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вошла в состав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лучших школ России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номинации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«Лидер в создании комфортной образовательной среды».</a:t>
            </a:r>
            <a:endParaRPr lang="ru-RU" sz="16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4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573016"/>
            <a:ext cx="1800200" cy="252028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211960" y="2174874"/>
            <a:ext cx="4474841" cy="406243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92696"/>
            <a:ext cx="7772400" cy="1152128"/>
          </a:xfrm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Внутришкольный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психолого- педагогический консилиум МАОУ «СОШ №73 г.Челябинска», действующий на освобождённой основе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8902995"/>
              </p:ext>
            </p:extLst>
          </p:nvPr>
        </p:nvGraphicFramePr>
        <p:xfrm>
          <a:off x="755576" y="1981200"/>
          <a:ext cx="770262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372789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08912" cy="648072"/>
          </a:xfrm>
          <a:solidFill>
            <a:schemeClr val="accent6">
              <a:lumMod val="20000"/>
              <a:lumOff val="80000"/>
            </a:schemeClr>
          </a:solidFill>
          <a:ln w="12700"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Модель психолого-педагогического сопровождения интегрированного процесса в 1-4 классах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14313" y="2428875"/>
            <a:ext cx="1851025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tIns="10800" rIns="54000" bIns="1080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Интегрированное обучение в общеобразовательном классе </a:t>
            </a:r>
          </a:p>
        </p:txBody>
      </p:sp>
      <p:sp>
        <p:nvSpPr>
          <p:cNvPr id="6150" name="Rectangle 11" descr="Подпись: ровпшврллошпшг"/>
          <p:cNvSpPr>
            <a:spLocks noChangeArrowheads="1"/>
          </p:cNvSpPr>
          <p:nvPr/>
        </p:nvSpPr>
        <p:spPr bwMode="auto">
          <a:xfrm rot="10800000">
            <a:off x="390916" y="3213100"/>
            <a:ext cx="570720" cy="1681163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lIns="54000" tIns="10800" rIns="54000" bIns="10800" anchor="ctr" anchorCtr="1">
            <a:spAutoFit/>
          </a:bodyPr>
          <a:lstStyle/>
          <a:p>
            <a:pPr algn="just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Основная образовательная программа (ООП и АООП) НОО</a:t>
            </a:r>
          </a:p>
        </p:txBody>
      </p:sp>
      <p:sp>
        <p:nvSpPr>
          <p:cNvPr id="6151" name="Line 78"/>
          <p:cNvSpPr>
            <a:spLocks noChangeShapeType="1"/>
          </p:cNvSpPr>
          <p:nvPr/>
        </p:nvSpPr>
        <p:spPr bwMode="auto">
          <a:xfrm>
            <a:off x="539750" y="4941888"/>
            <a:ext cx="3240088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88"/>
          <p:cNvGrpSpPr>
            <a:grpSpLocks/>
          </p:cNvGrpSpPr>
          <p:nvPr/>
        </p:nvGrpSpPr>
        <p:grpSpPr bwMode="auto">
          <a:xfrm>
            <a:off x="684213" y="1268413"/>
            <a:ext cx="8280400" cy="5256212"/>
            <a:chOff x="612899" y="1484313"/>
            <a:chExt cx="8280276" cy="5184775"/>
          </a:xfrm>
        </p:grpSpPr>
        <p:sp>
          <p:nvSpPr>
            <p:cNvPr id="6153" name="Rectangle 4"/>
            <p:cNvSpPr>
              <a:spLocks noChangeArrowheads="1"/>
            </p:cNvSpPr>
            <p:nvPr/>
          </p:nvSpPr>
          <p:spPr bwMode="auto">
            <a:xfrm>
              <a:off x="3995738" y="1484313"/>
              <a:ext cx="914400" cy="36036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ПМПК</a:t>
              </a:r>
            </a:p>
          </p:txBody>
        </p:sp>
        <p:sp>
          <p:nvSpPr>
            <p:cNvPr id="6154" name="Rectangle 5"/>
            <p:cNvSpPr>
              <a:spLocks noChangeArrowheads="1"/>
            </p:cNvSpPr>
            <p:nvPr/>
          </p:nvSpPr>
          <p:spPr bwMode="auto">
            <a:xfrm>
              <a:off x="3276510" y="1911691"/>
              <a:ext cx="2304221" cy="63754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b="1" dirty="0" err="1">
                  <a:latin typeface="Times New Roman" pitchFamily="18" charset="0"/>
                  <a:cs typeface="Times New Roman" pitchFamily="18" charset="0"/>
                </a:rPr>
                <a:t>Внутришкольный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консилиум</a:t>
              </a:r>
            </a:p>
          </p:txBody>
        </p:sp>
        <p:sp>
          <p:nvSpPr>
            <p:cNvPr id="6155" name="Line 6"/>
            <p:cNvSpPr>
              <a:spLocks noChangeShapeType="1"/>
            </p:cNvSpPr>
            <p:nvPr/>
          </p:nvSpPr>
          <p:spPr bwMode="auto">
            <a:xfrm flipV="1">
              <a:off x="4428621" y="1839802"/>
              <a:ext cx="0" cy="710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Rectangle 8"/>
            <p:cNvSpPr>
              <a:spLocks noChangeArrowheads="1"/>
            </p:cNvSpPr>
            <p:nvPr/>
          </p:nvSpPr>
          <p:spPr bwMode="auto">
            <a:xfrm>
              <a:off x="2339975" y="2636838"/>
              <a:ext cx="2016125" cy="431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tIns="10800" rIns="54000" bIns="10800" anchor="ctr"/>
            <a:lstStyle/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Обучение в «гибком» классе</a:t>
              </a:r>
            </a:p>
          </p:txBody>
        </p:sp>
        <p:sp>
          <p:nvSpPr>
            <p:cNvPr id="6157" name="Rectangle 9"/>
            <p:cNvSpPr>
              <a:spLocks noChangeArrowheads="1"/>
            </p:cNvSpPr>
            <p:nvPr/>
          </p:nvSpPr>
          <p:spPr bwMode="auto">
            <a:xfrm>
              <a:off x="4645025" y="2636838"/>
              <a:ext cx="1871663" cy="431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tIns="10800" rIns="54000" bIns="10800" anchor="ctr"/>
            <a:lstStyle/>
            <a:p>
              <a:pPr algn="ctr"/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Воздействия в системе коррекционных кабинетов</a:t>
              </a:r>
            </a:p>
          </p:txBody>
        </p:sp>
        <p:sp>
          <p:nvSpPr>
            <p:cNvPr id="6158" name="Rectangle 10"/>
            <p:cNvSpPr>
              <a:spLocks noChangeArrowheads="1"/>
            </p:cNvSpPr>
            <p:nvPr/>
          </p:nvSpPr>
          <p:spPr bwMode="auto">
            <a:xfrm>
              <a:off x="6732588" y="2636838"/>
              <a:ext cx="2160587" cy="4318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54000" tIns="10800" rIns="54000" bIns="10800" anchor="ctr"/>
            <a:lstStyle/>
            <a:p>
              <a:pPr algn="ctr"/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Коррекция в условиях дополнительного образования</a:t>
              </a:r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 rot="10800000">
              <a:off x="939850" y="3422131"/>
              <a:ext cx="358775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lIns="54000" tIns="10800" rIns="54000" bIns="10800" anchor="ctr"/>
            <a:lstStyle/>
            <a:p>
              <a:pPr algn="ctr"/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Учебный план 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для обучающихся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с ЗПР</a:t>
              </a:r>
            </a:p>
          </p:txBody>
        </p:sp>
        <p:sp>
          <p:nvSpPr>
            <p:cNvPr id="6160" name="Rectangle 13"/>
            <p:cNvSpPr>
              <a:spLocks noChangeArrowheads="1"/>
            </p:cNvSpPr>
            <p:nvPr/>
          </p:nvSpPr>
          <p:spPr bwMode="auto">
            <a:xfrm rot="10800000">
              <a:off x="1443906" y="3422131"/>
              <a:ext cx="360362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lIns="54000" tIns="10800" rIns="54000" bIns="10800" anchor="ctr"/>
            <a:lstStyle/>
            <a:p>
              <a:pPr algn="ctr"/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Учебный план для  детей с ТНР</a:t>
              </a:r>
            </a:p>
          </p:txBody>
        </p:sp>
        <p:sp>
          <p:nvSpPr>
            <p:cNvPr id="6161" name="Line 15"/>
            <p:cNvSpPr>
              <a:spLocks noChangeShapeType="1"/>
            </p:cNvSpPr>
            <p:nvPr/>
          </p:nvSpPr>
          <p:spPr bwMode="auto">
            <a:xfrm>
              <a:off x="612899" y="3063277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Line 16"/>
            <p:cNvSpPr>
              <a:spLocks noChangeShapeType="1"/>
            </p:cNvSpPr>
            <p:nvPr/>
          </p:nvSpPr>
          <p:spPr bwMode="auto">
            <a:xfrm>
              <a:off x="1155874" y="3063276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Line 17"/>
            <p:cNvSpPr>
              <a:spLocks noChangeShapeType="1"/>
            </p:cNvSpPr>
            <p:nvPr/>
          </p:nvSpPr>
          <p:spPr bwMode="auto">
            <a:xfrm>
              <a:off x="1587922" y="3063276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Rectangle 19"/>
            <p:cNvSpPr>
              <a:spLocks noChangeArrowheads="1"/>
            </p:cNvSpPr>
            <p:nvPr/>
          </p:nvSpPr>
          <p:spPr bwMode="auto">
            <a:xfrm>
              <a:off x="2339975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400" b="1" dirty="0">
                  <a:latin typeface="Monotype Corsiva" pitchFamily="66" charset="0"/>
                </a:rPr>
                <a:t>Математика</a:t>
              </a:r>
            </a:p>
          </p:txBody>
        </p:sp>
        <p:sp>
          <p:nvSpPr>
            <p:cNvPr id="6165" name="Rectangle 20"/>
            <p:cNvSpPr>
              <a:spLocks noChangeArrowheads="1"/>
            </p:cNvSpPr>
            <p:nvPr/>
          </p:nvSpPr>
          <p:spPr bwMode="auto">
            <a:xfrm>
              <a:off x="2628900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400" b="1">
                  <a:latin typeface="Monotype Corsiva" pitchFamily="66" charset="0"/>
                </a:rPr>
                <a:t>Русский язык</a:t>
              </a:r>
            </a:p>
          </p:txBody>
        </p:sp>
        <p:sp>
          <p:nvSpPr>
            <p:cNvPr id="6166" name="Rectangle 21"/>
            <p:cNvSpPr>
              <a:spLocks noChangeArrowheads="1"/>
            </p:cNvSpPr>
            <p:nvPr/>
          </p:nvSpPr>
          <p:spPr bwMode="auto">
            <a:xfrm>
              <a:off x="2916476" y="3402448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400" b="1" dirty="0" err="1" smtClean="0">
                  <a:latin typeface="Monotype Corsiva" pitchFamily="66" charset="0"/>
                </a:rPr>
                <a:t>Литератуа</a:t>
              </a:r>
              <a:endParaRPr lang="ru-RU" sz="1400" b="1" dirty="0">
                <a:latin typeface="Monotype Corsiva" pitchFamily="66" charset="0"/>
              </a:endParaRPr>
            </a:p>
          </p:txBody>
        </p:sp>
        <p:sp>
          <p:nvSpPr>
            <p:cNvPr id="6167" name="Rectangle 22"/>
            <p:cNvSpPr>
              <a:spLocks noChangeArrowheads="1"/>
            </p:cNvSpPr>
            <p:nvPr/>
          </p:nvSpPr>
          <p:spPr bwMode="auto">
            <a:xfrm>
              <a:off x="3204503" y="3402448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400" b="1">
                  <a:latin typeface="Monotype Corsiva" pitchFamily="66" charset="0"/>
                </a:rPr>
                <a:t>Развитие речи</a:t>
              </a:r>
            </a:p>
          </p:txBody>
        </p:sp>
        <p:sp>
          <p:nvSpPr>
            <p:cNvPr id="6168" name="Rectangle 23"/>
            <p:cNvSpPr>
              <a:spLocks noChangeArrowheads="1"/>
            </p:cNvSpPr>
            <p:nvPr/>
          </p:nvSpPr>
          <p:spPr bwMode="auto">
            <a:xfrm>
              <a:off x="3492531" y="3402448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400" b="1">
                  <a:latin typeface="Monotype Corsiva" pitchFamily="66" charset="0"/>
                </a:rPr>
                <a:t>Произношение</a:t>
              </a:r>
            </a:p>
          </p:txBody>
        </p:sp>
        <p:sp>
          <p:nvSpPr>
            <p:cNvPr id="6169" name="Rectangle 24"/>
            <p:cNvSpPr>
              <a:spLocks noChangeArrowheads="1"/>
            </p:cNvSpPr>
            <p:nvPr/>
          </p:nvSpPr>
          <p:spPr bwMode="auto">
            <a:xfrm>
              <a:off x="3779838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400" b="1" dirty="0" err="1" smtClean="0">
                  <a:latin typeface="Times New Roman" pitchFamily="18" charset="0"/>
                  <a:cs typeface="Times New Roman" pitchFamily="18" charset="0"/>
                </a:rPr>
                <a:t>логоритмика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4645025" y="3429000"/>
              <a:ext cx="287338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>
                  <a:latin typeface="Monotype Corsiva" pitchFamily="66" charset="0"/>
                </a:rPr>
                <a:t>Психологическая коррекция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5005388" y="3429000"/>
              <a:ext cx="287337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100" b="1">
                  <a:latin typeface="Monotype Corsiva" pitchFamily="66" charset="0"/>
                </a:rPr>
                <a:t>Логопедическая коррекция</a:t>
              </a: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37188" y="3429000"/>
              <a:ext cx="288925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 dirty="0" smtClean="0">
                  <a:latin typeface="Monotype Corsiva" pitchFamily="66" charset="0"/>
                </a:rPr>
                <a:t>Спец.Педагогическая </a:t>
              </a:r>
              <a:r>
                <a:rPr lang="ru-RU" sz="1200" b="1" dirty="0">
                  <a:latin typeface="Monotype Corsiva" pitchFamily="66" charset="0"/>
                </a:rPr>
                <a:t>коррекция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5795963" y="3429000"/>
              <a:ext cx="287337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>
                  <a:latin typeface="Monotype Corsiva" pitchFamily="66" charset="0"/>
                </a:rPr>
                <a:t>Медицинская коррекция</a:t>
              </a:r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156325" y="3429000"/>
              <a:ext cx="287338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>
                  <a:latin typeface="Monotype Corsiva" pitchFamily="66" charset="0"/>
                </a:rPr>
                <a:t>Социальная коррекция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48488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>
                  <a:latin typeface="Monotype Corsiva" pitchFamily="66" charset="0"/>
                </a:rPr>
                <a:t>Хоровое пение</a:t>
              </a:r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37413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>
                  <a:latin typeface="Monotype Corsiva" pitchFamily="66" charset="0"/>
                </a:rPr>
                <a:t>Хореография, танцы</a:t>
              </a: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24750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>
                  <a:latin typeface="Monotype Corsiva" pitchFamily="66" charset="0"/>
                </a:rPr>
                <a:t>Лего-конструирование</a:t>
              </a: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auto">
            <a:xfrm>
              <a:off x="7813675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 smtClean="0">
                  <a:latin typeface="Monotype Corsiva" pitchFamily="66" charset="0"/>
                </a:rPr>
                <a:t>Шахматы</a:t>
              </a:r>
              <a:endParaRPr lang="ru-RU" sz="1200" b="1" dirty="0">
                <a:latin typeface="Monotype Corsiva" pitchFamily="66" charset="0"/>
              </a:endParaRPr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 bwMode="auto">
            <a:xfrm>
              <a:off x="8101013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>
                  <a:latin typeface="Monotype Corsiva" pitchFamily="66" charset="0"/>
                </a:rPr>
                <a:t>Спортивные секции</a:t>
              </a:r>
            </a:p>
          </p:txBody>
        </p:sp>
        <p:sp>
          <p:nvSpPr>
            <p:cNvPr id="6180" name="Rectangle 36"/>
            <p:cNvSpPr>
              <a:spLocks noChangeArrowheads="1"/>
            </p:cNvSpPr>
            <p:nvPr/>
          </p:nvSpPr>
          <p:spPr bwMode="auto">
            <a:xfrm>
              <a:off x="8388350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 dirty="0" smtClean="0">
                  <a:latin typeface="Monotype Corsiva" pitchFamily="66" charset="0"/>
                </a:rPr>
                <a:t>Прикладное творчество</a:t>
              </a:r>
              <a:endParaRPr lang="ru-RU" sz="1200" b="1" dirty="0">
                <a:latin typeface="Monotype Corsiva" pitchFamily="66" charset="0"/>
              </a:endParaRPr>
            </a:p>
          </p:txBody>
        </p:sp>
        <p:sp>
          <p:nvSpPr>
            <p:cNvPr id="6181" name="Rectangle 38"/>
            <p:cNvSpPr>
              <a:spLocks noChangeArrowheads="1"/>
            </p:cNvSpPr>
            <p:nvPr/>
          </p:nvSpPr>
          <p:spPr bwMode="auto">
            <a:xfrm>
              <a:off x="6661150" y="3429000"/>
              <a:ext cx="215900" cy="1655763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lIns="54000" tIns="10800" rIns="54000" bIns="10800" anchor="ctr"/>
            <a:lstStyle/>
            <a:p>
              <a:pPr algn="ctr"/>
              <a:r>
                <a:rPr lang="ru-RU" sz="1200" b="1">
                  <a:latin typeface="Monotype Corsiva" pitchFamily="66" charset="0"/>
                </a:rPr>
                <a:t>Оркестровая школа</a:t>
              </a:r>
            </a:p>
          </p:txBody>
        </p:sp>
        <p:sp>
          <p:nvSpPr>
            <p:cNvPr id="6182" name="Line 39"/>
            <p:cNvSpPr>
              <a:spLocks noChangeShapeType="1"/>
            </p:cNvSpPr>
            <p:nvPr/>
          </p:nvSpPr>
          <p:spPr bwMode="auto">
            <a:xfrm>
              <a:off x="2413000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Line 40"/>
            <p:cNvSpPr>
              <a:spLocks noChangeShapeType="1"/>
            </p:cNvSpPr>
            <p:nvPr/>
          </p:nvSpPr>
          <p:spPr bwMode="auto">
            <a:xfrm>
              <a:off x="2700338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Line 41"/>
            <p:cNvSpPr>
              <a:spLocks noChangeShapeType="1"/>
            </p:cNvSpPr>
            <p:nvPr/>
          </p:nvSpPr>
          <p:spPr bwMode="auto">
            <a:xfrm>
              <a:off x="3060700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Line 42"/>
            <p:cNvSpPr>
              <a:spLocks noChangeShapeType="1"/>
            </p:cNvSpPr>
            <p:nvPr/>
          </p:nvSpPr>
          <p:spPr bwMode="auto">
            <a:xfrm>
              <a:off x="3276600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6" name="Line 43"/>
            <p:cNvSpPr>
              <a:spLocks noChangeShapeType="1"/>
            </p:cNvSpPr>
            <p:nvPr/>
          </p:nvSpPr>
          <p:spPr bwMode="auto">
            <a:xfrm flipH="1">
              <a:off x="3636963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7" name="Line 44"/>
            <p:cNvSpPr>
              <a:spLocks noChangeShapeType="1"/>
            </p:cNvSpPr>
            <p:nvPr/>
          </p:nvSpPr>
          <p:spPr bwMode="auto">
            <a:xfrm>
              <a:off x="3852863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8" name="Line 46"/>
            <p:cNvSpPr>
              <a:spLocks noChangeShapeType="1"/>
            </p:cNvSpPr>
            <p:nvPr/>
          </p:nvSpPr>
          <p:spPr bwMode="auto">
            <a:xfrm>
              <a:off x="4787900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9" name="Line 47"/>
            <p:cNvSpPr>
              <a:spLocks noChangeShapeType="1"/>
            </p:cNvSpPr>
            <p:nvPr/>
          </p:nvSpPr>
          <p:spPr bwMode="auto">
            <a:xfrm>
              <a:off x="5148263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0" name="Line 48"/>
            <p:cNvSpPr>
              <a:spLocks noChangeShapeType="1"/>
            </p:cNvSpPr>
            <p:nvPr/>
          </p:nvSpPr>
          <p:spPr bwMode="auto">
            <a:xfrm>
              <a:off x="5580063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1" name="Line 49"/>
            <p:cNvSpPr>
              <a:spLocks noChangeShapeType="1"/>
            </p:cNvSpPr>
            <p:nvPr/>
          </p:nvSpPr>
          <p:spPr bwMode="auto">
            <a:xfrm>
              <a:off x="5940425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2" name="Line 50"/>
            <p:cNvSpPr>
              <a:spLocks noChangeShapeType="1"/>
            </p:cNvSpPr>
            <p:nvPr/>
          </p:nvSpPr>
          <p:spPr bwMode="auto">
            <a:xfrm>
              <a:off x="6300788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3" name="Line 51"/>
            <p:cNvSpPr>
              <a:spLocks noChangeShapeType="1"/>
            </p:cNvSpPr>
            <p:nvPr/>
          </p:nvSpPr>
          <p:spPr bwMode="auto">
            <a:xfrm>
              <a:off x="6805613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4" name="Line 52"/>
            <p:cNvSpPr>
              <a:spLocks noChangeShapeType="1"/>
            </p:cNvSpPr>
            <p:nvPr/>
          </p:nvSpPr>
          <p:spPr bwMode="auto">
            <a:xfrm>
              <a:off x="7021513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5" name="Line 53"/>
            <p:cNvSpPr>
              <a:spLocks noChangeShapeType="1"/>
            </p:cNvSpPr>
            <p:nvPr/>
          </p:nvSpPr>
          <p:spPr bwMode="auto">
            <a:xfrm>
              <a:off x="7308850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6" name="Line 54"/>
            <p:cNvSpPr>
              <a:spLocks noChangeShapeType="1"/>
            </p:cNvSpPr>
            <p:nvPr/>
          </p:nvSpPr>
          <p:spPr bwMode="auto">
            <a:xfrm>
              <a:off x="7596188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7" name="Line 55"/>
            <p:cNvSpPr>
              <a:spLocks noChangeShapeType="1"/>
            </p:cNvSpPr>
            <p:nvPr/>
          </p:nvSpPr>
          <p:spPr bwMode="auto">
            <a:xfrm>
              <a:off x="7885113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8" name="Line 56"/>
            <p:cNvSpPr>
              <a:spLocks noChangeShapeType="1"/>
            </p:cNvSpPr>
            <p:nvPr/>
          </p:nvSpPr>
          <p:spPr bwMode="auto">
            <a:xfrm>
              <a:off x="8172450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9" name="Line 57"/>
            <p:cNvSpPr>
              <a:spLocks noChangeShapeType="1"/>
            </p:cNvSpPr>
            <p:nvPr/>
          </p:nvSpPr>
          <p:spPr bwMode="auto">
            <a:xfrm>
              <a:off x="8461375" y="3068638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0" name="Line 59"/>
            <p:cNvSpPr>
              <a:spLocks noChangeShapeType="1"/>
            </p:cNvSpPr>
            <p:nvPr/>
          </p:nvSpPr>
          <p:spPr bwMode="auto">
            <a:xfrm flipH="1">
              <a:off x="1620835" y="2550095"/>
              <a:ext cx="1655674" cy="8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1" name="Line 60"/>
            <p:cNvSpPr>
              <a:spLocks noChangeShapeType="1"/>
            </p:cNvSpPr>
            <p:nvPr/>
          </p:nvSpPr>
          <p:spPr bwMode="auto">
            <a:xfrm flipH="1">
              <a:off x="3708400" y="2550095"/>
              <a:ext cx="288180" cy="8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2" name="Line 61"/>
            <p:cNvSpPr>
              <a:spLocks noChangeShapeType="1"/>
            </p:cNvSpPr>
            <p:nvPr/>
          </p:nvSpPr>
          <p:spPr bwMode="auto">
            <a:xfrm>
              <a:off x="4788655" y="2550095"/>
              <a:ext cx="359608" cy="8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3" name="Line 62"/>
            <p:cNvSpPr>
              <a:spLocks noChangeShapeType="1"/>
            </p:cNvSpPr>
            <p:nvPr/>
          </p:nvSpPr>
          <p:spPr bwMode="auto">
            <a:xfrm>
              <a:off x="5292704" y="2550095"/>
              <a:ext cx="2592409" cy="8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4" name="Rectangle 63"/>
            <p:cNvSpPr>
              <a:spLocks noChangeArrowheads="1"/>
            </p:cNvSpPr>
            <p:nvPr/>
          </p:nvSpPr>
          <p:spPr bwMode="auto">
            <a:xfrm>
              <a:off x="3204503" y="5530371"/>
              <a:ext cx="2232215" cy="63754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b="1">
                  <a:latin typeface="Monotype Corsiva" pitchFamily="66" charset="0"/>
                </a:rPr>
                <a:t>Внутришкольный </a:t>
              </a:r>
            </a:p>
            <a:p>
              <a:pPr algn="ctr"/>
              <a:r>
                <a:rPr lang="ru-RU" b="1">
                  <a:latin typeface="Monotype Corsiva" pitchFamily="66" charset="0"/>
                </a:rPr>
                <a:t>консилиум</a:t>
              </a:r>
            </a:p>
          </p:txBody>
        </p:sp>
        <p:sp>
          <p:nvSpPr>
            <p:cNvPr id="6205" name="Rectangle 64"/>
            <p:cNvSpPr>
              <a:spLocks noChangeArrowheads="1"/>
            </p:cNvSpPr>
            <p:nvPr/>
          </p:nvSpPr>
          <p:spPr bwMode="auto">
            <a:xfrm>
              <a:off x="3924300" y="6308725"/>
              <a:ext cx="914400" cy="36036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 dirty="0">
                  <a:latin typeface="Monotype Corsiva" pitchFamily="66" charset="0"/>
                </a:rPr>
                <a:t>ПМПК</a:t>
              </a:r>
            </a:p>
          </p:txBody>
        </p:sp>
        <p:sp>
          <p:nvSpPr>
            <p:cNvPr id="6206" name="Line 65"/>
            <p:cNvSpPr>
              <a:spLocks noChangeShapeType="1"/>
            </p:cNvSpPr>
            <p:nvPr/>
          </p:nvSpPr>
          <p:spPr bwMode="auto">
            <a:xfrm flipH="1">
              <a:off x="4356100" y="6172591"/>
              <a:ext cx="514" cy="137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7" name="Line 66"/>
            <p:cNvSpPr>
              <a:spLocks noChangeShapeType="1"/>
            </p:cNvSpPr>
            <p:nvPr/>
          </p:nvSpPr>
          <p:spPr bwMode="auto">
            <a:xfrm>
              <a:off x="2413000" y="5084763"/>
              <a:ext cx="1439565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8" name="Line 67"/>
            <p:cNvSpPr>
              <a:spLocks noChangeShapeType="1"/>
            </p:cNvSpPr>
            <p:nvPr/>
          </p:nvSpPr>
          <p:spPr bwMode="auto">
            <a:xfrm>
              <a:off x="2771775" y="5084763"/>
              <a:ext cx="1152798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9" name="Line 68"/>
            <p:cNvSpPr>
              <a:spLocks noChangeShapeType="1"/>
            </p:cNvSpPr>
            <p:nvPr/>
          </p:nvSpPr>
          <p:spPr bwMode="auto">
            <a:xfrm>
              <a:off x="2987675" y="5084763"/>
              <a:ext cx="936897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0" name="Line 69"/>
            <p:cNvSpPr>
              <a:spLocks noChangeShapeType="1"/>
            </p:cNvSpPr>
            <p:nvPr/>
          </p:nvSpPr>
          <p:spPr bwMode="auto">
            <a:xfrm>
              <a:off x="3276600" y="5084763"/>
              <a:ext cx="647972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1" name="Line 70"/>
            <p:cNvSpPr>
              <a:spLocks noChangeShapeType="1"/>
            </p:cNvSpPr>
            <p:nvPr/>
          </p:nvSpPr>
          <p:spPr bwMode="auto">
            <a:xfrm>
              <a:off x="3563938" y="5084763"/>
              <a:ext cx="360635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2" name="Line 71"/>
            <p:cNvSpPr>
              <a:spLocks noChangeShapeType="1"/>
            </p:cNvSpPr>
            <p:nvPr/>
          </p:nvSpPr>
          <p:spPr bwMode="auto">
            <a:xfrm>
              <a:off x="3852864" y="5084763"/>
              <a:ext cx="71708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3" name="Line 73"/>
            <p:cNvSpPr>
              <a:spLocks noChangeShapeType="1"/>
            </p:cNvSpPr>
            <p:nvPr/>
          </p:nvSpPr>
          <p:spPr bwMode="auto">
            <a:xfrm flipH="1">
              <a:off x="4644642" y="5084763"/>
              <a:ext cx="1656145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4" name="Line 74"/>
            <p:cNvSpPr>
              <a:spLocks noChangeShapeType="1"/>
            </p:cNvSpPr>
            <p:nvPr/>
          </p:nvSpPr>
          <p:spPr bwMode="auto">
            <a:xfrm flipH="1">
              <a:off x="4644642" y="5084763"/>
              <a:ext cx="1295783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5" name="Line 75"/>
            <p:cNvSpPr>
              <a:spLocks noChangeShapeType="1"/>
            </p:cNvSpPr>
            <p:nvPr/>
          </p:nvSpPr>
          <p:spPr bwMode="auto">
            <a:xfrm flipH="1">
              <a:off x="4644642" y="5084763"/>
              <a:ext cx="935420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6" name="Line 76"/>
            <p:cNvSpPr>
              <a:spLocks noChangeShapeType="1"/>
            </p:cNvSpPr>
            <p:nvPr/>
          </p:nvSpPr>
          <p:spPr bwMode="auto">
            <a:xfrm flipH="1">
              <a:off x="4644642" y="5084763"/>
              <a:ext cx="503620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7" name="Line 77"/>
            <p:cNvSpPr>
              <a:spLocks noChangeShapeType="1"/>
            </p:cNvSpPr>
            <p:nvPr/>
          </p:nvSpPr>
          <p:spPr bwMode="auto">
            <a:xfrm flipH="1">
              <a:off x="4644642" y="5084763"/>
              <a:ext cx="143258" cy="448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8" name="Line 79"/>
            <p:cNvSpPr>
              <a:spLocks noChangeShapeType="1"/>
            </p:cNvSpPr>
            <p:nvPr/>
          </p:nvSpPr>
          <p:spPr bwMode="auto">
            <a:xfrm>
              <a:off x="1116955" y="5072867"/>
              <a:ext cx="2087548" cy="673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9" name="Line 80"/>
            <p:cNvSpPr>
              <a:spLocks noChangeShapeType="1"/>
            </p:cNvSpPr>
            <p:nvPr/>
          </p:nvSpPr>
          <p:spPr bwMode="auto">
            <a:xfrm>
              <a:off x="1476996" y="5072868"/>
              <a:ext cx="1727507" cy="673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0" name="Line 83"/>
            <p:cNvSpPr>
              <a:spLocks noChangeShapeType="1"/>
            </p:cNvSpPr>
            <p:nvPr/>
          </p:nvSpPr>
          <p:spPr bwMode="auto">
            <a:xfrm flipH="1">
              <a:off x="5436717" y="5084763"/>
              <a:ext cx="3024658" cy="661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1" name="Line 84"/>
            <p:cNvSpPr>
              <a:spLocks noChangeShapeType="1"/>
            </p:cNvSpPr>
            <p:nvPr/>
          </p:nvSpPr>
          <p:spPr bwMode="auto">
            <a:xfrm flipH="1">
              <a:off x="5436717" y="5084763"/>
              <a:ext cx="2735732" cy="661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2" name="Line 85"/>
            <p:cNvSpPr>
              <a:spLocks noChangeShapeType="1"/>
            </p:cNvSpPr>
            <p:nvPr/>
          </p:nvSpPr>
          <p:spPr bwMode="auto">
            <a:xfrm flipH="1">
              <a:off x="5436718" y="5084763"/>
              <a:ext cx="2448395" cy="661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3" name="Line 86"/>
            <p:cNvSpPr>
              <a:spLocks noChangeShapeType="1"/>
            </p:cNvSpPr>
            <p:nvPr/>
          </p:nvSpPr>
          <p:spPr bwMode="auto">
            <a:xfrm flipH="1">
              <a:off x="5436717" y="5084763"/>
              <a:ext cx="2232496" cy="661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4" name="Line 87"/>
            <p:cNvSpPr>
              <a:spLocks noChangeShapeType="1"/>
            </p:cNvSpPr>
            <p:nvPr/>
          </p:nvSpPr>
          <p:spPr bwMode="auto">
            <a:xfrm flipH="1">
              <a:off x="5436718" y="5084763"/>
              <a:ext cx="1872132" cy="661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5" name="Line 88"/>
            <p:cNvSpPr>
              <a:spLocks noChangeShapeType="1"/>
            </p:cNvSpPr>
            <p:nvPr/>
          </p:nvSpPr>
          <p:spPr bwMode="auto">
            <a:xfrm flipH="1">
              <a:off x="5436717" y="5084763"/>
              <a:ext cx="1584794" cy="661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6" name="Line 89"/>
            <p:cNvSpPr>
              <a:spLocks noChangeShapeType="1"/>
            </p:cNvSpPr>
            <p:nvPr/>
          </p:nvSpPr>
          <p:spPr bwMode="auto">
            <a:xfrm flipH="1">
              <a:off x="5436718" y="5084763"/>
              <a:ext cx="1295871" cy="661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2" y="596900"/>
            <a:ext cx="7392937" cy="110390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Обучение в общеобразовательном классе</a:t>
            </a:r>
          </a:p>
        </p:txBody>
      </p:sp>
      <p:pic>
        <p:nvPicPr>
          <p:cNvPr id="10243" name="Picture 4" descr="C:\Users\ПользовательПК\Desktop\sam_3998_465_348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1650"/>
            <a:ext cx="6984776" cy="453767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0" y="404664"/>
            <a:ext cx="870585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 в «гибких»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классах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57188" y="1052736"/>
            <a:ext cx="8175252" cy="3519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39725" algn="just">
              <a:lnSpc>
                <a:spcPct val="90000"/>
              </a:lnSpc>
              <a:spcBef>
                <a:spcPts val="425"/>
              </a:spcBef>
              <a:buClrTx/>
              <a:buSzPct val="7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dirty="0">
                <a:solidFill>
                  <a:srgbClr val="993300"/>
                </a:solidFill>
                <a:latin typeface="Monotype Corsiva" pitchFamily="64" charset="0"/>
              </a:rPr>
              <a:t> </a:t>
            </a:r>
            <a:r>
              <a:rPr lang="ru-RU" sz="2000" dirty="0" smtClean="0">
                <a:solidFill>
                  <a:srgbClr val="993300"/>
                </a:solidFill>
                <a:latin typeface="Monotype Corsiva" pitchFamily="64" charset="0"/>
              </a:rPr>
              <a:t>               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 задержкой психического развития,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тяжелыми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нарушениями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речи, интеллектуальными нарушениями изучают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предметы по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учебным планам 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для С(К)ОУ 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 условиях классов коррекционно-педагогической поддержки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математика,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русский язык, литературное чтение. Остальные предметы учебного плана изучаются ими в условиях общеобразовательного класса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888432" cy="2880320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888432" cy="28803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0081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Воздействие в системе коррекционных кабинетов</a:t>
            </a:r>
          </a:p>
        </p:txBody>
      </p:sp>
      <p:pic>
        <p:nvPicPr>
          <p:cNvPr id="10243" name="Содержимое 3" descr="DSC_05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888432" cy="3528392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3316" name="Содержимое 6" descr="DSC_06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28800"/>
            <a:ext cx="4032448" cy="3528392"/>
          </a:xfrm>
          <a:ln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17627" y="5589240"/>
            <a:ext cx="798682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 школе созданы специальные кабинеты </a:t>
            </a:r>
            <a:r>
              <a:rPr lang="ru-RU" sz="2800" dirty="0" smtClean="0"/>
              <a:t>для коррекционно-развивающих занятий </a:t>
            </a:r>
            <a:endParaRPr lang="ru-RU" sz="2800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611188" y="476250"/>
            <a:ext cx="7921625" cy="792163"/>
          </a:xfrm>
          <a:solidFill>
            <a:schemeClr val="tx2">
              <a:lumMod val="50000"/>
              <a:lumOff val="50000"/>
            </a:schemeClr>
          </a:solidFill>
          <a:ln w="19050"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Коррекция средствами дополнительного образования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Содержимое 3" descr="DSC_048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889375" cy="244316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Содержимое 4" descr="DSC_04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49080"/>
            <a:ext cx="3960812" cy="2447925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9361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Занятия в кабинете ЛФК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076056" y="1340768"/>
            <a:ext cx="3382144" cy="1008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Занятие в кабинете ДПИ</a:t>
            </a:r>
            <a:endParaRPr lang="ru-RU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60032" y="2204864"/>
            <a:ext cx="3456384" cy="2448272"/>
            <a:chOff x="3152" y="1979"/>
            <a:chExt cx="1450" cy="104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2" y="1979"/>
              <a:ext cx="1450" cy="1041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152" y="1979"/>
              <a:ext cx="1450" cy="1041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8064896" cy="1224136"/>
          </a:xfrm>
          <a:ln w="5715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7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Педагогические условия  реализации технологии: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060848"/>
            <a:ext cx="7776865" cy="40626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В общеобразовательном классе не  более 26 человек;</a:t>
            </a:r>
          </a:p>
          <a:p>
            <a:pPr marL="419100" indent="-419100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В общеобразовательном классе учащихся с особенностями развития не более 15%; </a:t>
            </a:r>
          </a:p>
          <a:p>
            <a:pPr marL="419100" indent="-419100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Работа </a:t>
            </a:r>
            <a:r>
              <a:rPr lang="ru-RU" sz="2000" b="1" dirty="0" err="1" smtClean="0">
                <a:latin typeface="Times New Roman" pitchFamily="18" charset="0"/>
              </a:rPr>
              <a:t>внутришкольного</a:t>
            </a:r>
            <a:r>
              <a:rPr lang="ru-RU" sz="2000" b="1" dirty="0" smtClean="0">
                <a:latin typeface="Times New Roman" pitchFamily="18" charset="0"/>
              </a:rPr>
              <a:t> психолого-педагогического консилиума; </a:t>
            </a:r>
          </a:p>
          <a:p>
            <a:pPr marL="419100" indent="-419100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Школьный консилиум работает на постоянной основе;</a:t>
            </a:r>
          </a:p>
          <a:p>
            <a:pPr marL="419100" indent="-419100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Работа системы «гибких» классов; </a:t>
            </a:r>
          </a:p>
          <a:p>
            <a:pPr marL="419100" indent="-419100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</a:rPr>
              <a:t>Наличие в школе оборудованных кабинетов для «гибких классов» и проведения индивидуальной коррекционно-развивающей работы;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8064896" cy="1224136"/>
          </a:xfrm>
          <a:ln w="57150"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060848"/>
            <a:ext cx="7776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916832"/>
            <a:ext cx="7632848" cy="4154984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u="sng" dirty="0" smtClean="0">
                <a:solidFill>
                  <a:srgbClr val="FF0000"/>
                </a:solidFill>
                <a:latin typeface="Times New Roman" pitchFamily="18" charset="0"/>
              </a:rPr>
              <a:t>Система дополнительного образования;</a:t>
            </a:r>
          </a:p>
          <a:p>
            <a:pPr marL="419100" indent="-419100">
              <a:lnSpc>
                <a:spcPct val="80000"/>
              </a:lnSpc>
            </a:pPr>
            <a:endParaRPr lang="ru-RU" sz="22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</a:rPr>
              <a:t>Обеспеченность кадрами;</a:t>
            </a:r>
          </a:p>
          <a:p>
            <a:pPr marL="419100" indent="-419100">
              <a:lnSpc>
                <a:spcPct val="80000"/>
              </a:lnSpc>
            </a:pPr>
            <a:endParaRPr lang="ru-RU" sz="22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</a:rPr>
              <a:t>Строгая конфиденциальность об особенностях развития ребенка;</a:t>
            </a:r>
          </a:p>
          <a:p>
            <a:pPr marL="419100" indent="-419100">
              <a:lnSpc>
                <a:spcPct val="80000"/>
              </a:lnSpc>
            </a:pPr>
            <a:endParaRPr lang="ru-RU" sz="22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</a:rPr>
              <a:t>Добрая воля учителя работать в этой школе;</a:t>
            </a:r>
          </a:p>
          <a:p>
            <a:pPr marL="419100" indent="-419100">
              <a:lnSpc>
                <a:spcPct val="80000"/>
              </a:lnSpc>
            </a:pPr>
            <a:endParaRPr lang="ru-RU" sz="22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</a:rPr>
              <a:t>Желание родителей сотрудничать с педагогами школы;</a:t>
            </a:r>
          </a:p>
          <a:p>
            <a:pPr marL="419100" indent="-419100">
              <a:lnSpc>
                <a:spcPct val="80000"/>
              </a:lnSpc>
            </a:pPr>
            <a:endParaRPr lang="ru-RU" sz="2200" b="1" dirty="0" smtClean="0">
              <a:latin typeface="Times New Roman" pitchFamily="18" charset="0"/>
            </a:endParaRPr>
          </a:p>
          <a:p>
            <a:pPr marL="419100" indent="-4191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200" b="1" dirty="0" smtClean="0">
                <a:latin typeface="Times New Roman" pitchFamily="18" charset="0"/>
              </a:rPr>
              <a:t> Создание для учащихся с особенностями развития ситуации успеха в учебно-воспитательном процессе.</a:t>
            </a:r>
          </a:p>
          <a:p>
            <a:pPr marL="419100" indent="-419100">
              <a:lnSpc>
                <a:spcPct val="80000"/>
              </a:lnSpc>
            </a:pPr>
            <a:endParaRPr lang="ru-RU" sz="2200" b="1" dirty="0" smtClean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6926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Педагогические условия  реализации технологии: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 1">
      <a:dk1>
        <a:srgbClr val="000000"/>
      </a:dk1>
      <a:lt1>
        <a:srgbClr val="FFFFCC"/>
      </a:lt1>
      <a:dk2>
        <a:srgbClr val="333300"/>
      </a:dk2>
      <a:lt2>
        <a:srgbClr val="808000"/>
      </a:lt2>
      <a:accent1>
        <a:srgbClr val="339933"/>
      </a:accent1>
      <a:accent2>
        <a:srgbClr val="A50021"/>
      </a:accent2>
      <a:accent3>
        <a:srgbClr val="FFFFE2"/>
      </a:accent3>
      <a:accent4>
        <a:srgbClr val="000000"/>
      </a:accent4>
      <a:accent5>
        <a:srgbClr val="ADCAAD"/>
      </a:accent5>
      <a:accent6>
        <a:srgbClr val="95001D"/>
      </a:accent6>
      <a:hlink>
        <a:srgbClr val="CC9900"/>
      </a:hlink>
      <a:folHlink>
        <a:srgbClr val="FFCC66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575</Words>
  <Application>Microsoft Office PowerPoint</Application>
  <PresentationFormat>Экран (4:3)</PresentationFormat>
  <Paragraphs>118</Paragraphs>
  <Slides>13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Certificate</vt:lpstr>
      <vt:lpstr>Диаграмма Microsoft Graph</vt:lpstr>
      <vt:lpstr>Муниципальное автономное общеобразовательное учреждение «Средняя общеобразовательная школа № 73 г.Челябинска» </vt:lpstr>
      <vt:lpstr>Внутришкольный психолого- педагогический консилиум МАОУ «СОШ №73 г.Челябинска», действующий на освобождённой основе</vt:lpstr>
      <vt:lpstr>Модель психолого-педагогического сопровождения интегрированного процесса в 1-4 классах</vt:lpstr>
      <vt:lpstr>Обучение в общеобразовательном классе</vt:lpstr>
      <vt:lpstr>Слайд 5</vt:lpstr>
      <vt:lpstr>Воздействие в системе коррекционных кабинетов</vt:lpstr>
      <vt:lpstr>Коррекция средствами дополнительного образования</vt:lpstr>
      <vt:lpstr>   </vt:lpstr>
      <vt:lpstr>    </vt:lpstr>
      <vt:lpstr>Слайд 10</vt:lpstr>
      <vt:lpstr>Слайд 11</vt:lpstr>
      <vt:lpstr>Слайд 12</vt:lpstr>
      <vt:lpstr>Результаты реализации интегрированного обучения  в МАОУ «СОШ №73 г. Челябинска»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215</dc:creator>
  <cp:lastModifiedBy>ПользовательПК</cp:lastModifiedBy>
  <cp:revision>71</cp:revision>
  <dcterms:created xsi:type="dcterms:W3CDTF">2014-03-28T07:44:42Z</dcterms:created>
  <dcterms:modified xsi:type="dcterms:W3CDTF">2018-04-19T03:03:49Z</dcterms:modified>
</cp:coreProperties>
</file>