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8" r:id="rId1"/>
  </p:sldMasterIdLst>
  <p:notesMasterIdLst>
    <p:notesMasterId r:id="rId11"/>
  </p:notesMasterIdLst>
  <p:sldIdLst>
    <p:sldId id="271" r:id="rId2"/>
    <p:sldId id="313" r:id="rId3"/>
    <p:sldId id="320" r:id="rId4"/>
    <p:sldId id="314" r:id="rId5"/>
    <p:sldId id="322" r:id="rId6"/>
    <p:sldId id="315" r:id="rId7"/>
    <p:sldId id="273" r:id="rId8"/>
    <p:sldId id="323" r:id="rId9"/>
    <p:sldId id="324" r:id="rId10"/>
  </p:sldIdLst>
  <p:sldSz cx="12192000" cy="6858000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102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2A8A9E-C190-4496-842F-18B509BBD629}" type="datetimeFigureOut">
              <a:rPr lang="ru-RU" smtClean="0"/>
              <a:pPr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EAD61-C532-4A27-9983-77782656464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8136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FEAD61-C532-4A27-9983-777826564641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242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09B0F-DEF0-4676-B085-F3E9F47D0F2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ACAFC-6894-450E-A54F-50112EA0EA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A48595-E2D6-4EEA-8443-CE4E02D4FB4F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C0CF2-AC73-4CC3-BE88-8FBC26B338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05DAD-4469-4A8D-9825-3C353FD52B8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26EB4-6EE1-4301-8873-ACD985AAF2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C096F-9C97-4A6B-B4B9-A6A956D06FD2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8D763-C9B3-4C4A-895B-951869F0D9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2EF01-E6A2-402B-A920-6800F4EB1346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EA1D7-CD17-4185-B651-B5363ED4E3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556EA-D74C-4773-9F79-3D0E50279F55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9EB44-929C-4DB6-9B66-3990DFC6E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CB44B4-8F07-4B81-91FF-882738E7591C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DB120-9216-429B-972E-601034648E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4461AF-3DA3-4527-B83D-90819DB0D2DB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D3A67-5C73-47F8-8351-066C90839C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3AD5F-3EE0-4C67-9400-3CC6D5E92AB4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25E46E-45AC-498D-AAC0-95887E7642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4DB01-75D5-478B-A2EF-888A9C0CCDC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A8B32-E2ED-40FA-B663-07B06D2D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7F7CF-9659-4592-815F-C11CC8C5F058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B1D05-6227-4D99-B682-21CF05E2C9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17000">
              <a:srgbClr val="85C2FF"/>
            </a:gs>
            <a:gs pos="49000">
              <a:srgbClr val="C4D6EB"/>
            </a:gs>
            <a:gs pos="93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AB87965-732F-4723-BA8E-5C6447E93D3A}" type="datetimeFigureOut">
              <a:rPr lang="ru-RU"/>
              <a:pPr>
                <a:defRPr/>
              </a:pPr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CE9373-59CA-4257-82A2-0DA39DAA19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0738" y="0"/>
            <a:ext cx="7813675" cy="20810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550" y="2601913"/>
            <a:ext cx="11239500" cy="358775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96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Шамина Кристина Алексеевна</a:t>
            </a:r>
            <a:endParaRPr lang="ru-RU" sz="9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1200" b="1" dirty="0">
                <a:latin typeface="Times New Roman"/>
                <a:ea typeface="Times New Roman"/>
              </a:rPr>
              <a:t>Организация проектной деятельности </a:t>
            </a:r>
            <a:r>
              <a:rPr lang="ru-RU" sz="11200" b="1" dirty="0" smtClean="0">
                <a:latin typeface="Times New Roman"/>
                <a:ea typeface="Times New Roman"/>
              </a:rPr>
              <a:t>младшего школьника</a:t>
            </a:r>
            <a:endParaRPr lang="ru-RU" sz="11200" b="1" dirty="0">
              <a:latin typeface="Times New Roman"/>
              <a:ea typeface="Times New Roman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   Челябинск, 2017</a:t>
            </a:r>
            <a:endParaRPr lang="ru-RU" sz="5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1427"/>
          </a:xfrm>
        </p:spPr>
        <p:txBody>
          <a:bodyPr/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700345"/>
          </a:xfrm>
        </p:spPr>
        <p:txBody>
          <a:bodyPr/>
          <a:lstStyle/>
          <a:p>
            <a:pPr marL="0" indent="0" algn="just" eaLnBrk="1" hangingPunct="1">
              <a:lnSpc>
                <a:spcPct val="10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Объект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исследования: проектная деятельность младших школьников.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Предмет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исследования: методика организации проектной деятельности младших школьников.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lnSpc>
                <a:spcPct val="10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Гипотеза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использование проектной деятельности </a:t>
            </a:r>
            <a:r>
              <a:rPr lang="x-none" sz="2400">
                <a:latin typeface="Times New Roman" pitchFamily="18" charset="0"/>
                <a:cs typeface="Times New Roman" pitchFamily="18" charset="0"/>
              </a:rPr>
              <a:t>как технологи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x-none" sz="2400">
                <a:latin typeface="Times New Roman" pitchFamily="18" charset="0"/>
                <a:cs typeface="Times New Roman" pitchFamily="18" charset="0"/>
              </a:rPr>
              <a:t> развивающего обучения в начальной школе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способствует развитию исследовательских и творческих способностей более качественному усвоению знаний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 eaLnBrk="1" hangingPunct="1">
              <a:lnSpc>
                <a:spcPct val="10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 – изучить организацию проектной деятельности  как технологию развивающего обучения в начальной школе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 eaLnBrk="1" hangingPunct="1">
              <a:lnSpc>
                <a:spcPct val="10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Задачи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исследования: </a:t>
            </a:r>
          </a:p>
          <a:p>
            <a:pPr marL="0" lvl="0" indent="0" algn="just" eaLnBrk="1" hangingPunct="1">
              <a:lnSpc>
                <a:spcPct val="100000"/>
              </a:lnSpc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	Проанализировать понятия проекта и проектной деятельности в разных источниках;</a:t>
            </a:r>
          </a:p>
          <a:p>
            <a:pPr marL="457200" lvl="0" indent="-457200" algn="just" eaLnBrk="1" hangingPunct="1">
              <a:lnSpc>
                <a:spcPct val="100000"/>
              </a:lnSpc>
              <a:buAutoNum type="arabicPeriod" startAt="2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Изучить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методику организации проектной деятельности в начальной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школе;</a:t>
            </a:r>
          </a:p>
          <a:p>
            <a:pPr marL="457200" lvl="0" indent="-457200" algn="just" eaLnBrk="1" hangingPunct="1">
              <a:lnSpc>
                <a:spcPct val="100000"/>
              </a:lnSpc>
              <a:buAutoNum type="arabicPeriod" startAt="2"/>
            </a:pPr>
            <a:r>
              <a:rPr lang="ru-RU" sz="2400" dirty="0" smtClean="0">
                <a:latin typeface="Times New Roman"/>
                <a:ea typeface="Times New Roman"/>
              </a:rPr>
              <a:t>П</a:t>
            </a:r>
            <a:r>
              <a:rPr lang="x-none" sz="2400">
                <a:latin typeface="Times New Roman"/>
                <a:ea typeface="Times New Roman"/>
              </a:rPr>
              <a:t>роанализировать опыт работы Муниципального казённого общеобразовательного учреждения «Берёзовская средняя общеобразовательная школа» п. Берёзовка Увельского муниципального района </a:t>
            </a:r>
            <a:r>
              <a:rPr lang="ru-RU" sz="2400" dirty="0">
                <a:latin typeface="Times New Roman"/>
                <a:ea typeface="Times New Roman"/>
              </a:rPr>
              <a:t>Ч</a:t>
            </a:r>
            <a:r>
              <a:rPr lang="x-none" sz="2400">
                <a:latin typeface="Times New Roman"/>
                <a:ea typeface="Times New Roman"/>
              </a:rPr>
              <a:t>елябинской области по организации проектной деятельности младших школьников</a:t>
            </a:r>
            <a:r>
              <a:rPr lang="ru-RU" sz="2400" dirty="0">
                <a:latin typeface="Times New Roman"/>
                <a:ea typeface="Times New Roman"/>
              </a:rPr>
              <a:t>.</a:t>
            </a:r>
          </a:p>
          <a:p>
            <a:pPr marL="0" lvl="0" indent="0" algn="just" eaLnBrk="1" hangingPunct="1">
              <a:lnSpc>
                <a:spcPct val="10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3779" y="126123"/>
            <a:ext cx="11650717" cy="1838749"/>
          </a:xfrm>
        </p:spPr>
        <p:txBody>
          <a:bodyPr/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Глава 1. Теоретические аспекты организации проектной деятельности младших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школьников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1.1 Понятие проекта и проектной деятельности в научной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литературе</a:t>
            </a:r>
            <a:br>
              <a:rPr lang="ru-RU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Проектная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деятельность школьников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— это познавательная, учебная, исследовательская и творческая деятельность, в результате которой появляется решение задачи, которое представлено в виде проекта».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samsung\Desktop\Новиков,_Александр_Михайлович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81" y="2083840"/>
            <a:ext cx="2863002" cy="28630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7620" y="4946842"/>
            <a:ext cx="392752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Новиков Александр Михайлович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(1941-2013)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российский учёный-педагог, заслуженный деятель науки России,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доктор педагогических наук, профессор, академик Российской академии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образования, лауреат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 Государственной премии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28" name="Picture 4" descr="http://www.rsvpu.ru/about/sipi-ugppu-rgppu/e-i/zeer-evald-fridrixovich/filedirectory/1471/05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473" b="15289"/>
          <a:stretch/>
        </p:blipFill>
        <p:spPr bwMode="auto">
          <a:xfrm>
            <a:off x="4927048" y="2083840"/>
            <a:ext cx="2780017" cy="28630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465196" y="5079314"/>
            <a:ext cx="37895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Зеер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Эвальд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Фридрихович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(1938-2011)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- заслуженный деятель науки РФ, член-корреспондент РАО, доктор психологических наук, профессор.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27575" y="4962230"/>
            <a:ext cx="3675797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Влади́мир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Ильи́ч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Загвязинский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род. в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1930)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советский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и российский учёный, доктор педагогических наук, профессор, заслуженный деятель науки Российской Федерации, действительный член Российской академии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образования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30" name="Picture 6" descr="http://ruspekh.ru/images/articles/43857/2015_08_11-23-02_003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59" r="23001" b="9347"/>
          <a:stretch/>
        </p:blipFill>
        <p:spPr bwMode="auto">
          <a:xfrm>
            <a:off x="9194198" y="2083840"/>
            <a:ext cx="2777893" cy="2863002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8231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2868" y="189186"/>
            <a:ext cx="10486697" cy="993228"/>
          </a:xfrm>
        </p:spPr>
        <p:txBody>
          <a:bodyPr/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1.2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Особенности организации проектной деятельности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начальной школе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1481959"/>
            <a:ext cx="10515600" cy="469500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09934" y="1545441"/>
            <a:ext cx="1014028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Особенности проектной деятельности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выражаются:</a:t>
            </a:r>
          </a:p>
          <a:p>
            <a:pPr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создании соответствующих условий, способствующих активизации познавательного интереса и самостоятельному приобретению знаний из различных источников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формировании умения пользоваться знаниями с целью решения познавательных задач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развитии коммуникативных и исследовательских навыков</a:t>
            </a: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 активном развитии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5370" y="122831"/>
            <a:ext cx="11062648" cy="1132764"/>
          </a:xfrm>
        </p:spPr>
        <p:txBody>
          <a:bodyPr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Этапы выполнения проектной деятельности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Н.Ю.Пахомовой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А.И. Савенкова</a:t>
            </a:r>
            <a:br>
              <a:rPr lang="ru-RU" sz="2800" dirty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9764440"/>
              </p:ext>
            </p:extLst>
          </p:nvPr>
        </p:nvGraphicFramePr>
        <p:xfrm>
          <a:off x="0" y="1319347"/>
          <a:ext cx="6608064" cy="5287520"/>
        </p:xfrm>
        <a:graphic>
          <a:graphicData uri="http://schemas.openxmlformats.org/drawingml/2006/table">
            <a:tbl>
              <a:tblPr firstRow="1" firstCol="1" bandRow="1"/>
              <a:tblGrid>
                <a:gridCol w="382137"/>
                <a:gridCol w="1528550"/>
                <a:gridCol w="4697377"/>
              </a:tblGrid>
              <a:tr h="31252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этапа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этапа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4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аналитический: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выбора темы проекта, его типа, количества участников; педагог продумывает возможные варианты проблемы, которые важно исследовать в рамках намеченной тематики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12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поисковый: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обозначается проблема и формулируется наиболее актуальная и посильная задача для детей на определенный отрезок времени; распределяются задачи по группам; обсуждается план деятельности по достижению цели (к кому обратиться за помощью, какие предметы использовать, где найти информацию)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44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практический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выполнение проекта – комплекс действий, завершающихся созданием творческого продукта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57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презентационный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презентация результатов, при защите учащиеся демонстрируют и комментируют глубину разработки поставленной проблемы, её актуальность, объясняют полученный результат, развивая при этом свои ораторские способности.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2004688"/>
              </p:ext>
            </p:extLst>
          </p:nvPr>
        </p:nvGraphicFramePr>
        <p:xfrm>
          <a:off x="6686312" y="1350946"/>
          <a:ext cx="5505688" cy="5285673"/>
        </p:xfrm>
        <a:graphic>
          <a:graphicData uri="http://schemas.openxmlformats.org/drawingml/2006/table">
            <a:tbl>
              <a:tblPr firstRow="1" firstCol="1" bandRow="1"/>
              <a:tblGrid>
                <a:gridCol w="306682"/>
                <a:gridCol w="2139230"/>
                <a:gridCol w="3059776"/>
              </a:tblGrid>
              <a:tr h="3129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Название 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Цели (основные вопросы)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6097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целеполагание,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зачем и почему они будут выполнять проект, каково его значение в их жизни и в жизни общества, какова основная задача предстоящей деятельности.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8442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планирование процесса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Как будет внешне выглядеть задуманное? В какой последовательности будем это делать? Какие инструменты и материалы нам понадобятся для работы?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реализация процесса, согласно плана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Основной вопрос этапа: Делаем все по порядку? 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рефлексия проделанной работы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Главный вопрос этапа: получилось ли то, что задумали?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153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коррекция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надо подправить? А что еще можно придумать?</a:t>
                      </a:r>
                    </a:p>
                  </a:txBody>
                  <a:tcPr marL="34534" marR="3453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151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4855" y="173420"/>
            <a:ext cx="11240814" cy="1229711"/>
          </a:xfrm>
        </p:spPr>
        <p:txBody>
          <a:bodyPr/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Глава 2. Практико-ориентированная работа по организации проектной деятельности младших школьников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2.1 Анализ опыта работы по организации проектной деятельности младших школьников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3966" y="1529255"/>
            <a:ext cx="10515600" cy="4953432"/>
          </a:xfrm>
        </p:spPr>
        <p:txBody>
          <a:bodyPr/>
          <a:lstStyle/>
          <a:p>
            <a:pPr algn="just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Изучив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опыт работы многих педагогов доказывает, что внедрение метода проектов в учебный процесс позволяет: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активно развивать личностные качества и способности школьников;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повысить познавательную активность и самостоятельность учащихся;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усилить уверенность учащихся в собственных силах (в ходе работы над проектом обеспечивается максимальная самостоятельность учащихся от идеи до ее воплощения);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поднять имидж учителя (использование в обучении передовых педагогических технологий);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включить в процесс обучения учащихся их родных и близких (помощь в поиске информации, разработке, оценке объектов проектирования).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9185" y="204951"/>
            <a:ext cx="11745312" cy="6416566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2.2 Особенности организации проектной деятельности в начальных классах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Проектная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деятельность является инструментом развития, обучает формированию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учебных действий младших школьников: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определять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тему исследования в соответствии со своими интересами и объяснять свой выбор;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формулировать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цель, ставить исследовательские вопросы, планировать, собирать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информацию;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записывать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данные, представлять результаты иссле­дования, в том числе в виде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презентаций;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владеть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общими начальными информационно-коммуникационными технологиями;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оценивать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эффективность своей работы и достигну­тых результатов.</a:t>
            </a:r>
          </a:p>
          <a:p>
            <a:pPr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8318" y="182880"/>
            <a:ext cx="11435134" cy="6362299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Содержание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курса внеурочной деятельности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	1. Вводное занятие. Знакомство с предметом изучения. Техника безопасности и правила поведения на заня­тиях.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Проект «Изучай природу своего края». Исследовательский проект по окружающему  миру.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Проект «Сохраним чистоту рек и озёр нашей Родины» - окружающий мир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4. Проект «Моя Родина». Творческий проект по литературному  чтению.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5. Проект «Значение воды для нашего поселка»(национальные, региональные и этнокультурные особенности). Исследовательский проект по окружающему  миру.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Проект «Народные промыслы» (национальные, региональные и этнокультурные особенности). Информационный проект.</a:t>
            </a:r>
          </a:p>
          <a:p>
            <a:pPr>
              <a:lnSpc>
                <a:spcPct val="10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Проект «Длина и её измерение». Исследовательский проект по математике.</a:t>
            </a:r>
          </a:p>
          <a:p>
            <a:pPr>
              <a:lnSpc>
                <a:spcPct val="100000"/>
              </a:lnSpc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8. Проект  «Используем средства языка при общении». Информационный проект по  русскому языку</a:t>
            </a:r>
          </a:p>
        </p:txBody>
      </p:sp>
    </p:spTree>
    <p:extLst>
      <p:ext uri="{BB962C8B-B14F-4D97-AF65-F5344CB8AC3E}">
        <p14:creationId xmlns:p14="http://schemas.microsoft.com/office/powerpoint/2010/main" val="17665299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90738" y="0"/>
            <a:ext cx="7813675" cy="2081048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24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7550" y="2601913"/>
            <a:ext cx="11239500" cy="3587750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sz="9600" b="1" dirty="0" smtClean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ru-RU" sz="9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Шамина Кристина Алексеевна</a:t>
            </a:r>
            <a:endParaRPr lang="ru-RU" sz="9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sz="112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11200" b="1" dirty="0">
                <a:latin typeface="Times New Roman"/>
                <a:ea typeface="Times New Roman"/>
              </a:rPr>
              <a:t>Организация проектной деятельности </a:t>
            </a:r>
            <a:r>
              <a:rPr lang="ru-RU" sz="11200" b="1" dirty="0" smtClean="0">
                <a:latin typeface="Times New Roman"/>
                <a:ea typeface="Times New Roman"/>
              </a:rPr>
              <a:t>младшего школьника</a:t>
            </a:r>
            <a:endParaRPr lang="ru-RU" sz="11200" b="1" dirty="0">
              <a:latin typeface="Times New Roman"/>
              <a:ea typeface="Times New Roman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endParaRPr lang="ru-RU" sz="9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ru-RU" sz="5600" b="1" dirty="0" smtClean="0">
                <a:ln w="0"/>
                <a:latin typeface="Times New Roman" panose="02020603050405020304" pitchFamily="18" charset="0"/>
                <a:cs typeface="Times New Roman" panose="02020603050405020304" pitchFamily="18" charset="0"/>
              </a:rPr>
              <a:t>       Челябинск, 2017</a:t>
            </a:r>
            <a:endParaRPr lang="ru-RU" sz="5600" b="1" dirty="0">
              <a:ln w="0"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32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1622</TotalTime>
  <Words>337</Words>
  <Application>Microsoft Office PowerPoint</Application>
  <PresentationFormat>Широкоэкранный</PresentationFormat>
  <Paragraphs>104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     . </vt:lpstr>
      <vt:lpstr>Глава 1. Теоретические аспекты организации проектной деятельности младших школьников 1.1 Понятие проекта и проектной деятельности в научной литературе  «Проектная деятельность школьников — это познавательная, учебная, исследовательская и творческая деятельность, в результате которой появляется решение задачи, которое представлено в виде проекта». </vt:lpstr>
      <vt:lpstr>1.2. Особенности организации проектной деятельности  в начальной школе </vt:lpstr>
      <vt:lpstr>Этапы выполнения проектной деятельности  по Н.Ю.Пахомовой и  А.И. Савенкова </vt:lpstr>
      <vt:lpstr>     Глава 2. Практико-ориентированная работа по организации проектной деятельности младших школьников 2.1 Анализ опыта работы по организации проектной деятельности младших школьников   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образовательное учреждение дополнительного профессионального образования «Челябинский институт переподготовки и повышения квалификации работников образования» Кафедра начального образования</dc:title>
  <dc:creator>Татьяна Мажитова</dc:creator>
  <cp:lastModifiedBy>Анна В. Бабухина</cp:lastModifiedBy>
  <cp:revision>219</cp:revision>
  <dcterms:created xsi:type="dcterms:W3CDTF">2015-10-10T15:04:16Z</dcterms:created>
  <dcterms:modified xsi:type="dcterms:W3CDTF">2017-12-12T07:59:16Z</dcterms:modified>
</cp:coreProperties>
</file>