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3" r:id="rId6"/>
    <p:sldId id="268" r:id="rId7"/>
    <p:sldId id="264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6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2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86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4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36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69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9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34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7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0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5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5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0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6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3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3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6B57-96E1-4D14-B9BB-74D1E81AB65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AEA142-86F8-4FA9-BE70-BD38A8D9F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F:\&#1096;&#1072;&#1073;&#1091;&#1085;&#1080;&#1085;&#1072;%201\&#1054;_4%20&#1082;&#1083;&#1072;&#1089;&#1089;_&#1092;&#1072;&#1082;&#1090;.docx" TargetMode="External"/><Relationship Id="rId3" Type="http://schemas.openxmlformats.org/officeDocument/2006/relationships/hyperlink" Target="file:///F:\&#1096;&#1072;&#1073;&#1091;&#1085;&#1080;&#1085;&#1072;%201\&#1056;&#1077;&#1095;&#1077;&#1074;&#1099;&#1077;%20&#1089;&#1080;&#1090;&#1091;&#1072;&#1094;&#1080;&#1080;%201-4%20&#1082;&#1083;&#1072;&#1089;&#1089;.docx" TargetMode="External"/><Relationship Id="rId7" Type="http://schemas.openxmlformats.org/officeDocument/2006/relationships/hyperlink" Target="file:///F:\&#1096;&#1072;&#1073;&#1091;&#1085;&#1080;&#1085;&#1072;%201\&#1054;_1%20_%20&#1087;&#1088;&#1072;&#1082;.docx" TargetMode="External"/><Relationship Id="rId2" Type="http://schemas.openxmlformats.org/officeDocument/2006/relationships/hyperlink" Target="file:///F:\&#1096;&#1072;&#1073;&#1091;&#1085;&#1080;&#1085;&#1072;%201\&#1080;&#1079;&#1083;&#1086;&#1078;&#1077;&#1085;&#1080;&#1077;%203.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F:\&#1096;&#1072;&#1073;&#1091;&#1085;&#1080;&#1085;&#1072;%201\&#1054;&#1094;&#1077;&#1085;&#1086;&#1095;&#1085;&#1099;&#1077;_&#1052;&#1072;&#1090;&#1077;&#1084;&#1072;&#1090;&#1080;&#1082;&#1072;_1%20&#1082;&#1083;&#1072;&#1089;&#1089;.doc" TargetMode="External"/><Relationship Id="rId5" Type="http://schemas.openxmlformats.org/officeDocument/2006/relationships/hyperlink" Target="file:///F:\&#1096;&#1072;&#1073;&#1091;&#1085;&#1080;&#1085;&#1072;%201\3.1%20&#1057;&#1086;&#1095;&#1080;&#1085;&#1077;&#1085;&#1080;&#1077;%20&#1085;&#1072;%20&#1090;&#1077;&#1084;&#1091;%20&#1083;&#1054;&#1089;&#1077;&#1085;&#1100;%20&#1074;%20&#1063;&#1077;&#1083;&#1103;&#1073;&#1080;&#1085;&#1089;&#1082;&#1086;&#1081;%20&#1086;&#1073;&#1083;&#1072;&#1089;&#1090;&#1080;&#172;%20%20&#1085;&#1072;%20&#1086;&#1089;&#1085;&#1086;&#1074;&#1077;%20&#1089;&#1086;&#1095;&#1077;&#1090;&#1072;&#1085;&#1080;&#1103;%20&#1082;&#1085;&#1080;&#1078;&#1085;&#1099;&#1093;%20&#1089;&#1074;&#1077;&#1076;&#1077;&#1085;&#1080;&#1081;%20&#1089;%20&#1083;&#1080;&#1095;&#1085;&#1099;&#1084;%20&#1086;&#1087;&#1099;&#1090;&#1086;&#1084;%20.docx" TargetMode="External"/><Relationship Id="rId4" Type="http://schemas.openxmlformats.org/officeDocument/2006/relationships/hyperlink" Target="file:///F:\&#1096;&#1072;&#1073;&#1091;&#1085;&#1080;&#1085;&#1072;%201\&#1054;&#1094;&#1077;&#1085;&#1086;&#1095;&#1085;&#1099;&#1077;_%20&#1056;&#1091;&#1089;&#1089;&#1082;&#1080;&#1081;%20&#1103;&#1079;&#1099;&#1082;_4%20&#1082;&#1083;&#1072;&#1089;&#1089;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70F999-F137-42AE-9851-B1E8A0768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3" y="688273"/>
            <a:ext cx="7766936" cy="1646302"/>
          </a:xfrm>
        </p:spPr>
        <p:txBody>
          <a:bodyPr/>
          <a:lstStyle/>
          <a:p>
            <a:pPr lvl="0" algn="ctr" defTabSz="449263" eaLnBrk="0" fontAlgn="base" hangingPunct="0"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ea typeface="Microsoft YaHei" panose="020B0503020204020204" pitchFamily="34" charset="-122"/>
                <a:cs typeface="Arial"/>
              </a:rPr>
              <a:t/>
            </a:r>
            <a:br>
              <a:rPr lang="ru-RU" alt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ea typeface="Microsoft YaHei" panose="020B0503020204020204" pitchFamily="34" charset="-122"/>
                <a:cs typeface="Arial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32ADB00-4022-4953-AB86-66B84A1E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593" y="233457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предметных результатов освоения основной образовательной программы начального общего образования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44C24FA6-A701-4E99-961C-AC8A4D9E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434" y="3508231"/>
            <a:ext cx="5616575" cy="133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0"/>
          <a:lstStyle>
            <a:lvl1pPr marL="36513"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449263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Шабунина Нина Ивановна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77B73C5-79BD-4E34-8C87-D02855497121}"/>
              </a:ext>
            </a:extLst>
          </p:cNvPr>
          <p:cNvSpPr/>
          <p:nvPr/>
        </p:nvSpPr>
        <p:spPr>
          <a:xfrm>
            <a:off x="4561983" y="6246371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Челябинск, 2017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45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B7FD7-C2F6-4226-96E1-FA321785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4E1316-5EBF-4507-A9B4-67245CD2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оценки достижения предметных результатов освоения основной образовательной программы начального общего образования.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оценивания достижения предметных результатов освоения основной образовательной программы начального общего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8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C68369-650D-401A-96A3-7F85246AF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9823"/>
            <a:ext cx="8596668" cy="48315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оценки достижения обучающимися предметных результатов освоения основной образовательной программы начального общего образования.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цели исследования можно сформулировать следующие задачи: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Проанализировать оценку планируемых результатов освоения образования в контексте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Рассмотреть основные положения системы оценки планируемых результатов освоения программы начального образования.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Изучить особенности оценки достижения предметных результатов освоения основной образовательной программы начального общего образования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Подобрать инструментарий для оценки достижения предметных результатов освоения программы начального общего образования.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31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287E0F-D309-46AC-B682-A8E1A6F7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Отличительными особенностями системы оценки в рамках ФГОС НОО являются следующие: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B37010-8DB7-4CC4-B320-5F182D2D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1418492"/>
            <a:ext cx="8687848" cy="5287108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/>
              <a:t>– комплексный подход к оценке результатов образования (оценка предметных,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личностных результатов общего образования);</a:t>
            </a:r>
          </a:p>
          <a:p>
            <a:r>
              <a:rPr lang="ru-RU" sz="2000" dirty="0"/>
              <a:t>- использование планируемых результатов освоения основных образовательных программ в качестве содержательной и </a:t>
            </a:r>
            <a:r>
              <a:rPr lang="ru-RU" sz="2000" dirty="0" err="1"/>
              <a:t>критериальной</a:t>
            </a:r>
            <a:r>
              <a:rPr lang="ru-RU" sz="2000" dirty="0"/>
              <a:t> базы оценки;</a:t>
            </a:r>
          </a:p>
          <a:p>
            <a:r>
              <a:rPr lang="ru-RU" sz="2000" dirty="0"/>
              <a:t>- оценка успешности освоения содержания отдельных учебных предметов на основе системно-</a:t>
            </a:r>
            <a:r>
              <a:rPr lang="ru-RU" sz="2000" dirty="0" err="1"/>
              <a:t>деятельностного</a:t>
            </a:r>
            <a:r>
              <a:rPr lang="ru-RU" sz="2000" dirty="0"/>
              <a:t> подхода, проявляющегося в способности к выполнению учебно-практических и учебно-познавательных задач;</a:t>
            </a:r>
          </a:p>
          <a:p>
            <a:r>
              <a:rPr lang="ru-RU" sz="2000" dirty="0"/>
              <a:t>- оценка динамики образовательных достижений обучающихся;</a:t>
            </a:r>
          </a:p>
          <a:p>
            <a:r>
              <a:rPr lang="ru-RU" sz="2000" dirty="0"/>
              <a:t>- сочетание внешней и внутренней оценки как механизма обеспечения качества образования;</a:t>
            </a:r>
          </a:p>
          <a:p>
            <a:r>
              <a:rPr lang="ru-RU" sz="2000" dirty="0"/>
              <a:t>- использование персонифицированных процедур итоговой оценки и аттестации обучающихся и </a:t>
            </a:r>
            <a:r>
              <a:rPr lang="ru-RU" sz="2000" dirty="0" err="1"/>
              <a:t>неперсонифицированных</a:t>
            </a:r>
            <a:r>
              <a:rPr lang="ru-RU" sz="2000" dirty="0"/>
              <a:t> процедур оценки состояния и тенденций развития системы образования;</a:t>
            </a:r>
          </a:p>
          <a:p>
            <a:r>
              <a:rPr lang="ru-RU" sz="2000" dirty="0"/>
              <a:t>- уровневый подход к разработке планируемых результатов, инструментария и представлению их;</a:t>
            </a:r>
          </a:p>
          <a:p>
            <a:r>
              <a:rPr lang="ru-RU" sz="2000" dirty="0"/>
              <a:t>- использование накопительной системы оценивания (портфолио), характеризующей динамику индивидуальных образовательных достижений;</a:t>
            </a:r>
          </a:p>
          <a:p>
            <a:r>
              <a:rPr lang="ru-RU" sz="2000" dirty="0"/>
              <a:t>- использование наряду со стандартизированными письменными или устными работами таких форм и методов оценки, как проекты, практические работы, творческие работы, самоанализ, самооценка, наблюдения и др.;</a:t>
            </a:r>
          </a:p>
          <a:p>
            <a:r>
              <a:rPr lang="ru-RU" sz="2000" dirty="0"/>
              <a:t>- использование контекстной информации об условиях и особенностях реализации образовательных программ при интерпретации результатов педагогических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129055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0FB7D2-FCE7-42FA-9677-65B89CCA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НОО результаты освоения основной образовательной программы начального общего образования включают: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F78CB9-2B97-4BE2-B60E-AC7C9E87A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100" dirty="0"/>
              <a:t>личностным, включающим готовность и способность обучающихся к саморазвитию, </a:t>
            </a:r>
            <a:r>
              <a:rPr lang="ru-RU" sz="2100" dirty="0" err="1"/>
              <a:t>сформированность</a:t>
            </a:r>
            <a:r>
              <a:rPr lang="ru-RU" sz="2100" dirty="0"/>
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</a:r>
            <a:r>
              <a:rPr lang="ru-RU" sz="2100" dirty="0" err="1"/>
              <a:t>сформированность</a:t>
            </a:r>
            <a:r>
              <a:rPr lang="ru-RU" sz="2100" dirty="0"/>
              <a:t> основ гражданской идентичности.</a:t>
            </a:r>
          </a:p>
          <a:p>
            <a:r>
              <a:rPr lang="ru-RU" sz="2100" dirty="0" err="1"/>
              <a:t>метапредметным</a:t>
            </a:r>
            <a:r>
              <a:rPr lang="ru-RU" sz="2100" dirty="0"/>
              <a:t>, включающим освоенные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</a:t>
            </a:r>
            <a:r>
              <a:rPr lang="ru-RU" sz="2100" dirty="0" err="1"/>
              <a:t>межпредметными</a:t>
            </a:r>
            <a:r>
              <a:rPr lang="ru-RU" sz="2100" dirty="0"/>
              <a:t> понятиями.</a:t>
            </a:r>
          </a:p>
          <a:p>
            <a:r>
              <a:rPr lang="ru-RU" sz="2100" dirty="0"/>
              <a:t>предметным,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700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890954"/>
            <a:ext cx="8611115" cy="925971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Формы </a:t>
            </a:r>
            <a:r>
              <a:rPr lang="ru-RU" sz="2000" dirty="0">
                <a:solidFill>
                  <a:schemeClr val="tx1"/>
                </a:solidFill>
              </a:rPr>
              <a:t>работы, используемые для контроля и учеты предметных достижений учащихся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712751"/>
              </p:ext>
            </p:extLst>
          </p:nvPr>
        </p:nvGraphicFramePr>
        <p:xfrm>
          <a:off x="1221427" y="2142486"/>
          <a:ext cx="5953096" cy="1230630"/>
        </p:xfrm>
        <a:graphic>
          <a:graphicData uri="http://schemas.openxmlformats.org/drawingml/2006/table">
            <a:tbl>
              <a:tblPr/>
              <a:tblGrid>
                <a:gridCol w="1699903"/>
                <a:gridCol w="42531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грамматический разбор; графическая работа; диктант;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hlinkClick r:id="rId2" action="ppaction://hlinkfile"/>
                        </a:rPr>
                        <a:t>изложение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; речевые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hlinkClick r:id="rId3" action="ppaction://hlinkfile"/>
                        </a:rPr>
                        <a:t>ситуации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; самостоятельная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hlinkClick r:id="rId4" action="ppaction://hlinkfile"/>
                        </a:rPr>
                        <a:t>работа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; словарный диктант; списывание;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hlinkClick r:id="rId5" action="ppaction://hlinkfile"/>
                        </a:rPr>
                        <a:t>сочинение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; стандартизированная контрольная работа,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устный опрос.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3858"/>
              </p:ext>
            </p:extLst>
          </p:nvPr>
        </p:nvGraphicFramePr>
        <p:xfrm>
          <a:off x="1211283" y="3372593"/>
          <a:ext cx="5974963" cy="1552441"/>
        </p:xfrm>
        <a:graphic>
          <a:graphicData uri="http://schemas.openxmlformats.org/drawingml/2006/table">
            <a:tbl>
              <a:tblPr/>
              <a:tblGrid>
                <a:gridCol w="1710047"/>
                <a:gridCol w="4264916"/>
              </a:tblGrid>
              <a:tr h="15524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графическая работа;  математический диктант; самостоятельная работа; проектная задача;  самостоятельная </a:t>
                      </a:r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hlinkClick r:id="rId6" action="ppaction://hlinkfile"/>
                        </a:rPr>
                        <a:t>работа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; стандартизированная контрольная работа; тематическая контрольная работа ; устный опрос</a:t>
                      </a:r>
                      <a:r>
                        <a:rPr lang="ru-RU" sz="1200" dirty="0">
                          <a:effectLst/>
                          <a:latin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43210"/>
              </p:ext>
            </p:extLst>
          </p:nvPr>
        </p:nvGraphicFramePr>
        <p:xfrm>
          <a:off x="1226158" y="4982282"/>
          <a:ext cx="5960088" cy="1230630"/>
        </p:xfrm>
        <a:graphic>
          <a:graphicData uri="http://schemas.openxmlformats.org/drawingml/2006/table">
            <a:tbl>
              <a:tblPr/>
              <a:tblGrid>
                <a:gridCol w="1718923"/>
                <a:gridCol w="42411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Окружающий мир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графическая работа, практическая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hlinkClick r:id="rId7" action="ppaction://hlinkfile"/>
                        </a:rPr>
                        <a:t>работа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;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 программированный контроль; проектная деятельность;  стандартизированная контрольная работа;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фактологический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hlinkClick r:id="rId8" action="ppaction://hlinkfile"/>
                        </a:rPr>
                        <a:t>диктант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устный опрос.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</a:rPr>
                        <a:t> 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35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269E51-E2C6-4F6E-9DB3-334E17FB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2392CD-54AD-4C88-9B96-D1429D396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предметных результатов обеспечивается за счет основных учебных предметов. Поэтому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предметных результатов является способность учащихся решать учебно-познавательные и учебно-практические задачи.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содержательной 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базы оценки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планируемые предметные результаты. Оценка достижения этих предметных результатов, ведется, как правило, в ходе выполнения итоговых проверочных работ. В ряде случаев их достижение может проверяться также в ходе текущего и промежуточного оценивания, а полученные результаты фиксироваться в накопительной системе оценки (портфолио) и учитываться при определении итоговой оценки.</a:t>
            </a:r>
          </a:p>
        </p:txBody>
      </p:sp>
    </p:spTree>
    <p:extLst>
      <p:ext uri="{BB962C8B-B14F-4D97-AF65-F5344CB8AC3E}">
        <p14:creationId xmlns:p14="http://schemas.microsoft.com/office/powerpoint/2010/main" val="333631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830" y="492369"/>
            <a:ext cx="8547171" cy="166893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Критерии оценки уровня достижения предметных результатов 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(русский язык, литературное чтение, математика, окружающий мир, изобразительное искусство, музыка, технология, физическая культура)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endParaRPr lang="ru-RU" b="1" dirty="0" smtClean="0"/>
          </a:p>
          <a:p>
            <a:pPr indent="450215" algn="just">
              <a:lnSpc>
                <a:spcPct val="150000"/>
              </a:lnSpc>
            </a:pPr>
            <a:r>
              <a:rPr lang="ru-RU" b="1" dirty="0" smtClean="0"/>
              <a:t>по </a:t>
            </a:r>
            <a:r>
              <a:rPr lang="ru-RU" b="1" dirty="0"/>
              <a:t>русскому </a:t>
            </a:r>
            <a:r>
              <a:rPr lang="ru-RU" b="1" dirty="0" smtClean="0"/>
              <a:t>языку </a:t>
            </a:r>
            <a:r>
              <a:rPr lang="ru-RU" b="1" smtClean="0"/>
              <a:t>(диктант)</a:t>
            </a:r>
            <a:endParaRPr lang="ru-RU" dirty="0" smtClean="0">
              <a:latin typeface="Times New Roman"/>
              <a:ea typeface="Times New Roman"/>
              <a:cs typeface="Calibri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 smtClean="0">
                <a:latin typeface="Times New Roman"/>
                <a:ea typeface="Times New Roman"/>
                <a:cs typeface="Calibri"/>
              </a:rPr>
              <a:t>«</a:t>
            </a:r>
            <a:r>
              <a:rPr lang="ru-RU" dirty="0">
                <a:latin typeface="Times New Roman"/>
                <a:ea typeface="Times New Roman"/>
                <a:cs typeface="Calibri"/>
              </a:rPr>
              <a:t>5» – ставится, если нет ошибок и исправлений; работа написана аккуратно в соответствии с требованиями каллиграфии (в 3-4 классе возможно одно исправление графического характера).</a:t>
            </a:r>
            <a:endParaRPr lang="ru-RU" sz="1400" dirty="0">
              <a:latin typeface="Calibri"/>
              <a:ea typeface="Times New Roman"/>
              <a:cs typeface="Calibri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/>
                <a:ea typeface="Times New Roman"/>
                <a:cs typeface="Calibri"/>
              </a:rPr>
              <a:t>«4» – ставится, если не более двух орфографических ошибок; работа выполнена чисто, но есть небольшие отклонения от каллиграфических норм.</a:t>
            </a:r>
            <a:endParaRPr lang="ru-RU" sz="1400" dirty="0">
              <a:latin typeface="Calibri"/>
              <a:ea typeface="Times New Roman"/>
              <a:cs typeface="Calibri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/>
                <a:ea typeface="Times New Roman"/>
                <a:cs typeface="Calibri"/>
              </a:rPr>
              <a:t>«3» – ставится, если допущено 3 – 5 ошибок, работа написана небрежно.</a:t>
            </a:r>
            <a:endParaRPr lang="ru-RU" sz="1400" dirty="0">
              <a:latin typeface="Calibri"/>
              <a:ea typeface="Times New Roman"/>
              <a:cs typeface="Calibri"/>
            </a:endParaRP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/>
                <a:ea typeface="Times New Roman"/>
                <a:cs typeface="Calibri"/>
              </a:rPr>
              <a:t>«2» – ставится, если допущено более 5 орфографических ошибок, работа написана неряшливо.</a:t>
            </a:r>
            <a:endParaRPr lang="ru-RU" sz="1400" dirty="0">
              <a:latin typeface="Calibri"/>
              <a:ea typeface="Times New Roman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2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70F999-F137-42AE-9851-B1E8A0768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3" y="688273"/>
            <a:ext cx="7766936" cy="1646302"/>
          </a:xfrm>
        </p:spPr>
        <p:txBody>
          <a:bodyPr/>
          <a:lstStyle/>
          <a:p>
            <a:pPr lvl="0" algn="ctr" defTabSz="449263" eaLnBrk="0" fontAlgn="base" hangingPunct="0"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ea typeface="Microsoft YaHei" panose="020B0503020204020204" pitchFamily="34" charset="-122"/>
                <a:cs typeface="Arial"/>
              </a:rPr>
              <a:t/>
            </a:r>
            <a:br>
              <a:rPr lang="ru-RU" alt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ea typeface="Microsoft YaHei" panose="020B0503020204020204" pitchFamily="34" charset="-122"/>
                <a:cs typeface="Arial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32ADB00-4022-4953-AB86-66B84A1E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593" y="233457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предметных результатов освоения основной образовательной программы начального общего образования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44C24FA6-A701-4E99-961C-AC8A4D9E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434" y="3508231"/>
            <a:ext cx="5616575" cy="133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80" tIns="0"/>
          <a:lstStyle>
            <a:lvl1pPr marL="36513"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484188" algn="l"/>
                <a:tab pos="933450" algn="l"/>
                <a:tab pos="1382713" algn="l"/>
                <a:tab pos="1831975" algn="l"/>
                <a:tab pos="2281238" algn="l"/>
                <a:tab pos="2730500" algn="l"/>
                <a:tab pos="3179763" algn="l"/>
                <a:tab pos="3629025" algn="l"/>
                <a:tab pos="4078288" algn="l"/>
                <a:tab pos="4527550" algn="l"/>
                <a:tab pos="4976813" algn="l"/>
                <a:tab pos="5426075" algn="l"/>
                <a:tab pos="5875338" algn="l"/>
                <a:tab pos="6324600" algn="l"/>
                <a:tab pos="6773863" algn="l"/>
                <a:tab pos="7223125" algn="l"/>
                <a:tab pos="7672388" algn="l"/>
                <a:tab pos="8121650" algn="l"/>
                <a:tab pos="8570913" algn="l"/>
                <a:tab pos="90201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449263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Шабунина Нина Ивановна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77B73C5-79BD-4E34-8C87-D02855497121}"/>
              </a:ext>
            </a:extLst>
          </p:cNvPr>
          <p:cNvSpPr/>
          <p:nvPr/>
        </p:nvSpPr>
        <p:spPr>
          <a:xfrm>
            <a:off x="4561983" y="6246371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Челябинск, 2017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64281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741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Microsoft YaHei</vt:lpstr>
      <vt:lpstr>Arial</vt:lpstr>
      <vt:lpstr>Calibri</vt:lpstr>
      <vt:lpstr>Times New Roman</vt:lpstr>
      <vt:lpstr>Trebuchet MS</vt:lpstr>
      <vt:lpstr>Wingdings 3</vt:lpstr>
      <vt:lpstr>Аспект</vt:lpstr>
      <vt:lpstr> </vt:lpstr>
      <vt:lpstr>Презентация PowerPoint</vt:lpstr>
      <vt:lpstr>Презентация PowerPoint</vt:lpstr>
      <vt:lpstr>Отличительными особенностями системы оценки в рамках ФГОС НОО являются следующие:</vt:lpstr>
      <vt:lpstr>В соответствии с ФГОС НОО результаты освоения основной образовательной программы начального общего образования включают: </vt:lpstr>
      <vt:lpstr>Формы работы, используемые для контроля и учеты предметных достижений учащихся </vt:lpstr>
      <vt:lpstr>Презентация PowerPoint</vt:lpstr>
      <vt:lpstr>Критерии оценки уровня достижения предметных результатов  (русский язык, литературное чтение, математика, окружающий мир, изобразительное искусство, музыка, технология, физическая культура)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</dc:title>
  <dc:creator>Виктория Идрисова</dc:creator>
  <cp:lastModifiedBy>Анна В. Бабухина</cp:lastModifiedBy>
  <cp:revision>27</cp:revision>
  <dcterms:created xsi:type="dcterms:W3CDTF">2017-09-28T05:19:51Z</dcterms:created>
  <dcterms:modified xsi:type="dcterms:W3CDTF">2017-12-12T07:58:40Z</dcterms:modified>
</cp:coreProperties>
</file>