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4" r:id="rId3"/>
    <p:sldId id="275" r:id="rId4"/>
    <p:sldId id="276" r:id="rId5"/>
    <p:sldId id="286" r:id="rId6"/>
    <p:sldId id="271" r:id="rId7"/>
    <p:sldId id="257" r:id="rId8"/>
    <p:sldId id="274" r:id="rId9"/>
    <p:sldId id="282" r:id="rId10"/>
    <p:sldId id="279" r:id="rId11"/>
    <p:sldId id="283" r:id="rId12"/>
    <p:sldId id="285" r:id="rId13"/>
    <p:sldId id="284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>
      <p:cViewPr varScale="1">
        <p:scale>
          <a:sx n="99" d="100"/>
          <a:sy n="99" d="100"/>
        </p:scale>
        <p:origin x="-1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67B56-F19F-47A3-AEAD-D752762B92F5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346AC32A-2A1C-4A53-84D2-2A57092F20FD}">
      <dgm:prSet phldrT="[Текст]" custT="1"/>
      <dgm:spPr/>
      <dgm:t>
        <a:bodyPr/>
        <a:lstStyle/>
        <a:p>
          <a:r>
            <a:rPr lang="ru-RU" sz="2800" b="1" dirty="0" smtClean="0"/>
            <a:t>кристаллическая</a:t>
          </a:r>
          <a:endParaRPr lang="ru-RU" sz="2800" dirty="0"/>
        </a:p>
      </dgm:t>
    </dgm:pt>
    <dgm:pt modelId="{34290EC2-BAEF-4635-9450-E52064DDA41E}" type="parTrans" cxnId="{7361C40F-3D90-4F9F-A7F2-DC3C83DEBDFD}">
      <dgm:prSet/>
      <dgm:spPr/>
      <dgm:t>
        <a:bodyPr/>
        <a:lstStyle/>
        <a:p>
          <a:endParaRPr lang="ru-RU"/>
        </a:p>
      </dgm:t>
    </dgm:pt>
    <dgm:pt modelId="{56B02528-6B6E-4DC4-AF3C-BCAD0313C829}" type="sibTrans" cxnId="{7361C40F-3D90-4F9F-A7F2-DC3C83DEBDFD}">
      <dgm:prSet/>
      <dgm:spPr/>
      <dgm:t>
        <a:bodyPr/>
        <a:lstStyle/>
        <a:p>
          <a:endParaRPr lang="ru-RU"/>
        </a:p>
      </dgm:t>
    </dgm:pt>
    <dgm:pt modelId="{CB7ACCB4-19A3-47AD-B6CB-AA43B85E6EA6}">
      <dgm:prSet phldrT="[Текст]" custT="1"/>
      <dgm:spPr/>
      <dgm:t>
        <a:bodyPr/>
        <a:lstStyle/>
        <a:p>
          <a:r>
            <a:rPr lang="ru-RU" sz="2800" b="1" dirty="0" smtClean="0"/>
            <a:t>пластическая</a:t>
          </a:r>
          <a:r>
            <a:rPr lang="ru-RU" sz="1700" b="1" dirty="0" smtClean="0"/>
            <a:t>  </a:t>
          </a:r>
          <a:r>
            <a:rPr lang="ru-RU" sz="2800" b="1" dirty="0" smtClean="0"/>
            <a:t>сера</a:t>
          </a:r>
          <a:endParaRPr lang="ru-RU" sz="2800" dirty="0"/>
        </a:p>
      </dgm:t>
    </dgm:pt>
    <dgm:pt modelId="{96B2D90D-A586-4A08-9BC6-1EBA41C1292C}" type="parTrans" cxnId="{F439C5B1-DFB0-427E-AD10-09593EDD525E}">
      <dgm:prSet/>
      <dgm:spPr/>
      <dgm:t>
        <a:bodyPr/>
        <a:lstStyle/>
        <a:p>
          <a:endParaRPr lang="ru-RU"/>
        </a:p>
      </dgm:t>
    </dgm:pt>
    <dgm:pt modelId="{B68BFEE2-69E3-46B1-B8FF-43B4C8ED5566}" type="sibTrans" cxnId="{F439C5B1-DFB0-427E-AD10-09593EDD525E}">
      <dgm:prSet/>
      <dgm:spPr/>
      <dgm:t>
        <a:bodyPr/>
        <a:lstStyle/>
        <a:p>
          <a:endParaRPr lang="ru-RU"/>
        </a:p>
      </dgm:t>
    </dgm:pt>
    <dgm:pt modelId="{38391E65-2BBB-4CF6-969E-EA0709A94D7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моноклинная</a:t>
          </a:r>
          <a:r>
            <a:rPr lang="ru-RU" sz="2800" dirty="0" smtClean="0"/>
            <a:t>  </a:t>
          </a:r>
          <a:r>
            <a:rPr lang="ru-RU" sz="2800" b="1" dirty="0" smtClean="0"/>
            <a:t>сера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83782A6-F3A1-4763-8490-252F3B3B64B7}" type="parTrans" cxnId="{5E236B30-7A55-4D6F-8F01-850E86560C14}">
      <dgm:prSet/>
      <dgm:spPr/>
      <dgm:t>
        <a:bodyPr/>
        <a:lstStyle/>
        <a:p>
          <a:endParaRPr lang="ru-RU"/>
        </a:p>
      </dgm:t>
    </dgm:pt>
    <dgm:pt modelId="{58DB5454-BADD-4476-B6A8-514518245893}" type="sibTrans" cxnId="{5E236B30-7A55-4D6F-8F01-850E86560C14}">
      <dgm:prSet/>
      <dgm:spPr/>
      <dgm:t>
        <a:bodyPr/>
        <a:lstStyle/>
        <a:p>
          <a:endParaRPr lang="ru-RU"/>
        </a:p>
      </dgm:t>
    </dgm:pt>
    <dgm:pt modelId="{3AD77ECD-2DB7-49F5-AFA5-E6EC5A671644}" type="pres">
      <dgm:prSet presAssocID="{DFD67B56-F19F-47A3-AEAD-D752762B92F5}" presName="Name0" presStyleCnt="0">
        <dgm:presLayoutVars>
          <dgm:dir/>
          <dgm:resizeHandles val="exact"/>
        </dgm:presLayoutVars>
      </dgm:prSet>
      <dgm:spPr/>
    </dgm:pt>
    <dgm:pt modelId="{C05DC541-DF24-4155-8C99-B310DBD770C5}" type="pres">
      <dgm:prSet presAssocID="{DFD67B56-F19F-47A3-AEAD-D752762B92F5}" presName="bkgdShp" presStyleLbl="alignAccFollowNode1" presStyleIdx="0" presStyleCnt="1" custScaleY="161376"/>
      <dgm:spPr/>
    </dgm:pt>
    <dgm:pt modelId="{929BD1F2-1961-48FE-9ED4-5A44674F5A6B}" type="pres">
      <dgm:prSet presAssocID="{DFD67B56-F19F-47A3-AEAD-D752762B92F5}" presName="linComp" presStyleCnt="0"/>
      <dgm:spPr/>
    </dgm:pt>
    <dgm:pt modelId="{2E073C82-AA29-45ED-B0C0-1DF6E8172054}" type="pres">
      <dgm:prSet presAssocID="{346AC32A-2A1C-4A53-84D2-2A57092F20FD}" presName="compNode" presStyleCnt="0"/>
      <dgm:spPr/>
    </dgm:pt>
    <dgm:pt modelId="{1F94FDBA-5278-454F-ABD0-7429862DA347}" type="pres">
      <dgm:prSet presAssocID="{346AC32A-2A1C-4A53-84D2-2A57092F20FD}" presName="node" presStyleLbl="node1" presStyleIdx="0" presStyleCnt="3" custScaleY="64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B6404-5BDD-4A6B-BA3B-E9F969B3DEE0}" type="pres">
      <dgm:prSet presAssocID="{346AC32A-2A1C-4A53-84D2-2A57092F20FD}" presName="invisiNode" presStyleLbl="node1" presStyleIdx="0" presStyleCnt="3"/>
      <dgm:spPr/>
    </dgm:pt>
    <dgm:pt modelId="{B0D9159C-72B1-4646-B78D-B14E7DABB165}" type="pres">
      <dgm:prSet presAssocID="{346AC32A-2A1C-4A53-84D2-2A57092F20FD}" presName="imagNode" presStyleLbl="fgImgPlace1" presStyleIdx="0" presStyleCnt="3" custScaleY="1807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E8457F-C2DC-45B7-B61E-E1214B8EE899}" type="pres">
      <dgm:prSet presAssocID="{56B02528-6B6E-4DC4-AF3C-BCAD0313C82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AA120B-2C5A-4F35-85DA-DD4D8DF2DE80}" type="pres">
      <dgm:prSet presAssocID="{CB7ACCB4-19A3-47AD-B6CB-AA43B85E6EA6}" presName="compNode" presStyleCnt="0"/>
      <dgm:spPr/>
    </dgm:pt>
    <dgm:pt modelId="{59A3151F-6EA6-4391-AABC-BBC75BAA4D9D}" type="pres">
      <dgm:prSet presAssocID="{CB7ACCB4-19A3-47AD-B6CB-AA43B85E6EA6}" presName="node" presStyleLbl="node1" presStyleIdx="1" presStyleCnt="3" custScaleY="55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6C36F-45F9-411C-B6E1-C666E26965BA}" type="pres">
      <dgm:prSet presAssocID="{CB7ACCB4-19A3-47AD-B6CB-AA43B85E6EA6}" presName="invisiNode" presStyleLbl="node1" presStyleIdx="1" presStyleCnt="3"/>
      <dgm:spPr/>
    </dgm:pt>
    <dgm:pt modelId="{23F25DBC-D7F6-431B-A684-6E3288E2F8A0}" type="pres">
      <dgm:prSet presAssocID="{CB7ACCB4-19A3-47AD-B6CB-AA43B85E6EA6}" presName="imagNode" presStyleLbl="fgImgPlace1" presStyleIdx="1" presStyleCnt="3" custScaleY="1827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9D0C903-C817-426B-82FF-1797E5C84E37}" type="pres">
      <dgm:prSet presAssocID="{B68BFEE2-69E3-46B1-B8FF-43B4C8ED55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E25602-E585-4981-B25E-91B44973C517}" type="pres">
      <dgm:prSet presAssocID="{38391E65-2BBB-4CF6-969E-EA0709A94D72}" presName="compNode" presStyleCnt="0"/>
      <dgm:spPr/>
    </dgm:pt>
    <dgm:pt modelId="{57885794-093F-4D68-B54B-C92B866E507A}" type="pres">
      <dgm:prSet presAssocID="{38391E65-2BBB-4CF6-969E-EA0709A94D72}" presName="node" presStyleLbl="node1" presStyleIdx="2" presStyleCnt="3" custScaleY="58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FB373-5742-4AEF-AE60-0379EB0A7165}" type="pres">
      <dgm:prSet presAssocID="{38391E65-2BBB-4CF6-969E-EA0709A94D72}" presName="invisiNode" presStyleLbl="node1" presStyleIdx="2" presStyleCnt="3"/>
      <dgm:spPr/>
    </dgm:pt>
    <dgm:pt modelId="{14703F46-2120-4A86-B332-DA3047B5F616}" type="pres">
      <dgm:prSet presAssocID="{38391E65-2BBB-4CF6-969E-EA0709A94D72}" presName="imagNode" presStyleLbl="fgImgPlace1" presStyleIdx="2" presStyleCnt="3" custScaleY="17679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1C3E091-BF4D-479B-8D0A-441A50494028}" type="presOf" srcId="{56B02528-6B6E-4DC4-AF3C-BCAD0313C829}" destId="{81E8457F-C2DC-45B7-B61E-E1214B8EE899}" srcOrd="0" destOrd="0" presId="urn:microsoft.com/office/officeart/2005/8/layout/pList2#1"/>
    <dgm:cxn modelId="{0273154D-5A66-4A89-92C3-365EE022AE2E}" type="presOf" srcId="{DFD67B56-F19F-47A3-AEAD-D752762B92F5}" destId="{3AD77ECD-2DB7-49F5-AFA5-E6EC5A671644}" srcOrd="0" destOrd="0" presId="urn:microsoft.com/office/officeart/2005/8/layout/pList2#1"/>
    <dgm:cxn modelId="{5E236B30-7A55-4D6F-8F01-850E86560C14}" srcId="{DFD67B56-F19F-47A3-AEAD-D752762B92F5}" destId="{38391E65-2BBB-4CF6-969E-EA0709A94D72}" srcOrd="2" destOrd="0" parTransId="{B83782A6-F3A1-4763-8490-252F3B3B64B7}" sibTransId="{58DB5454-BADD-4476-B6A8-514518245893}"/>
    <dgm:cxn modelId="{7361C40F-3D90-4F9F-A7F2-DC3C83DEBDFD}" srcId="{DFD67B56-F19F-47A3-AEAD-D752762B92F5}" destId="{346AC32A-2A1C-4A53-84D2-2A57092F20FD}" srcOrd="0" destOrd="0" parTransId="{34290EC2-BAEF-4635-9450-E52064DDA41E}" sibTransId="{56B02528-6B6E-4DC4-AF3C-BCAD0313C829}"/>
    <dgm:cxn modelId="{0F3A314F-684A-4BBD-BCAA-815CAEA72D71}" type="presOf" srcId="{B68BFEE2-69E3-46B1-B8FF-43B4C8ED5566}" destId="{49D0C903-C817-426B-82FF-1797E5C84E37}" srcOrd="0" destOrd="0" presId="urn:microsoft.com/office/officeart/2005/8/layout/pList2#1"/>
    <dgm:cxn modelId="{96FD957D-D175-4CE1-9D86-15614E766FB8}" type="presOf" srcId="{38391E65-2BBB-4CF6-969E-EA0709A94D72}" destId="{57885794-093F-4D68-B54B-C92B866E507A}" srcOrd="0" destOrd="0" presId="urn:microsoft.com/office/officeart/2005/8/layout/pList2#1"/>
    <dgm:cxn modelId="{B14675E5-7784-4240-9491-F6813952FD72}" type="presOf" srcId="{CB7ACCB4-19A3-47AD-B6CB-AA43B85E6EA6}" destId="{59A3151F-6EA6-4391-AABC-BBC75BAA4D9D}" srcOrd="0" destOrd="0" presId="urn:microsoft.com/office/officeart/2005/8/layout/pList2#1"/>
    <dgm:cxn modelId="{F439C5B1-DFB0-427E-AD10-09593EDD525E}" srcId="{DFD67B56-F19F-47A3-AEAD-D752762B92F5}" destId="{CB7ACCB4-19A3-47AD-B6CB-AA43B85E6EA6}" srcOrd="1" destOrd="0" parTransId="{96B2D90D-A586-4A08-9BC6-1EBA41C1292C}" sibTransId="{B68BFEE2-69E3-46B1-B8FF-43B4C8ED5566}"/>
    <dgm:cxn modelId="{A7DD1DA6-EE22-49DF-82D5-500A2B7FA9B8}" type="presOf" srcId="{346AC32A-2A1C-4A53-84D2-2A57092F20FD}" destId="{1F94FDBA-5278-454F-ABD0-7429862DA347}" srcOrd="0" destOrd="0" presId="urn:microsoft.com/office/officeart/2005/8/layout/pList2#1"/>
    <dgm:cxn modelId="{43C6F3ED-28A2-4648-879D-1A53E2ED93EF}" type="presParOf" srcId="{3AD77ECD-2DB7-49F5-AFA5-E6EC5A671644}" destId="{C05DC541-DF24-4155-8C99-B310DBD770C5}" srcOrd="0" destOrd="0" presId="urn:microsoft.com/office/officeart/2005/8/layout/pList2#1"/>
    <dgm:cxn modelId="{251BFAD6-F89D-4206-974F-4D8A6FE681A8}" type="presParOf" srcId="{3AD77ECD-2DB7-49F5-AFA5-E6EC5A671644}" destId="{929BD1F2-1961-48FE-9ED4-5A44674F5A6B}" srcOrd="1" destOrd="0" presId="urn:microsoft.com/office/officeart/2005/8/layout/pList2#1"/>
    <dgm:cxn modelId="{A99A8284-7D13-4795-B931-96DB88279744}" type="presParOf" srcId="{929BD1F2-1961-48FE-9ED4-5A44674F5A6B}" destId="{2E073C82-AA29-45ED-B0C0-1DF6E8172054}" srcOrd="0" destOrd="0" presId="urn:microsoft.com/office/officeart/2005/8/layout/pList2#1"/>
    <dgm:cxn modelId="{958B8853-FCB3-4F80-9F1A-2A898FF7E070}" type="presParOf" srcId="{2E073C82-AA29-45ED-B0C0-1DF6E8172054}" destId="{1F94FDBA-5278-454F-ABD0-7429862DA347}" srcOrd="0" destOrd="0" presId="urn:microsoft.com/office/officeart/2005/8/layout/pList2#1"/>
    <dgm:cxn modelId="{F80ED27C-D41A-4986-B416-6B50C7625FFC}" type="presParOf" srcId="{2E073C82-AA29-45ED-B0C0-1DF6E8172054}" destId="{666B6404-5BDD-4A6B-BA3B-E9F969B3DEE0}" srcOrd="1" destOrd="0" presId="urn:microsoft.com/office/officeart/2005/8/layout/pList2#1"/>
    <dgm:cxn modelId="{4CE440F3-D75E-417D-BDD5-0917E2FEC63B}" type="presParOf" srcId="{2E073C82-AA29-45ED-B0C0-1DF6E8172054}" destId="{B0D9159C-72B1-4646-B78D-B14E7DABB165}" srcOrd="2" destOrd="0" presId="urn:microsoft.com/office/officeart/2005/8/layout/pList2#1"/>
    <dgm:cxn modelId="{46379762-DAB0-40B9-A001-3741C0BA593F}" type="presParOf" srcId="{929BD1F2-1961-48FE-9ED4-5A44674F5A6B}" destId="{81E8457F-C2DC-45B7-B61E-E1214B8EE899}" srcOrd="1" destOrd="0" presId="urn:microsoft.com/office/officeart/2005/8/layout/pList2#1"/>
    <dgm:cxn modelId="{A6652C2B-30B0-4B65-A673-47BE2017FEA7}" type="presParOf" srcId="{929BD1F2-1961-48FE-9ED4-5A44674F5A6B}" destId="{07AA120B-2C5A-4F35-85DA-DD4D8DF2DE80}" srcOrd="2" destOrd="0" presId="urn:microsoft.com/office/officeart/2005/8/layout/pList2#1"/>
    <dgm:cxn modelId="{4FC1E905-2806-4CEE-A8A8-F199B9C23A70}" type="presParOf" srcId="{07AA120B-2C5A-4F35-85DA-DD4D8DF2DE80}" destId="{59A3151F-6EA6-4391-AABC-BBC75BAA4D9D}" srcOrd="0" destOrd="0" presId="urn:microsoft.com/office/officeart/2005/8/layout/pList2#1"/>
    <dgm:cxn modelId="{A2188FCD-94BE-4BB4-B7D6-2F0CDB6FF3BE}" type="presParOf" srcId="{07AA120B-2C5A-4F35-85DA-DD4D8DF2DE80}" destId="{A4C6C36F-45F9-411C-B6E1-C666E26965BA}" srcOrd="1" destOrd="0" presId="urn:microsoft.com/office/officeart/2005/8/layout/pList2#1"/>
    <dgm:cxn modelId="{4E8C74DC-746F-4945-BAA2-3CBCC8B0E497}" type="presParOf" srcId="{07AA120B-2C5A-4F35-85DA-DD4D8DF2DE80}" destId="{23F25DBC-D7F6-431B-A684-6E3288E2F8A0}" srcOrd="2" destOrd="0" presId="urn:microsoft.com/office/officeart/2005/8/layout/pList2#1"/>
    <dgm:cxn modelId="{902B8AC5-2716-4BC3-8954-0A31ABD1B062}" type="presParOf" srcId="{929BD1F2-1961-48FE-9ED4-5A44674F5A6B}" destId="{49D0C903-C817-426B-82FF-1797E5C84E37}" srcOrd="3" destOrd="0" presId="urn:microsoft.com/office/officeart/2005/8/layout/pList2#1"/>
    <dgm:cxn modelId="{CDD2EC93-5830-4B9D-A610-5229874DD68D}" type="presParOf" srcId="{929BD1F2-1961-48FE-9ED4-5A44674F5A6B}" destId="{8BE25602-E585-4981-B25E-91B44973C517}" srcOrd="4" destOrd="0" presId="urn:microsoft.com/office/officeart/2005/8/layout/pList2#1"/>
    <dgm:cxn modelId="{5048F396-2EDD-498D-B3F3-5477A86588E9}" type="presParOf" srcId="{8BE25602-E585-4981-B25E-91B44973C517}" destId="{57885794-093F-4D68-B54B-C92B866E507A}" srcOrd="0" destOrd="0" presId="urn:microsoft.com/office/officeart/2005/8/layout/pList2#1"/>
    <dgm:cxn modelId="{AED030B9-5B45-4EFA-89E2-F27D905D665B}" type="presParOf" srcId="{8BE25602-E585-4981-B25E-91B44973C517}" destId="{5E4FB373-5742-4AEF-AE60-0379EB0A7165}" srcOrd="1" destOrd="0" presId="urn:microsoft.com/office/officeart/2005/8/layout/pList2#1"/>
    <dgm:cxn modelId="{9A86DBCE-3C8B-4509-94FE-C8E3BF9B66A6}" type="presParOf" srcId="{8BE25602-E585-4981-B25E-91B44973C517}" destId="{14703F46-2120-4A86-B332-DA3047B5F61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DC541-DF24-4155-8C99-B310DBD770C5}">
      <dsp:nvSpPr>
        <dsp:cNvPr id="0" name=""/>
        <dsp:cNvSpPr/>
      </dsp:nvSpPr>
      <dsp:spPr>
        <a:xfrm>
          <a:off x="0" y="-207494"/>
          <a:ext cx="8229600" cy="23863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9159C-72B1-4646-B78D-B14E7DABB165}">
      <dsp:nvSpPr>
        <dsp:cNvPr id="0" name=""/>
        <dsp:cNvSpPr/>
      </dsp:nvSpPr>
      <dsp:spPr>
        <a:xfrm>
          <a:off x="246887" y="285124"/>
          <a:ext cx="2417445" cy="19598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4FDBA-5278-454F-ABD0-7429862DA347}">
      <dsp:nvSpPr>
        <dsp:cNvPr id="0" name=""/>
        <dsp:cNvSpPr/>
      </dsp:nvSpPr>
      <dsp:spPr>
        <a:xfrm rot="10800000">
          <a:off x="246887" y="2322567"/>
          <a:ext cx="2417445" cy="11710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кристаллическая</a:t>
          </a:r>
          <a:endParaRPr lang="ru-RU" sz="2800" kern="1200" dirty="0"/>
        </a:p>
      </dsp:txBody>
      <dsp:txXfrm rot="10800000">
        <a:off x="282902" y="2322567"/>
        <a:ext cx="2345415" cy="1135059"/>
      </dsp:txXfrm>
    </dsp:sp>
    <dsp:sp modelId="{23F25DBC-D7F6-431B-A684-6E3288E2F8A0}">
      <dsp:nvSpPr>
        <dsp:cNvPr id="0" name=""/>
        <dsp:cNvSpPr/>
      </dsp:nvSpPr>
      <dsp:spPr>
        <a:xfrm>
          <a:off x="2906077" y="320933"/>
          <a:ext cx="2417445" cy="198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3151F-6EA6-4391-AABC-BBC75BAA4D9D}">
      <dsp:nvSpPr>
        <dsp:cNvPr id="0" name=""/>
        <dsp:cNvSpPr/>
      </dsp:nvSpPr>
      <dsp:spPr>
        <a:xfrm rot="10800000">
          <a:off x="2906077" y="2451628"/>
          <a:ext cx="2417445" cy="100620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пластическая</a:t>
          </a:r>
          <a:r>
            <a:rPr lang="ru-RU" sz="1700" b="1" kern="1200" dirty="0" smtClean="0"/>
            <a:t>  </a:t>
          </a:r>
          <a:r>
            <a:rPr lang="ru-RU" sz="2800" b="1" kern="1200" dirty="0" smtClean="0"/>
            <a:t>сера</a:t>
          </a:r>
          <a:endParaRPr lang="ru-RU" sz="2800" kern="1200" dirty="0"/>
        </a:p>
      </dsp:txBody>
      <dsp:txXfrm rot="10800000">
        <a:off x="2937021" y="2451628"/>
        <a:ext cx="2355557" cy="975261"/>
      </dsp:txXfrm>
    </dsp:sp>
    <dsp:sp modelId="{14703F46-2120-4A86-B332-DA3047B5F616}">
      <dsp:nvSpPr>
        <dsp:cNvPr id="0" name=""/>
        <dsp:cNvSpPr/>
      </dsp:nvSpPr>
      <dsp:spPr>
        <a:xfrm>
          <a:off x="5565267" y="324966"/>
          <a:ext cx="2417445" cy="19171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85794-093F-4D68-B54B-C92B866E507A}">
      <dsp:nvSpPr>
        <dsp:cNvPr id="0" name=""/>
        <dsp:cNvSpPr/>
      </dsp:nvSpPr>
      <dsp:spPr>
        <a:xfrm rot="10800000">
          <a:off x="5565267" y="2399464"/>
          <a:ext cx="2417445" cy="10543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моноклинная</a:t>
          </a:r>
          <a:r>
            <a:rPr lang="ru-RU" sz="2800" kern="1200" dirty="0" smtClean="0"/>
            <a:t>  </a:t>
          </a:r>
          <a:r>
            <a:rPr lang="ru-RU" sz="2800" b="1" kern="1200" dirty="0" smtClean="0"/>
            <a:t>сера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 rot="10800000">
        <a:off x="5597691" y="2399464"/>
        <a:ext cx="2352597" cy="1021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2EAFC-D421-434D-89AE-41DA03ED481A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4A882-996D-4CA3-A083-D076AA323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00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4A882-996D-4CA3-A083-D076AA32323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851648" cy="5472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Неметаллы: атомы и простые вещества. Кислород, воздух.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Исследование  причин  крушения АТОМОХОДА «КУРСК»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00042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Аллотропия кислорода. Кислород и озон</a:t>
            </a:r>
          </a:p>
        </p:txBody>
      </p:sp>
      <p:pic>
        <p:nvPicPr>
          <p:cNvPr id="38926" name="Picture 14" descr="o2_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5307" t="6481" r="8018" b="7105"/>
          <a:stretch>
            <a:fillRect/>
          </a:stretch>
        </p:blipFill>
        <p:spPr>
          <a:xfrm>
            <a:off x="357158" y="1357298"/>
            <a:ext cx="4288066" cy="3500462"/>
          </a:xfrm>
          <a:noFill/>
          <a:ln/>
        </p:spPr>
      </p:pic>
      <p:pic>
        <p:nvPicPr>
          <p:cNvPr id="38928" name="Picture 16" descr="o3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383" t="4469" r="2711" b="4709"/>
          <a:stretch>
            <a:fillRect/>
          </a:stretch>
        </p:blipFill>
        <p:spPr>
          <a:xfrm>
            <a:off x="4500562" y="2928933"/>
            <a:ext cx="4214842" cy="3687987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357158" y="1285860"/>
            <a:ext cx="4286280" cy="371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Молекулярная формула – O2, молекулярный вес 32, бесцветный, </a:t>
            </a:r>
          </a:p>
          <a:p>
            <a:pPr algn="ctr"/>
            <a:r>
              <a:rPr lang="ru-RU" sz="2800" b="1" dirty="0" smtClean="0"/>
              <a:t>не имеет запаха</a:t>
            </a:r>
            <a:r>
              <a:rPr lang="ru-RU" sz="2800" dirty="0" smtClean="0"/>
              <a:t>,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285992"/>
            <a:ext cx="4429156" cy="4357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Молекулярная формула – O3, молекулярный вес 48, что тяжелее кислорода в 2,5 раза.  Цвет голубой; жидкий- синий.</a:t>
            </a:r>
          </a:p>
          <a:p>
            <a:pPr algn="ctr"/>
            <a:r>
              <a:rPr lang="ru-RU" sz="2800" b="1" dirty="0" smtClean="0"/>
              <a:t>В переводе с греческого  означает «пахучий».  Он пахнет свежестью.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143512"/>
            <a:ext cx="3857652" cy="14287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2.</a:t>
            </a:r>
            <a:r>
              <a:rPr lang="ru-RU" b="1" dirty="0" smtClean="0"/>
              <a:t> </a:t>
            </a:r>
            <a:r>
              <a:rPr lang="ru-RU" sz="2800" b="1" dirty="0" smtClean="0"/>
              <a:t>разным числом атомов в молекулах простых веществ.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347" y="764704"/>
            <a:ext cx="822960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Воздух, свободный от переменных и случайных составных частей, прозрачен, лишен цвета, вкуса и запаха, 1 л его при н. у. имеет массу 1,29 г. Молярный объем (22,4 л) воздуха 29 г/моль. 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Состав воздух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166371" cy="448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389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Получение газов из воздуха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5589" t="3388" r="2899"/>
          <a:stretch>
            <a:fillRect/>
          </a:stretch>
        </p:blipFill>
        <p:spPr bwMode="auto">
          <a:xfrm>
            <a:off x="0" y="1785926"/>
            <a:ext cx="9144000" cy="48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4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000108"/>
            <a:ext cx="3347461" cy="6590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Атомоход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«Курск»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атомоход курск Копейчан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47529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628" y="1785926"/>
            <a:ext cx="37930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августа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году в Баренцевом море на глубине 108 метров затонула российская атомная подводная лодка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«Курск»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находилось 118 моряков, ни один из них не вернулся домой. В числе погибших были и </a:t>
            </a: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копейчане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Вадим Бубнив и мичман Валерий Байбарин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 r="-211" b="14370"/>
          <a:stretch/>
        </p:blipFill>
        <p:spPr bwMode="auto">
          <a:xfrm>
            <a:off x="2613843" y="3689061"/>
            <a:ext cx="22732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адим Бубнив и мичман Валерий Байбарин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41" y="3640477"/>
            <a:ext cx="203906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93" y="6160757"/>
            <a:ext cx="24704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лейтенант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Вадим Бубнив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237" y="6126669"/>
            <a:ext cx="2443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мичман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Валерий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Байбарин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элементы- неметаллы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явились причиной гибели подводной лодки?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000372"/>
            <a:ext cx="73581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Высокая химическая активность элементов- неметаллов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4158654"/>
            <a:ext cx="81806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Несоблюдение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 техники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безопасности при обращении с активными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химическими веществами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3686175" cy="49228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24288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Что?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929066"/>
            <a:ext cx="24288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Зачем?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071678"/>
            <a:ext cx="24288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Где?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00372"/>
            <a:ext cx="24288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Какие?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929066"/>
            <a:ext cx="58579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нужны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000372"/>
            <a:ext cx="58579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свойства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2000240"/>
            <a:ext cx="58579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находятся</a:t>
            </a:r>
            <a:endParaRPr lang="ru-RU" sz="3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1071546"/>
            <a:ext cx="58579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такое неметаллы?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4929198"/>
            <a:ext cx="58579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причины крушения  АПЛ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929198"/>
            <a:ext cx="2428892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Исследовать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472" y="1643050"/>
            <a:ext cx="7915276" cy="1470025"/>
          </a:xfrm>
        </p:spPr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Неметаллы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химические элементы, которые образуют в свободном виде простые вещества, не обладающие физическими свойствами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металлов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876"/>
            <a:ext cx="7572428" cy="20002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химические элементы разделяют на металлы и неметаллы в зависимости от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строения и свойств их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атомов </a:t>
            </a:r>
            <a:endParaRPr lang="ru-RU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09788" y="6353175"/>
            <a:ext cx="182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000">
              <a:latin typeface="Baskerville Old Face" pitchFamily="18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101013" y="5553075"/>
            <a:ext cx="792162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051050" y="5768975"/>
            <a:ext cx="18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000">
              <a:latin typeface="Baskerville Old Face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24138" y="5824538"/>
            <a:ext cx="182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400">
              <a:latin typeface="Baskerville Old Face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71550" y="404813"/>
            <a:ext cx="7921625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Baskerville Old Face" pitchFamily="18" charset="0"/>
              </a:rPr>
              <a:t>Группы элементов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0825" y="1016000"/>
            <a:ext cx="719138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1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50825" y="1520825"/>
            <a:ext cx="719138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2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50825" y="2528888"/>
            <a:ext cx="719138" cy="10080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4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50825" y="3536950"/>
            <a:ext cx="719138" cy="10080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5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50825" y="4545013"/>
            <a:ext cx="719138" cy="10080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6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250825" y="2024063"/>
            <a:ext cx="719138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3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50825" y="5553075"/>
            <a:ext cx="719138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3399"/>
                </a:solidFill>
                <a:latin typeface="Baskerville Old Face" pitchFamily="18" charset="0"/>
              </a:rPr>
              <a:t>7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971550" y="728663"/>
            <a:ext cx="792163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I</a:t>
            </a:r>
            <a:endParaRPr lang="ru-RU">
              <a:solidFill>
                <a:srgbClr val="003399"/>
              </a:solidFill>
              <a:latin typeface="Baskerville Old Face" pitchFamily="18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763713" y="728663"/>
            <a:ext cx="792162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II</a:t>
            </a:r>
            <a:endParaRPr lang="ru-RU">
              <a:solidFill>
                <a:srgbClr val="003399"/>
              </a:solidFill>
              <a:latin typeface="Baskerville Old Face" pitchFamily="18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555875" y="728663"/>
            <a:ext cx="792163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III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48038" y="728663"/>
            <a:ext cx="792162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IV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4140200" y="728663"/>
            <a:ext cx="792163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V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4932363" y="728663"/>
            <a:ext cx="792162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VI</a:t>
            </a:r>
            <a:endParaRPr lang="ru-RU">
              <a:solidFill>
                <a:srgbClr val="003399"/>
              </a:solidFill>
              <a:latin typeface="Baskerville Old Face" pitchFamily="18" charset="0"/>
            </a:endParaRP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5724525" y="728663"/>
            <a:ext cx="792163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VII</a:t>
            </a:r>
            <a:endParaRPr lang="ru-RU">
              <a:solidFill>
                <a:srgbClr val="003399"/>
              </a:solidFill>
              <a:latin typeface="Baskerville Old Face" pitchFamily="18" charset="0"/>
            </a:endParaRP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6516688" y="728663"/>
            <a:ext cx="2376487" cy="287337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solidFill>
                  <a:srgbClr val="003399"/>
                </a:solidFill>
                <a:latin typeface="Baskerville Old Face" pitchFamily="18" charset="0"/>
              </a:rPr>
              <a:t>VIII</a:t>
            </a:r>
            <a:endParaRPr lang="ru-RU">
              <a:solidFill>
                <a:srgbClr val="003399"/>
              </a:solidFill>
              <a:latin typeface="Baskerville Old Face" pitchFamily="18" charset="0"/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779838" y="2024063"/>
            <a:ext cx="792162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4932363" y="1016000"/>
            <a:ext cx="792162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140200" y="1016000"/>
            <a:ext cx="792163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348038" y="1016000"/>
            <a:ext cx="792162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2555875" y="1016000"/>
            <a:ext cx="792163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1763713" y="1016000"/>
            <a:ext cx="792162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5724525" y="1016000"/>
            <a:ext cx="792163" cy="50482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00113" y="1952625"/>
            <a:ext cx="939800" cy="577850"/>
            <a:chOff x="839" y="935"/>
            <a:chExt cx="592" cy="364"/>
          </a:xfrm>
        </p:grpSpPr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839" y="935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Na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876" y="1144"/>
              <a:ext cx="3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Натрий</a:t>
              </a:r>
            </a:p>
          </p:txBody>
        </p:sp>
        <p:sp>
          <p:nvSpPr>
            <p:cNvPr id="10274" name="Text Box 34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11</a:t>
              </a:r>
            </a:p>
          </p:txBody>
        </p:sp>
        <p:sp>
          <p:nvSpPr>
            <p:cNvPr id="10275" name="Text Box 35"/>
            <p:cNvSpPr txBox="1">
              <a:spLocks noChangeArrowheads="1"/>
            </p:cNvSpPr>
            <p:nvPr/>
          </p:nvSpPr>
          <p:spPr bwMode="auto">
            <a:xfrm>
              <a:off x="1066" y="1083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22,9898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92275" y="1952625"/>
            <a:ext cx="939800" cy="577850"/>
            <a:chOff x="839" y="935"/>
            <a:chExt cx="592" cy="364"/>
          </a:xfrm>
        </p:grpSpPr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Text Box 38"/>
            <p:cNvSpPr txBox="1">
              <a:spLocks noChangeArrowheads="1"/>
            </p:cNvSpPr>
            <p:nvPr/>
          </p:nvSpPr>
          <p:spPr bwMode="auto">
            <a:xfrm>
              <a:off x="839" y="935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М</a:t>
              </a:r>
              <a:r>
                <a:rPr lang="en-US" sz="2000">
                  <a:latin typeface="Baskerville Old Face" pitchFamily="18" charset="0"/>
                </a:rPr>
                <a:t>g</a:t>
              </a:r>
            </a:p>
          </p:txBody>
        </p:sp>
        <p:sp>
          <p:nvSpPr>
            <p:cNvPr id="10279" name="Text Box 39"/>
            <p:cNvSpPr txBox="1">
              <a:spLocks noChangeArrowheads="1"/>
            </p:cNvSpPr>
            <p:nvPr/>
          </p:nvSpPr>
          <p:spPr bwMode="auto">
            <a:xfrm>
              <a:off x="876" y="1144"/>
              <a:ext cx="3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Магний</a:t>
              </a:r>
            </a:p>
          </p:txBody>
        </p:sp>
        <p:sp>
          <p:nvSpPr>
            <p:cNvPr id="10280" name="Text Box 40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12</a:t>
              </a:r>
            </a:p>
          </p:txBody>
        </p:sp>
        <p:sp>
          <p:nvSpPr>
            <p:cNvPr id="10281" name="Text Box 41"/>
            <p:cNvSpPr txBox="1">
              <a:spLocks noChangeArrowheads="1"/>
            </p:cNvSpPr>
            <p:nvPr/>
          </p:nvSpPr>
          <p:spPr bwMode="auto">
            <a:xfrm>
              <a:off x="1066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24,312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84438" y="1952625"/>
            <a:ext cx="939800" cy="577850"/>
            <a:chOff x="839" y="935"/>
            <a:chExt cx="592" cy="364"/>
          </a:xfrm>
        </p:grpSpPr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Text Box 44"/>
            <p:cNvSpPr txBox="1">
              <a:spLocks noChangeArrowheads="1"/>
            </p:cNvSpPr>
            <p:nvPr/>
          </p:nvSpPr>
          <p:spPr bwMode="auto">
            <a:xfrm>
              <a:off x="839" y="93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Al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285" name="Text Box 45"/>
            <p:cNvSpPr txBox="1">
              <a:spLocks noChangeArrowheads="1"/>
            </p:cNvSpPr>
            <p:nvPr/>
          </p:nvSpPr>
          <p:spPr bwMode="auto">
            <a:xfrm>
              <a:off x="876" y="1144"/>
              <a:ext cx="49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Алюминий</a:t>
              </a:r>
            </a:p>
          </p:txBody>
        </p:sp>
        <p:sp>
          <p:nvSpPr>
            <p:cNvPr id="10286" name="Text Box 46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</a:t>
              </a:r>
              <a:r>
                <a:rPr lang="en-US" sz="1400">
                  <a:latin typeface="Baskerville Old Face" pitchFamily="18" charset="0"/>
                </a:rPr>
                <a:t>3</a:t>
              </a:r>
              <a:endParaRPr lang="ru-RU" sz="1400">
                <a:latin typeface="Baskerville Old Face" pitchFamily="18" charset="0"/>
              </a:endParaRPr>
            </a:p>
          </p:txBody>
        </p:sp>
        <p:sp>
          <p:nvSpPr>
            <p:cNvPr id="10287" name="Text Box 47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26,9815</a:t>
              </a:r>
            </a:p>
          </p:txBody>
        </p:sp>
      </p:grp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5651500" y="1952625"/>
            <a:ext cx="939800" cy="577850"/>
            <a:chOff x="839" y="935"/>
            <a:chExt cx="592" cy="364"/>
          </a:xfrm>
        </p:grpSpPr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Text Box 50"/>
            <p:cNvSpPr txBox="1">
              <a:spLocks noChangeArrowheads="1"/>
            </p:cNvSpPr>
            <p:nvPr/>
          </p:nvSpPr>
          <p:spPr bwMode="auto">
            <a:xfrm>
              <a:off x="839" y="935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Cl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291" name="Text Box 51"/>
            <p:cNvSpPr txBox="1">
              <a:spLocks noChangeArrowheads="1"/>
            </p:cNvSpPr>
            <p:nvPr/>
          </p:nvSpPr>
          <p:spPr bwMode="auto">
            <a:xfrm>
              <a:off x="876" y="114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Хлор</a:t>
              </a:r>
            </a:p>
          </p:txBody>
        </p:sp>
        <p:sp>
          <p:nvSpPr>
            <p:cNvPr id="10292" name="Text Box 52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</a:t>
              </a:r>
              <a:r>
                <a:rPr lang="en-US" sz="1400">
                  <a:latin typeface="Baskerville Old Face" pitchFamily="18" charset="0"/>
                </a:rPr>
                <a:t>7</a:t>
              </a:r>
              <a:endParaRPr lang="ru-RU" sz="1400">
                <a:latin typeface="Baskerville Old Face" pitchFamily="18" charset="0"/>
              </a:endParaRPr>
            </a:p>
          </p:txBody>
        </p:sp>
        <p:sp>
          <p:nvSpPr>
            <p:cNvPr id="10293" name="Text Box 53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35,453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3276600" y="1952625"/>
            <a:ext cx="939800" cy="577850"/>
            <a:chOff x="839" y="935"/>
            <a:chExt cx="592" cy="364"/>
          </a:xfrm>
        </p:grpSpPr>
        <p:sp>
          <p:nvSpPr>
            <p:cNvPr id="10295" name="Rectangle 55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Text Box 56"/>
            <p:cNvSpPr txBox="1">
              <a:spLocks noChangeArrowheads="1"/>
            </p:cNvSpPr>
            <p:nvPr/>
          </p:nvSpPr>
          <p:spPr bwMode="auto">
            <a:xfrm>
              <a:off x="839" y="935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Si</a:t>
              </a:r>
            </a:p>
          </p:txBody>
        </p:sp>
        <p:sp>
          <p:nvSpPr>
            <p:cNvPr id="10297" name="Text Box 57"/>
            <p:cNvSpPr txBox="1">
              <a:spLocks noChangeArrowheads="1"/>
            </p:cNvSpPr>
            <p:nvPr/>
          </p:nvSpPr>
          <p:spPr bwMode="auto">
            <a:xfrm>
              <a:off x="876" y="1144"/>
              <a:ext cx="4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Кремний</a:t>
              </a:r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14</a:t>
              </a:r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28,086</a:t>
              </a: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067175" y="1952625"/>
            <a:ext cx="939800" cy="577850"/>
            <a:chOff x="839" y="935"/>
            <a:chExt cx="592" cy="364"/>
          </a:xfrm>
        </p:grpSpPr>
        <p:sp>
          <p:nvSpPr>
            <p:cNvPr id="10301" name="Rectangle 6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2" name="Text Box 62"/>
            <p:cNvSpPr txBox="1">
              <a:spLocks noChangeArrowheads="1"/>
            </p:cNvSpPr>
            <p:nvPr/>
          </p:nvSpPr>
          <p:spPr bwMode="auto">
            <a:xfrm>
              <a:off x="839" y="93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P</a:t>
              </a:r>
            </a:p>
          </p:txBody>
        </p:sp>
        <p:sp>
          <p:nvSpPr>
            <p:cNvPr id="10303" name="Text Box 63"/>
            <p:cNvSpPr txBox="1">
              <a:spLocks noChangeArrowheads="1"/>
            </p:cNvSpPr>
            <p:nvPr/>
          </p:nvSpPr>
          <p:spPr bwMode="auto">
            <a:xfrm>
              <a:off x="876" y="1144"/>
              <a:ext cx="3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Фосфор</a:t>
              </a:r>
            </a:p>
          </p:txBody>
        </p:sp>
        <p:sp>
          <p:nvSpPr>
            <p:cNvPr id="10304" name="Text Box 64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15</a:t>
              </a:r>
            </a:p>
          </p:txBody>
        </p:sp>
        <p:sp>
          <p:nvSpPr>
            <p:cNvPr id="10305" name="Text Box 65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30,9738</a:t>
              </a:r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4859338" y="1952625"/>
            <a:ext cx="939800" cy="577850"/>
            <a:chOff x="839" y="935"/>
            <a:chExt cx="592" cy="364"/>
          </a:xfrm>
        </p:grpSpPr>
        <p:sp>
          <p:nvSpPr>
            <p:cNvPr id="10307" name="Rectangle 6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8" name="Text Box 68"/>
            <p:cNvSpPr txBox="1">
              <a:spLocks noChangeArrowheads="1"/>
            </p:cNvSpPr>
            <p:nvPr/>
          </p:nvSpPr>
          <p:spPr bwMode="auto">
            <a:xfrm>
              <a:off x="839" y="93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</a:t>
              </a:r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876" y="1144"/>
              <a:ext cx="2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Сера</a:t>
              </a:r>
            </a:p>
          </p:txBody>
        </p:sp>
        <p:sp>
          <p:nvSpPr>
            <p:cNvPr id="10310" name="Text Box 70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17</a:t>
              </a:r>
            </a:p>
          </p:txBody>
        </p:sp>
        <p:sp>
          <p:nvSpPr>
            <p:cNvPr id="10311" name="Text Box 71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32,064</a:t>
              </a:r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900113" y="2455863"/>
            <a:ext cx="939800" cy="577850"/>
            <a:chOff x="839" y="935"/>
            <a:chExt cx="592" cy="364"/>
          </a:xfrm>
        </p:grpSpPr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4" name="Text Box 74"/>
            <p:cNvSpPr txBox="1">
              <a:spLocks noChangeArrowheads="1"/>
            </p:cNvSpPr>
            <p:nvPr/>
          </p:nvSpPr>
          <p:spPr bwMode="auto">
            <a:xfrm>
              <a:off x="839" y="93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К</a:t>
              </a:r>
            </a:p>
          </p:txBody>
        </p:sp>
        <p:sp>
          <p:nvSpPr>
            <p:cNvPr id="10315" name="Text Box 75"/>
            <p:cNvSpPr txBox="1">
              <a:spLocks noChangeArrowheads="1"/>
            </p:cNvSpPr>
            <p:nvPr/>
          </p:nvSpPr>
          <p:spPr bwMode="auto">
            <a:xfrm>
              <a:off x="876" y="1144"/>
              <a:ext cx="3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Калий</a:t>
              </a:r>
            </a:p>
          </p:txBody>
        </p:sp>
        <p:sp>
          <p:nvSpPr>
            <p:cNvPr id="10316" name="Text Box 76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19</a:t>
              </a:r>
            </a:p>
          </p:txBody>
        </p:sp>
        <p:sp>
          <p:nvSpPr>
            <p:cNvPr id="10317" name="Text Box 77"/>
            <p:cNvSpPr txBox="1">
              <a:spLocks noChangeArrowheads="1"/>
            </p:cNvSpPr>
            <p:nvPr/>
          </p:nvSpPr>
          <p:spPr bwMode="auto">
            <a:xfrm>
              <a:off x="1066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39,102</a:t>
              </a:r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>
            <a:off x="1692275" y="2455863"/>
            <a:ext cx="939800" cy="577850"/>
            <a:chOff x="839" y="935"/>
            <a:chExt cx="592" cy="364"/>
          </a:xfrm>
        </p:grpSpPr>
        <p:sp>
          <p:nvSpPr>
            <p:cNvPr id="10319" name="Rectangle 79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0" name="Text Box 80"/>
            <p:cNvSpPr txBox="1">
              <a:spLocks noChangeArrowheads="1"/>
            </p:cNvSpPr>
            <p:nvPr/>
          </p:nvSpPr>
          <p:spPr bwMode="auto">
            <a:xfrm>
              <a:off x="839" y="935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С</a:t>
              </a:r>
              <a:r>
                <a:rPr lang="en-US" sz="2000">
                  <a:latin typeface="Baskerville Old Face" pitchFamily="18" charset="0"/>
                </a:rPr>
                <a:t>a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321" name="Text Box 81"/>
            <p:cNvSpPr txBox="1">
              <a:spLocks noChangeArrowheads="1"/>
            </p:cNvSpPr>
            <p:nvPr/>
          </p:nvSpPr>
          <p:spPr bwMode="auto">
            <a:xfrm>
              <a:off x="876" y="1144"/>
              <a:ext cx="4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Кальций</a:t>
              </a:r>
            </a:p>
          </p:txBody>
        </p:sp>
        <p:sp>
          <p:nvSpPr>
            <p:cNvPr id="10322" name="Text Box 82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20</a:t>
              </a:r>
            </a:p>
          </p:txBody>
        </p:sp>
        <p:sp>
          <p:nvSpPr>
            <p:cNvPr id="10323" name="Text Box 83"/>
            <p:cNvSpPr txBox="1">
              <a:spLocks noChangeArrowheads="1"/>
            </p:cNvSpPr>
            <p:nvPr/>
          </p:nvSpPr>
          <p:spPr bwMode="auto">
            <a:xfrm>
              <a:off x="1066" y="1083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40,08</a:t>
              </a:r>
            </a:p>
          </p:txBody>
        </p:sp>
      </p:grpSp>
      <p:grpSp>
        <p:nvGrpSpPr>
          <p:cNvPr id="11" name="Group 84"/>
          <p:cNvGrpSpPr>
            <a:grpSpLocks/>
          </p:cNvGrpSpPr>
          <p:nvPr/>
        </p:nvGrpSpPr>
        <p:grpSpPr bwMode="auto">
          <a:xfrm>
            <a:off x="900113" y="944563"/>
            <a:ext cx="936625" cy="577850"/>
            <a:chOff x="839" y="935"/>
            <a:chExt cx="590" cy="364"/>
          </a:xfrm>
        </p:grpSpPr>
        <p:sp>
          <p:nvSpPr>
            <p:cNvPr id="10325" name="Rectangle 85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6" name="Text Box 86"/>
            <p:cNvSpPr txBox="1">
              <a:spLocks noChangeArrowheads="1"/>
            </p:cNvSpPr>
            <p:nvPr/>
          </p:nvSpPr>
          <p:spPr bwMode="auto">
            <a:xfrm>
              <a:off x="839" y="9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Н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327" name="Text Box 87"/>
            <p:cNvSpPr txBox="1">
              <a:spLocks noChangeArrowheads="1"/>
            </p:cNvSpPr>
            <p:nvPr/>
          </p:nvSpPr>
          <p:spPr bwMode="auto">
            <a:xfrm>
              <a:off x="876" y="1144"/>
              <a:ext cx="4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Водород</a:t>
              </a:r>
            </a:p>
          </p:txBody>
        </p:sp>
        <p:sp>
          <p:nvSpPr>
            <p:cNvPr id="10328" name="Text Box 88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</a:t>
              </a:r>
            </a:p>
          </p:txBody>
        </p:sp>
        <p:sp>
          <p:nvSpPr>
            <p:cNvPr id="10329" name="Text Box 89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1,00797</a:t>
              </a:r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900113" y="1447800"/>
            <a:ext cx="869950" cy="577850"/>
            <a:chOff x="839" y="935"/>
            <a:chExt cx="548" cy="364"/>
          </a:xfrm>
        </p:grpSpPr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839" y="935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Li</a:t>
              </a:r>
            </a:p>
          </p:txBody>
        </p:sp>
        <p:sp>
          <p:nvSpPr>
            <p:cNvPr id="10333" name="Text Box 93"/>
            <p:cNvSpPr txBox="1">
              <a:spLocks noChangeArrowheads="1"/>
            </p:cNvSpPr>
            <p:nvPr/>
          </p:nvSpPr>
          <p:spPr bwMode="auto">
            <a:xfrm>
              <a:off x="876" y="1144"/>
              <a:ext cx="3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Литий</a:t>
              </a: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</a:t>
              </a:r>
            </a:p>
          </p:txBody>
        </p:sp>
        <p:sp>
          <p:nvSpPr>
            <p:cNvPr id="10335" name="Text Box 95"/>
            <p:cNvSpPr txBox="1">
              <a:spLocks noChangeArrowheads="1"/>
            </p:cNvSpPr>
            <p:nvPr/>
          </p:nvSpPr>
          <p:spPr bwMode="auto">
            <a:xfrm>
              <a:off x="1066" y="1083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6.939</a:t>
              </a:r>
            </a:p>
          </p:txBody>
        </p:sp>
      </p:grpSp>
      <p:grpSp>
        <p:nvGrpSpPr>
          <p:cNvPr id="13" name="Group 96"/>
          <p:cNvGrpSpPr>
            <a:grpSpLocks/>
          </p:cNvGrpSpPr>
          <p:nvPr/>
        </p:nvGrpSpPr>
        <p:grpSpPr bwMode="auto">
          <a:xfrm>
            <a:off x="1692275" y="1447800"/>
            <a:ext cx="887413" cy="577850"/>
            <a:chOff x="839" y="935"/>
            <a:chExt cx="559" cy="364"/>
          </a:xfrm>
        </p:grpSpPr>
        <p:sp>
          <p:nvSpPr>
            <p:cNvPr id="10337" name="Rectangle 9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8" name="Text Box 98"/>
            <p:cNvSpPr txBox="1">
              <a:spLocks noChangeArrowheads="1"/>
            </p:cNvSpPr>
            <p:nvPr/>
          </p:nvSpPr>
          <p:spPr bwMode="auto">
            <a:xfrm>
              <a:off x="839" y="935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Ве</a:t>
              </a:r>
            </a:p>
          </p:txBody>
        </p:sp>
        <p:sp>
          <p:nvSpPr>
            <p:cNvPr id="10339" name="Text Box 99"/>
            <p:cNvSpPr txBox="1">
              <a:spLocks noChangeArrowheads="1"/>
            </p:cNvSpPr>
            <p:nvPr/>
          </p:nvSpPr>
          <p:spPr bwMode="auto">
            <a:xfrm>
              <a:off x="876" y="1144"/>
              <a:ext cx="4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Бериллий</a:t>
              </a:r>
            </a:p>
          </p:txBody>
        </p:sp>
        <p:sp>
          <p:nvSpPr>
            <p:cNvPr id="10340" name="Text Box 100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4</a:t>
              </a:r>
            </a:p>
          </p:txBody>
        </p:sp>
        <p:sp>
          <p:nvSpPr>
            <p:cNvPr id="10341" name="Text Box 101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9,0122</a:t>
              </a:r>
            </a:p>
          </p:txBody>
        </p: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5651500" y="1447800"/>
            <a:ext cx="936625" cy="577850"/>
            <a:chOff x="839" y="935"/>
            <a:chExt cx="590" cy="364"/>
          </a:xfrm>
        </p:grpSpPr>
        <p:sp>
          <p:nvSpPr>
            <p:cNvPr id="10343" name="Rectangle 10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4" name="Text Box 104"/>
            <p:cNvSpPr txBox="1">
              <a:spLocks noChangeArrowheads="1"/>
            </p:cNvSpPr>
            <p:nvPr/>
          </p:nvSpPr>
          <p:spPr bwMode="auto">
            <a:xfrm>
              <a:off x="839" y="93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F</a:t>
              </a:r>
            </a:p>
          </p:txBody>
        </p:sp>
        <p:sp>
          <p:nvSpPr>
            <p:cNvPr id="10345" name="Text Box 105"/>
            <p:cNvSpPr txBox="1">
              <a:spLocks noChangeArrowheads="1"/>
            </p:cNvSpPr>
            <p:nvPr/>
          </p:nvSpPr>
          <p:spPr bwMode="auto">
            <a:xfrm>
              <a:off x="876" y="1144"/>
              <a:ext cx="29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Фтор</a:t>
              </a:r>
            </a:p>
          </p:txBody>
        </p:sp>
        <p:sp>
          <p:nvSpPr>
            <p:cNvPr id="10346" name="Text Box 106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9</a:t>
              </a:r>
            </a:p>
          </p:txBody>
        </p:sp>
        <p:sp>
          <p:nvSpPr>
            <p:cNvPr id="10347" name="Text Box 107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18,9984</a:t>
              </a:r>
            </a:p>
          </p:txBody>
        </p: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4859338" y="1447800"/>
            <a:ext cx="936625" cy="577850"/>
            <a:chOff x="839" y="935"/>
            <a:chExt cx="590" cy="364"/>
          </a:xfrm>
        </p:grpSpPr>
        <p:sp>
          <p:nvSpPr>
            <p:cNvPr id="10349" name="Rectangle 109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0" name="Text Box 110"/>
            <p:cNvSpPr txBox="1">
              <a:spLocks noChangeArrowheads="1"/>
            </p:cNvSpPr>
            <p:nvPr/>
          </p:nvSpPr>
          <p:spPr bwMode="auto">
            <a:xfrm>
              <a:off x="839" y="9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О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351" name="Text Box 111"/>
            <p:cNvSpPr txBox="1">
              <a:spLocks noChangeArrowheads="1"/>
            </p:cNvSpPr>
            <p:nvPr/>
          </p:nvSpPr>
          <p:spPr bwMode="auto">
            <a:xfrm>
              <a:off x="876" y="1144"/>
              <a:ext cx="4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Кислород</a:t>
              </a:r>
            </a:p>
          </p:txBody>
        </p:sp>
        <p:sp>
          <p:nvSpPr>
            <p:cNvPr id="10352" name="Text Box 112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</a:t>
              </a:r>
            </a:p>
          </p:txBody>
        </p:sp>
        <p:sp>
          <p:nvSpPr>
            <p:cNvPr id="10353" name="Text Box 113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15,9994</a:t>
              </a:r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4067175" y="1447800"/>
            <a:ext cx="936625" cy="577850"/>
            <a:chOff x="839" y="935"/>
            <a:chExt cx="590" cy="364"/>
          </a:xfrm>
        </p:grpSpPr>
        <p:sp>
          <p:nvSpPr>
            <p:cNvPr id="10355" name="Rectangle 115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6" name="Text Box 116"/>
            <p:cNvSpPr txBox="1">
              <a:spLocks noChangeArrowheads="1"/>
            </p:cNvSpPr>
            <p:nvPr/>
          </p:nvSpPr>
          <p:spPr bwMode="auto">
            <a:xfrm>
              <a:off x="839" y="93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N</a:t>
              </a:r>
            </a:p>
          </p:txBody>
        </p:sp>
        <p:sp>
          <p:nvSpPr>
            <p:cNvPr id="10357" name="Text Box 117"/>
            <p:cNvSpPr txBox="1">
              <a:spLocks noChangeArrowheads="1"/>
            </p:cNvSpPr>
            <p:nvPr/>
          </p:nvSpPr>
          <p:spPr bwMode="auto">
            <a:xfrm>
              <a:off x="876" y="1144"/>
              <a:ext cx="2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Азот</a:t>
              </a:r>
            </a:p>
          </p:txBody>
        </p:sp>
        <p:sp>
          <p:nvSpPr>
            <p:cNvPr id="10358" name="Text Box 118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7</a:t>
              </a:r>
            </a:p>
          </p:txBody>
        </p:sp>
        <p:sp>
          <p:nvSpPr>
            <p:cNvPr id="10359" name="Text Box 119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14,0067</a:t>
              </a:r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3276600" y="1447800"/>
            <a:ext cx="985838" cy="577850"/>
            <a:chOff x="839" y="935"/>
            <a:chExt cx="621" cy="364"/>
          </a:xfrm>
        </p:grpSpPr>
        <p:sp>
          <p:nvSpPr>
            <p:cNvPr id="10361" name="Rectangle 12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2" name="Text Box 122"/>
            <p:cNvSpPr txBox="1">
              <a:spLocks noChangeArrowheads="1"/>
            </p:cNvSpPr>
            <p:nvPr/>
          </p:nvSpPr>
          <p:spPr bwMode="auto">
            <a:xfrm>
              <a:off x="839" y="93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С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363" name="Text Box 123"/>
            <p:cNvSpPr txBox="1">
              <a:spLocks noChangeArrowheads="1"/>
            </p:cNvSpPr>
            <p:nvPr/>
          </p:nvSpPr>
          <p:spPr bwMode="auto">
            <a:xfrm>
              <a:off x="876" y="1144"/>
              <a:ext cx="40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Углерод</a:t>
              </a:r>
            </a:p>
          </p:txBody>
        </p:sp>
        <p:sp>
          <p:nvSpPr>
            <p:cNvPr id="10364" name="Text Box 124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6</a:t>
              </a:r>
            </a:p>
          </p:txBody>
        </p:sp>
        <p:sp>
          <p:nvSpPr>
            <p:cNvPr id="10365" name="Text Box 125"/>
            <p:cNvSpPr txBox="1">
              <a:spLocks noChangeArrowheads="1"/>
            </p:cNvSpPr>
            <p:nvPr/>
          </p:nvSpPr>
          <p:spPr bwMode="auto">
            <a:xfrm>
              <a:off x="1111" y="1082"/>
              <a:ext cx="34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12,01115</a:t>
              </a:r>
            </a:p>
          </p:txBody>
        </p:sp>
      </p:grpSp>
      <p:grpSp>
        <p:nvGrpSpPr>
          <p:cNvPr id="18" name="Group 126"/>
          <p:cNvGrpSpPr>
            <a:grpSpLocks/>
          </p:cNvGrpSpPr>
          <p:nvPr/>
        </p:nvGrpSpPr>
        <p:grpSpPr bwMode="auto">
          <a:xfrm>
            <a:off x="2484438" y="1447800"/>
            <a:ext cx="887412" cy="577850"/>
            <a:chOff x="839" y="935"/>
            <a:chExt cx="559" cy="364"/>
          </a:xfrm>
        </p:grpSpPr>
        <p:sp>
          <p:nvSpPr>
            <p:cNvPr id="10367" name="Rectangle 12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8" name="Text Box 128"/>
            <p:cNvSpPr txBox="1">
              <a:spLocks noChangeArrowheads="1"/>
            </p:cNvSpPr>
            <p:nvPr/>
          </p:nvSpPr>
          <p:spPr bwMode="auto">
            <a:xfrm>
              <a:off x="839" y="935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latin typeface="Baskerville Old Face" pitchFamily="18" charset="0"/>
                </a:rPr>
                <a:t>В</a:t>
              </a:r>
              <a:endParaRPr lang="en-US" sz="2000" dirty="0">
                <a:latin typeface="Baskerville Old Face" pitchFamily="18" charset="0"/>
              </a:endParaRPr>
            </a:p>
          </p:txBody>
        </p:sp>
        <p:sp>
          <p:nvSpPr>
            <p:cNvPr id="10369" name="Text Box 129"/>
            <p:cNvSpPr txBox="1">
              <a:spLocks noChangeArrowheads="1"/>
            </p:cNvSpPr>
            <p:nvPr/>
          </p:nvSpPr>
          <p:spPr bwMode="auto">
            <a:xfrm>
              <a:off x="876" y="1144"/>
              <a:ext cx="2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Бор</a:t>
              </a:r>
            </a:p>
          </p:txBody>
        </p:sp>
        <p:sp>
          <p:nvSpPr>
            <p:cNvPr id="10370" name="Text Box 130"/>
            <p:cNvSpPr txBox="1">
              <a:spLocks noChangeArrowheads="1"/>
            </p:cNvSpPr>
            <p:nvPr/>
          </p:nvSpPr>
          <p:spPr bwMode="auto">
            <a:xfrm>
              <a:off x="1203" y="97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</a:t>
              </a:r>
            </a:p>
          </p:txBody>
        </p:sp>
        <p:sp>
          <p:nvSpPr>
            <p:cNvPr id="10371" name="Text Box 131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10,811</a:t>
              </a:r>
            </a:p>
          </p:txBody>
        </p:sp>
      </p:grpSp>
      <p:grpSp>
        <p:nvGrpSpPr>
          <p:cNvPr id="19" name="Group 132"/>
          <p:cNvGrpSpPr>
            <a:grpSpLocks/>
          </p:cNvGrpSpPr>
          <p:nvPr/>
        </p:nvGrpSpPr>
        <p:grpSpPr bwMode="auto">
          <a:xfrm>
            <a:off x="2484438" y="2455863"/>
            <a:ext cx="942975" cy="577850"/>
            <a:chOff x="1292" y="2205"/>
            <a:chExt cx="594" cy="364"/>
          </a:xfrm>
        </p:grpSpPr>
        <p:grpSp>
          <p:nvGrpSpPr>
            <p:cNvPr id="20" name="Group 133"/>
            <p:cNvGrpSpPr>
              <a:grpSpLocks/>
            </p:cNvGrpSpPr>
            <p:nvPr/>
          </p:nvGrpSpPr>
          <p:grpSpPr bwMode="auto">
            <a:xfrm>
              <a:off x="1292" y="2205"/>
              <a:ext cx="548" cy="364"/>
              <a:chOff x="839" y="935"/>
              <a:chExt cx="548" cy="364"/>
            </a:xfrm>
          </p:grpSpPr>
          <p:sp>
            <p:nvSpPr>
              <p:cNvPr id="10374" name="Rectangle 134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75" name="Text Box 135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>
                  <a:latin typeface="Baskerville Old Face" pitchFamily="18" charset="0"/>
                </a:endParaRPr>
              </a:p>
            </p:txBody>
          </p:sp>
          <p:sp>
            <p:nvSpPr>
              <p:cNvPr id="10376" name="Text Box 136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Скандий</a:t>
                </a:r>
              </a:p>
            </p:txBody>
          </p:sp>
          <p:sp>
            <p:nvSpPr>
              <p:cNvPr id="10377" name="Text Box 137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>
                  <a:latin typeface="Baskerville Old Face" pitchFamily="18" charset="0"/>
                </a:endParaRPr>
              </a:p>
            </p:txBody>
          </p:sp>
          <p:sp>
            <p:nvSpPr>
              <p:cNvPr id="10378" name="Text Box 138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700">
                  <a:latin typeface="Arial Unicode MS" pitchFamily="34" charset="-128"/>
                </a:endParaRPr>
              </a:p>
            </p:txBody>
          </p:sp>
        </p:grpSp>
        <p:sp>
          <p:nvSpPr>
            <p:cNvPr id="10379" name="Text Box 139"/>
            <p:cNvSpPr txBox="1">
              <a:spLocks noChangeArrowheads="1"/>
            </p:cNvSpPr>
            <p:nvPr/>
          </p:nvSpPr>
          <p:spPr bwMode="auto">
            <a:xfrm>
              <a:off x="1610" y="220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Sc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380" name="Text Box 140"/>
            <p:cNvSpPr txBox="1">
              <a:spLocks noChangeArrowheads="1"/>
            </p:cNvSpPr>
            <p:nvPr/>
          </p:nvSpPr>
          <p:spPr bwMode="auto">
            <a:xfrm>
              <a:off x="1292" y="220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Baskerville Old Face" pitchFamily="18" charset="0"/>
                </a:rPr>
                <a:t>21</a:t>
              </a:r>
              <a:endParaRPr lang="ru-RU" sz="1400">
                <a:latin typeface="Baskerville Old Face" pitchFamily="18" charset="0"/>
              </a:endParaRPr>
            </a:p>
          </p:txBody>
        </p:sp>
        <p:sp>
          <p:nvSpPr>
            <p:cNvPr id="10381" name="Text Box 141"/>
            <p:cNvSpPr txBox="1">
              <a:spLocks noChangeArrowheads="1"/>
            </p:cNvSpPr>
            <p:nvPr/>
          </p:nvSpPr>
          <p:spPr bwMode="auto">
            <a:xfrm>
              <a:off x="1292" y="2341"/>
              <a:ext cx="3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800">
                  <a:latin typeface="Arial Unicode MS" pitchFamily="34" charset="-128"/>
                </a:rPr>
                <a:t>44</a:t>
              </a:r>
              <a:r>
                <a:rPr lang="ru-RU" sz="800">
                  <a:latin typeface="Arial Unicode MS" pitchFamily="34" charset="-128"/>
                </a:rPr>
                <a:t>,</a:t>
              </a:r>
              <a:r>
                <a:rPr lang="en-US" sz="800">
                  <a:latin typeface="Arial Unicode MS" pitchFamily="34" charset="-128"/>
                </a:rPr>
                <a:t>956</a:t>
              </a:r>
              <a:endParaRPr lang="ru-RU" sz="800">
                <a:latin typeface="Arial Unicode MS" pitchFamily="34" charset="-128"/>
              </a:endParaRPr>
            </a:p>
          </p:txBody>
        </p:sp>
      </p:grpSp>
      <p:grpSp>
        <p:nvGrpSpPr>
          <p:cNvPr id="21" name="Group 142"/>
          <p:cNvGrpSpPr>
            <a:grpSpLocks/>
          </p:cNvGrpSpPr>
          <p:nvPr/>
        </p:nvGrpSpPr>
        <p:grpSpPr bwMode="auto">
          <a:xfrm>
            <a:off x="3276600" y="2455863"/>
            <a:ext cx="914400" cy="577850"/>
            <a:chOff x="1292" y="2205"/>
            <a:chExt cx="576" cy="364"/>
          </a:xfrm>
        </p:grpSpPr>
        <p:grpSp>
          <p:nvGrpSpPr>
            <p:cNvPr id="22" name="Group 143"/>
            <p:cNvGrpSpPr>
              <a:grpSpLocks/>
            </p:cNvGrpSpPr>
            <p:nvPr/>
          </p:nvGrpSpPr>
          <p:grpSpPr bwMode="auto">
            <a:xfrm>
              <a:off x="1292" y="2205"/>
              <a:ext cx="548" cy="364"/>
              <a:chOff x="839" y="935"/>
              <a:chExt cx="548" cy="364"/>
            </a:xfrm>
          </p:grpSpPr>
          <p:sp>
            <p:nvSpPr>
              <p:cNvPr id="10384" name="Rectangle 144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85" name="Text Box 145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>
                  <a:latin typeface="Baskerville Old Face" pitchFamily="18" charset="0"/>
                </a:endParaRPr>
              </a:p>
            </p:txBody>
          </p:sp>
          <p:sp>
            <p:nvSpPr>
              <p:cNvPr id="10386" name="Text Box 146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Титан</a:t>
                </a:r>
              </a:p>
            </p:txBody>
          </p:sp>
          <p:sp>
            <p:nvSpPr>
              <p:cNvPr id="10387" name="Text Box 147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>
                  <a:latin typeface="Baskerville Old Face" pitchFamily="18" charset="0"/>
                </a:endParaRPr>
              </a:p>
            </p:txBody>
          </p:sp>
          <p:sp>
            <p:nvSpPr>
              <p:cNvPr id="10388" name="Text Box 148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700">
                  <a:latin typeface="Arial Unicode MS" pitchFamily="34" charset="-128"/>
                </a:endParaRPr>
              </a:p>
            </p:txBody>
          </p:sp>
        </p:grpSp>
        <p:sp>
          <p:nvSpPr>
            <p:cNvPr id="10389" name="Text Box 149"/>
            <p:cNvSpPr txBox="1">
              <a:spLocks noChangeArrowheads="1"/>
            </p:cNvSpPr>
            <p:nvPr/>
          </p:nvSpPr>
          <p:spPr bwMode="auto">
            <a:xfrm>
              <a:off x="1610" y="2205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Ti</a:t>
              </a:r>
            </a:p>
          </p:txBody>
        </p:sp>
        <p:sp>
          <p:nvSpPr>
            <p:cNvPr id="10390" name="Text Box 150"/>
            <p:cNvSpPr txBox="1">
              <a:spLocks noChangeArrowheads="1"/>
            </p:cNvSpPr>
            <p:nvPr/>
          </p:nvSpPr>
          <p:spPr bwMode="auto">
            <a:xfrm>
              <a:off x="1292" y="220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Baskerville Old Face" pitchFamily="18" charset="0"/>
                </a:rPr>
                <a:t>22</a:t>
              </a:r>
              <a:endParaRPr lang="ru-RU" sz="1400">
                <a:latin typeface="Baskerville Old Face" pitchFamily="18" charset="0"/>
              </a:endParaRPr>
            </a:p>
          </p:txBody>
        </p:sp>
        <p:sp>
          <p:nvSpPr>
            <p:cNvPr id="10391" name="Text Box 151"/>
            <p:cNvSpPr txBox="1">
              <a:spLocks noChangeArrowheads="1"/>
            </p:cNvSpPr>
            <p:nvPr/>
          </p:nvSpPr>
          <p:spPr bwMode="auto">
            <a:xfrm>
              <a:off x="1292" y="2341"/>
              <a:ext cx="3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800">
                  <a:latin typeface="Arial Unicode MS" pitchFamily="34" charset="-128"/>
                </a:rPr>
                <a:t>47</a:t>
              </a:r>
              <a:r>
                <a:rPr lang="ru-RU" sz="800">
                  <a:latin typeface="Arial Unicode MS" pitchFamily="34" charset="-128"/>
                </a:rPr>
                <a:t>,</a:t>
              </a:r>
              <a:r>
                <a:rPr lang="en-US" sz="800">
                  <a:latin typeface="Arial Unicode MS" pitchFamily="34" charset="-128"/>
                </a:rPr>
                <a:t>90</a:t>
              </a:r>
              <a:endParaRPr lang="ru-RU" sz="800">
                <a:latin typeface="Arial Unicode MS" pitchFamily="34" charset="-128"/>
              </a:endParaRPr>
            </a:p>
          </p:txBody>
        </p:sp>
      </p:grpSp>
      <p:grpSp>
        <p:nvGrpSpPr>
          <p:cNvPr id="23" name="Group 152"/>
          <p:cNvGrpSpPr>
            <a:grpSpLocks/>
          </p:cNvGrpSpPr>
          <p:nvPr/>
        </p:nvGrpSpPr>
        <p:grpSpPr bwMode="auto">
          <a:xfrm>
            <a:off x="4067175" y="2455863"/>
            <a:ext cx="873125" cy="577850"/>
            <a:chOff x="1292" y="2205"/>
            <a:chExt cx="550" cy="364"/>
          </a:xfrm>
        </p:grpSpPr>
        <p:grpSp>
          <p:nvGrpSpPr>
            <p:cNvPr id="24" name="Group 153"/>
            <p:cNvGrpSpPr>
              <a:grpSpLocks/>
            </p:cNvGrpSpPr>
            <p:nvPr/>
          </p:nvGrpSpPr>
          <p:grpSpPr bwMode="auto">
            <a:xfrm>
              <a:off x="1292" y="2205"/>
              <a:ext cx="548" cy="364"/>
              <a:chOff x="839" y="935"/>
              <a:chExt cx="548" cy="364"/>
            </a:xfrm>
          </p:grpSpPr>
          <p:sp>
            <p:nvSpPr>
              <p:cNvPr id="10394" name="Rectangle 154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395" name="Text Box 155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>
                  <a:latin typeface="Baskerville Old Face" pitchFamily="18" charset="0"/>
                </a:endParaRPr>
              </a:p>
            </p:txBody>
          </p:sp>
          <p:sp>
            <p:nvSpPr>
              <p:cNvPr id="10396" name="Text Box 156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41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Ванадий</a:t>
                </a:r>
              </a:p>
            </p:txBody>
          </p:sp>
          <p:sp>
            <p:nvSpPr>
              <p:cNvPr id="10397" name="Text Box 157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>
                  <a:latin typeface="Baskerville Old Face" pitchFamily="18" charset="0"/>
                </a:endParaRPr>
              </a:p>
            </p:txBody>
          </p:sp>
          <p:sp>
            <p:nvSpPr>
              <p:cNvPr id="10398" name="Text Box 158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700">
                  <a:latin typeface="Arial Unicode MS" pitchFamily="34" charset="-128"/>
                </a:endParaRPr>
              </a:p>
            </p:txBody>
          </p:sp>
        </p:grpSp>
        <p:sp>
          <p:nvSpPr>
            <p:cNvPr id="10399" name="Text Box 159"/>
            <p:cNvSpPr txBox="1">
              <a:spLocks noChangeArrowheads="1"/>
            </p:cNvSpPr>
            <p:nvPr/>
          </p:nvSpPr>
          <p:spPr bwMode="auto">
            <a:xfrm>
              <a:off x="1610" y="2205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V</a:t>
              </a:r>
            </a:p>
          </p:txBody>
        </p:sp>
        <p:sp>
          <p:nvSpPr>
            <p:cNvPr id="10400" name="Text Box 160"/>
            <p:cNvSpPr txBox="1">
              <a:spLocks noChangeArrowheads="1"/>
            </p:cNvSpPr>
            <p:nvPr/>
          </p:nvSpPr>
          <p:spPr bwMode="auto">
            <a:xfrm>
              <a:off x="1292" y="220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Baskerville Old Face" pitchFamily="18" charset="0"/>
                </a:rPr>
                <a:t>2</a:t>
              </a:r>
              <a:r>
                <a:rPr lang="ru-RU" sz="1400">
                  <a:latin typeface="Baskerville Old Face" pitchFamily="18" charset="0"/>
                </a:rPr>
                <a:t>3</a:t>
              </a:r>
            </a:p>
          </p:txBody>
        </p:sp>
        <p:sp>
          <p:nvSpPr>
            <p:cNvPr id="10401" name="Text Box 161"/>
            <p:cNvSpPr txBox="1">
              <a:spLocks noChangeArrowheads="1"/>
            </p:cNvSpPr>
            <p:nvPr/>
          </p:nvSpPr>
          <p:spPr bwMode="auto">
            <a:xfrm>
              <a:off x="1292" y="2341"/>
              <a:ext cx="3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800">
                  <a:latin typeface="Arial Unicode MS" pitchFamily="34" charset="-128"/>
                </a:rPr>
                <a:t>50,942</a:t>
              </a:r>
            </a:p>
          </p:txBody>
        </p:sp>
      </p:grpSp>
      <p:grpSp>
        <p:nvGrpSpPr>
          <p:cNvPr id="25" name="Group 162"/>
          <p:cNvGrpSpPr>
            <a:grpSpLocks/>
          </p:cNvGrpSpPr>
          <p:nvPr/>
        </p:nvGrpSpPr>
        <p:grpSpPr bwMode="auto">
          <a:xfrm>
            <a:off x="4859338" y="2455863"/>
            <a:ext cx="942975" cy="577850"/>
            <a:chOff x="1292" y="2205"/>
            <a:chExt cx="594" cy="364"/>
          </a:xfrm>
        </p:grpSpPr>
        <p:grpSp>
          <p:nvGrpSpPr>
            <p:cNvPr id="26" name="Group 163"/>
            <p:cNvGrpSpPr>
              <a:grpSpLocks/>
            </p:cNvGrpSpPr>
            <p:nvPr/>
          </p:nvGrpSpPr>
          <p:grpSpPr bwMode="auto">
            <a:xfrm>
              <a:off x="1292" y="2205"/>
              <a:ext cx="548" cy="364"/>
              <a:chOff x="839" y="935"/>
              <a:chExt cx="548" cy="364"/>
            </a:xfrm>
          </p:grpSpPr>
          <p:sp>
            <p:nvSpPr>
              <p:cNvPr id="10404" name="Rectangle 164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05" name="Text Box 165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>
                  <a:latin typeface="Baskerville Old Face" pitchFamily="18" charset="0"/>
                </a:endParaRPr>
              </a:p>
            </p:txBody>
          </p:sp>
          <p:sp>
            <p:nvSpPr>
              <p:cNvPr id="10406" name="Text Box 166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Хром</a:t>
                </a:r>
              </a:p>
            </p:txBody>
          </p:sp>
          <p:sp>
            <p:nvSpPr>
              <p:cNvPr id="10407" name="Text Box 167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>
                  <a:latin typeface="Baskerville Old Face" pitchFamily="18" charset="0"/>
                </a:endParaRPr>
              </a:p>
            </p:txBody>
          </p:sp>
          <p:sp>
            <p:nvSpPr>
              <p:cNvPr id="10408" name="Text Box 168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700">
                  <a:latin typeface="Arial Unicode MS" pitchFamily="34" charset="-128"/>
                </a:endParaRPr>
              </a:p>
            </p:txBody>
          </p:sp>
        </p:grpSp>
        <p:sp>
          <p:nvSpPr>
            <p:cNvPr id="10409" name="Text Box 169"/>
            <p:cNvSpPr txBox="1">
              <a:spLocks noChangeArrowheads="1"/>
            </p:cNvSpPr>
            <p:nvPr/>
          </p:nvSpPr>
          <p:spPr bwMode="auto">
            <a:xfrm>
              <a:off x="1610" y="220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Cr</a:t>
              </a:r>
            </a:p>
          </p:txBody>
        </p:sp>
        <p:sp>
          <p:nvSpPr>
            <p:cNvPr id="10410" name="Text Box 170"/>
            <p:cNvSpPr txBox="1">
              <a:spLocks noChangeArrowheads="1"/>
            </p:cNvSpPr>
            <p:nvPr/>
          </p:nvSpPr>
          <p:spPr bwMode="auto">
            <a:xfrm>
              <a:off x="1292" y="220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Baskerville Old Face" pitchFamily="18" charset="0"/>
                </a:rPr>
                <a:t>2</a:t>
              </a:r>
              <a:r>
                <a:rPr lang="ru-RU" sz="1400">
                  <a:latin typeface="Baskerville Old Face" pitchFamily="18" charset="0"/>
                </a:rPr>
                <a:t>4</a:t>
              </a:r>
            </a:p>
          </p:txBody>
        </p:sp>
        <p:sp>
          <p:nvSpPr>
            <p:cNvPr id="10411" name="Text Box 171"/>
            <p:cNvSpPr txBox="1">
              <a:spLocks noChangeArrowheads="1"/>
            </p:cNvSpPr>
            <p:nvPr/>
          </p:nvSpPr>
          <p:spPr bwMode="auto">
            <a:xfrm>
              <a:off x="1292" y="2341"/>
              <a:ext cx="3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800">
                  <a:latin typeface="Arial Unicode MS" pitchFamily="34" charset="-128"/>
                </a:rPr>
                <a:t>51,996</a:t>
              </a:r>
            </a:p>
          </p:txBody>
        </p:sp>
      </p:grpSp>
      <p:grpSp>
        <p:nvGrpSpPr>
          <p:cNvPr id="27" name="Group 172"/>
          <p:cNvGrpSpPr>
            <a:grpSpLocks/>
          </p:cNvGrpSpPr>
          <p:nvPr/>
        </p:nvGrpSpPr>
        <p:grpSpPr bwMode="auto">
          <a:xfrm>
            <a:off x="5651500" y="2455863"/>
            <a:ext cx="896938" cy="577850"/>
            <a:chOff x="1292" y="2341"/>
            <a:chExt cx="565" cy="364"/>
          </a:xfrm>
        </p:grpSpPr>
        <p:grpSp>
          <p:nvGrpSpPr>
            <p:cNvPr id="28" name="Group 173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29" name="Group 174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415" name="Rectangle 175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6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417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5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Марганец</a:t>
                  </a:r>
                </a:p>
              </p:txBody>
            </p:sp>
            <p:sp>
              <p:nvSpPr>
                <p:cNvPr id="10418" name="Text Box 178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419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420" name="Text Box 180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421" name="Text Box 181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 pitchFamily="18" charset="0"/>
                  </a:rPr>
                  <a:t>2</a:t>
                </a:r>
                <a:r>
                  <a:rPr lang="ru-RU" sz="1400">
                    <a:latin typeface="Baskerville Old Face" pitchFamily="18" charset="0"/>
                  </a:rPr>
                  <a:t>5</a:t>
                </a:r>
              </a:p>
            </p:txBody>
          </p:sp>
          <p:sp>
            <p:nvSpPr>
              <p:cNvPr id="10422" name="Text Box 182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</a:rPr>
                  <a:t>44</a:t>
                </a:r>
                <a:r>
                  <a:rPr lang="ru-RU" sz="800">
                    <a:latin typeface="Arial Unicode MS" pitchFamily="34" charset="-128"/>
                  </a:rPr>
                  <a:t>,</a:t>
                </a:r>
                <a:r>
                  <a:rPr lang="en-US" sz="800">
                    <a:latin typeface="Arial Unicode MS" pitchFamily="34" charset="-128"/>
                  </a:rPr>
                  <a:t>956</a:t>
                </a:r>
                <a:endParaRPr lang="ru-RU" sz="800">
                  <a:latin typeface="Arial Unicode MS" pitchFamily="34" charset="-128"/>
                </a:endParaRPr>
              </a:p>
            </p:txBody>
          </p:sp>
        </p:grpSp>
        <p:sp>
          <p:nvSpPr>
            <p:cNvPr id="10423" name="Text Box 183"/>
            <p:cNvSpPr txBox="1">
              <a:spLocks noChangeArrowheads="1"/>
            </p:cNvSpPr>
            <p:nvPr/>
          </p:nvSpPr>
          <p:spPr bwMode="auto">
            <a:xfrm>
              <a:off x="1519" y="234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М</a:t>
              </a:r>
              <a:r>
                <a:rPr lang="en-US" sz="2000">
                  <a:latin typeface="Baskerville Old Face" pitchFamily="18" charset="0"/>
                </a:rPr>
                <a:t>n</a:t>
              </a:r>
            </a:p>
          </p:txBody>
        </p:sp>
      </p:grpSp>
      <p:grpSp>
        <p:nvGrpSpPr>
          <p:cNvPr id="30" name="Group 184"/>
          <p:cNvGrpSpPr>
            <a:grpSpLocks/>
          </p:cNvGrpSpPr>
          <p:nvPr/>
        </p:nvGrpSpPr>
        <p:grpSpPr bwMode="auto">
          <a:xfrm>
            <a:off x="6443663" y="2455863"/>
            <a:ext cx="869950" cy="577850"/>
            <a:chOff x="1292" y="2341"/>
            <a:chExt cx="548" cy="364"/>
          </a:xfrm>
        </p:grpSpPr>
        <p:grpSp>
          <p:nvGrpSpPr>
            <p:cNvPr id="31" name="Group 185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306" name="Group 186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427" name="Rectangle 187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8" name="Text Box 188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429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7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Железо</a:t>
                  </a:r>
                </a:p>
              </p:txBody>
            </p:sp>
            <p:sp>
              <p:nvSpPr>
                <p:cNvPr id="10430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431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432" name="Text Box 192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433" name="Text Box 193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 pitchFamily="18" charset="0"/>
                  </a:rPr>
                  <a:t>2</a:t>
                </a:r>
                <a:r>
                  <a:rPr lang="ru-RU" sz="1400">
                    <a:latin typeface="Baskerville Old Face" pitchFamily="18" charset="0"/>
                  </a:rPr>
                  <a:t>6</a:t>
                </a:r>
              </a:p>
            </p:txBody>
          </p:sp>
          <p:sp>
            <p:nvSpPr>
              <p:cNvPr id="10434" name="Text Box 194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55,847</a:t>
                </a:r>
              </a:p>
            </p:txBody>
          </p:sp>
        </p:grpSp>
        <p:sp>
          <p:nvSpPr>
            <p:cNvPr id="10435" name="Text Box 195"/>
            <p:cNvSpPr txBox="1">
              <a:spLocks noChangeArrowheads="1"/>
            </p:cNvSpPr>
            <p:nvPr/>
          </p:nvSpPr>
          <p:spPr bwMode="auto">
            <a:xfrm>
              <a:off x="1519" y="2341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Fe</a:t>
              </a:r>
            </a:p>
          </p:txBody>
        </p:sp>
      </p:grpSp>
      <p:grpSp>
        <p:nvGrpSpPr>
          <p:cNvPr id="10312" name="Group 196"/>
          <p:cNvGrpSpPr>
            <a:grpSpLocks/>
          </p:cNvGrpSpPr>
          <p:nvPr/>
        </p:nvGrpSpPr>
        <p:grpSpPr bwMode="auto">
          <a:xfrm>
            <a:off x="7235825" y="2455863"/>
            <a:ext cx="869950" cy="577850"/>
            <a:chOff x="1292" y="2341"/>
            <a:chExt cx="548" cy="364"/>
          </a:xfrm>
        </p:grpSpPr>
        <p:grpSp>
          <p:nvGrpSpPr>
            <p:cNvPr id="10318" name="Group 197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324" name="Group 198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439" name="Rectangle 199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0" name="Text Box 200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441" name="Text Box 201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9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Кобальт</a:t>
                  </a:r>
                </a:p>
              </p:txBody>
            </p:sp>
            <p:sp>
              <p:nvSpPr>
                <p:cNvPr id="10442" name="Text Box 202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443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444" name="Text Box 204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445" name="Text Box 205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 pitchFamily="18" charset="0"/>
                  </a:rPr>
                  <a:t>2</a:t>
                </a:r>
                <a:r>
                  <a:rPr lang="ru-RU" sz="1400">
                    <a:latin typeface="Baskerville Old Face" pitchFamily="18" charset="0"/>
                  </a:rPr>
                  <a:t>7</a:t>
                </a:r>
              </a:p>
            </p:txBody>
          </p:sp>
          <p:sp>
            <p:nvSpPr>
              <p:cNvPr id="10446" name="Text Box 206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58,9332</a:t>
                </a:r>
              </a:p>
            </p:txBody>
          </p:sp>
        </p:grpSp>
        <p:sp>
          <p:nvSpPr>
            <p:cNvPr id="10447" name="Text Box 207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Со</a:t>
              </a:r>
              <a:endParaRPr lang="en-US" sz="2000">
                <a:latin typeface="Baskerville Old Face" pitchFamily="18" charset="0"/>
              </a:endParaRPr>
            </a:p>
          </p:txBody>
        </p:sp>
      </p:grpSp>
      <p:grpSp>
        <p:nvGrpSpPr>
          <p:cNvPr id="10330" name="Group 208"/>
          <p:cNvGrpSpPr>
            <a:grpSpLocks/>
          </p:cNvGrpSpPr>
          <p:nvPr/>
        </p:nvGrpSpPr>
        <p:grpSpPr bwMode="auto">
          <a:xfrm>
            <a:off x="1692275" y="2960688"/>
            <a:ext cx="869950" cy="577850"/>
            <a:chOff x="1292" y="2341"/>
            <a:chExt cx="548" cy="364"/>
          </a:xfrm>
        </p:grpSpPr>
        <p:grpSp>
          <p:nvGrpSpPr>
            <p:cNvPr id="10336" name="Group 209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342" name="Group 210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451" name="Rectangle 211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2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453" name="Text Box 213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29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Цинк</a:t>
                  </a:r>
                </a:p>
              </p:txBody>
            </p:sp>
            <p:sp>
              <p:nvSpPr>
                <p:cNvPr id="10454" name="Text Box 214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455" name="Text Box 215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456" name="Text Box 216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457" name="Text Box 217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30</a:t>
                </a:r>
              </a:p>
            </p:txBody>
          </p:sp>
          <p:sp>
            <p:nvSpPr>
              <p:cNvPr id="10458" name="Text Box 21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65,37</a:t>
                </a:r>
              </a:p>
            </p:txBody>
          </p:sp>
        </p:grpSp>
        <p:sp>
          <p:nvSpPr>
            <p:cNvPr id="10459" name="Text Box 219"/>
            <p:cNvSpPr txBox="1">
              <a:spLocks noChangeArrowheads="1"/>
            </p:cNvSpPr>
            <p:nvPr/>
          </p:nvSpPr>
          <p:spPr bwMode="auto">
            <a:xfrm>
              <a:off x="1519" y="234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Zn</a:t>
              </a:r>
            </a:p>
          </p:txBody>
        </p:sp>
      </p:grpSp>
      <p:grpSp>
        <p:nvGrpSpPr>
          <p:cNvPr id="10348" name="Group 220"/>
          <p:cNvGrpSpPr>
            <a:grpSpLocks/>
          </p:cNvGrpSpPr>
          <p:nvPr/>
        </p:nvGrpSpPr>
        <p:grpSpPr bwMode="auto">
          <a:xfrm>
            <a:off x="900113" y="2960688"/>
            <a:ext cx="869950" cy="577850"/>
            <a:chOff x="1292" y="2341"/>
            <a:chExt cx="548" cy="364"/>
          </a:xfrm>
        </p:grpSpPr>
        <p:grpSp>
          <p:nvGrpSpPr>
            <p:cNvPr id="10354" name="Group 22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360" name="Group 22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463" name="Rectangle 22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4" name="Text Box 22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465" name="Text Box 22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0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Медь</a:t>
                  </a:r>
                </a:p>
              </p:txBody>
            </p:sp>
            <p:sp>
              <p:nvSpPr>
                <p:cNvPr id="10466" name="Text Box 22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467" name="Text Box 22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468" name="Text Box 22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469" name="Text Box 22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latin typeface="Baskerville Old Face" pitchFamily="18" charset="0"/>
                  </a:rPr>
                  <a:t>2</a:t>
                </a:r>
                <a:r>
                  <a:rPr lang="ru-RU" sz="1400">
                    <a:latin typeface="Baskerville Old Face" pitchFamily="18" charset="0"/>
                  </a:rPr>
                  <a:t>9</a:t>
                </a:r>
              </a:p>
            </p:txBody>
          </p:sp>
          <p:sp>
            <p:nvSpPr>
              <p:cNvPr id="10470" name="Text Box 23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63,546</a:t>
                </a:r>
              </a:p>
            </p:txBody>
          </p:sp>
        </p:grpSp>
        <p:sp>
          <p:nvSpPr>
            <p:cNvPr id="10471" name="Text Box 231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С</a:t>
              </a:r>
              <a:r>
                <a:rPr lang="en-US" sz="2000">
                  <a:latin typeface="Baskerville Old Face" pitchFamily="18" charset="0"/>
                </a:rPr>
                <a:t>u</a:t>
              </a:r>
            </a:p>
          </p:txBody>
        </p:sp>
      </p:grpSp>
      <p:grpSp>
        <p:nvGrpSpPr>
          <p:cNvPr id="10366" name="Group 232"/>
          <p:cNvGrpSpPr>
            <a:grpSpLocks/>
          </p:cNvGrpSpPr>
          <p:nvPr/>
        </p:nvGrpSpPr>
        <p:grpSpPr bwMode="auto">
          <a:xfrm>
            <a:off x="3276600" y="2960688"/>
            <a:ext cx="939800" cy="577850"/>
            <a:chOff x="839" y="935"/>
            <a:chExt cx="592" cy="364"/>
          </a:xfrm>
        </p:grpSpPr>
        <p:sp>
          <p:nvSpPr>
            <p:cNvPr id="10473" name="Rectangle 23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4" name="Text Box 234"/>
            <p:cNvSpPr txBox="1">
              <a:spLocks noChangeArrowheads="1"/>
            </p:cNvSpPr>
            <p:nvPr/>
          </p:nvSpPr>
          <p:spPr bwMode="auto">
            <a:xfrm>
              <a:off x="839" y="935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Ge</a:t>
              </a:r>
            </a:p>
          </p:txBody>
        </p:sp>
        <p:sp>
          <p:nvSpPr>
            <p:cNvPr id="10475" name="Text Box 235"/>
            <p:cNvSpPr txBox="1">
              <a:spLocks noChangeArrowheads="1"/>
            </p:cNvSpPr>
            <p:nvPr/>
          </p:nvSpPr>
          <p:spPr bwMode="auto">
            <a:xfrm>
              <a:off x="876" y="1144"/>
              <a:ext cx="45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Германий</a:t>
              </a:r>
            </a:p>
          </p:txBody>
        </p:sp>
        <p:sp>
          <p:nvSpPr>
            <p:cNvPr id="10476" name="Text Box 236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32</a:t>
              </a:r>
            </a:p>
          </p:txBody>
        </p:sp>
        <p:sp>
          <p:nvSpPr>
            <p:cNvPr id="10477" name="Text Box 237"/>
            <p:cNvSpPr txBox="1">
              <a:spLocks noChangeArrowheads="1"/>
            </p:cNvSpPr>
            <p:nvPr/>
          </p:nvSpPr>
          <p:spPr bwMode="auto">
            <a:xfrm>
              <a:off x="1111" y="1083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72,59</a:t>
              </a:r>
            </a:p>
          </p:txBody>
        </p:sp>
      </p:grpSp>
      <p:grpSp>
        <p:nvGrpSpPr>
          <p:cNvPr id="10372" name="Group 238"/>
          <p:cNvGrpSpPr>
            <a:grpSpLocks/>
          </p:cNvGrpSpPr>
          <p:nvPr/>
        </p:nvGrpSpPr>
        <p:grpSpPr bwMode="auto">
          <a:xfrm>
            <a:off x="2484438" y="2960688"/>
            <a:ext cx="939800" cy="577850"/>
            <a:chOff x="839" y="935"/>
            <a:chExt cx="592" cy="364"/>
          </a:xfrm>
        </p:grpSpPr>
        <p:sp>
          <p:nvSpPr>
            <p:cNvPr id="10479" name="Rectangle 239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0" name="Text Box 240"/>
            <p:cNvSpPr txBox="1">
              <a:spLocks noChangeArrowheads="1"/>
            </p:cNvSpPr>
            <p:nvPr/>
          </p:nvSpPr>
          <p:spPr bwMode="auto">
            <a:xfrm>
              <a:off x="839" y="935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Ga</a:t>
              </a:r>
            </a:p>
          </p:txBody>
        </p:sp>
        <p:sp>
          <p:nvSpPr>
            <p:cNvPr id="10481" name="Text Box 241"/>
            <p:cNvSpPr txBox="1">
              <a:spLocks noChangeArrowheads="1"/>
            </p:cNvSpPr>
            <p:nvPr/>
          </p:nvSpPr>
          <p:spPr bwMode="auto">
            <a:xfrm>
              <a:off x="876" y="1144"/>
              <a:ext cx="3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Галлий</a:t>
              </a:r>
            </a:p>
          </p:txBody>
        </p:sp>
        <p:sp>
          <p:nvSpPr>
            <p:cNvPr id="10482" name="Text Box 242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31</a:t>
              </a:r>
            </a:p>
          </p:txBody>
        </p:sp>
        <p:sp>
          <p:nvSpPr>
            <p:cNvPr id="10483" name="Text Box 243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26,9815</a:t>
              </a:r>
            </a:p>
          </p:txBody>
        </p:sp>
      </p:grpSp>
      <p:grpSp>
        <p:nvGrpSpPr>
          <p:cNvPr id="10373" name="Group 244"/>
          <p:cNvGrpSpPr>
            <a:grpSpLocks/>
          </p:cNvGrpSpPr>
          <p:nvPr/>
        </p:nvGrpSpPr>
        <p:grpSpPr bwMode="auto">
          <a:xfrm>
            <a:off x="5651500" y="2960688"/>
            <a:ext cx="939800" cy="577850"/>
            <a:chOff x="839" y="935"/>
            <a:chExt cx="592" cy="364"/>
          </a:xfrm>
        </p:grpSpPr>
        <p:sp>
          <p:nvSpPr>
            <p:cNvPr id="10485" name="Rectangle 245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6" name="Text Box 246"/>
            <p:cNvSpPr txBox="1">
              <a:spLocks noChangeArrowheads="1"/>
            </p:cNvSpPr>
            <p:nvPr/>
          </p:nvSpPr>
          <p:spPr bwMode="auto">
            <a:xfrm>
              <a:off x="839" y="93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Br</a:t>
              </a:r>
            </a:p>
          </p:txBody>
        </p:sp>
        <p:sp>
          <p:nvSpPr>
            <p:cNvPr id="10487" name="Text Box 247"/>
            <p:cNvSpPr txBox="1">
              <a:spLocks noChangeArrowheads="1"/>
            </p:cNvSpPr>
            <p:nvPr/>
          </p:nvSpPr>
          <p:spPr bwMode="auto">
            <a:xfrm>
              <a:off x="876" y="1144"/>
              <a:ext cx="2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Бром</a:t>
              </a:r>
            </a:p>
          </p:txBody>
        </p:sp>
        <p:sp>
          <p:nvSpPr>
            <p:cNvPr id="10488" name="Text Box 248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35</a:t>
              </a:r>
            </a:p>
          </p:txBody>
        </p:sp>
        <p:sp>
          <p:nvSpPr>
            <p:cNvPr id="10489" name="Text Box 249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79,904</a:t>
              </a:r>
            </a:p>
          </p:txBody>
        </p:sp>
      </p:grpSp>
      <p:grpSp>
        <p:nvGrpSpPr>
          <p:cNvPr id="10382" name="Group 250"/>
          <p:cNvGrpSpPr>
            <a:grpSpLocks/>
          </p:cNvGrpSpPr>
          <p:nvPr/>
        </p:nvGrpSpPr>
        <p:grpSpPr bwMode="auto">
          <a:xfrm>
            <a:off x="4859338" y="2960688"/>
            <a:ext cx="939800" cy="577850"/>
            <a:chOff x="839" y="935"/>
            <a:chExt cx="592" cy="364"/>
          </a:xfrm>
        </p:grpSpPr>
        <p:sp>
          <p:nvSpPr>
            <p:cNvPr id="10491" name="Rectangle 25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2" name="Text Box 252"/>
            <p:cNvSpPr txBox="1">
              <a:spLocks noChangeArrowheads="1"/>
            </p:cNvSpPr>
            <p:nvPr/>
          </p:nvSpPr>
          <p:spPr bwMode="auto">
            <a:xfrm>
              <a:off x="839" y="93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Se</a:t>
              </a:r>
            </a:p>
          </p:txBody>
        </p:sp>
        <p:sp>
          <p:nvSpPr>
            <p:cNvPr id="10493" name="Text Box 253"/>
            <p:cNvSpPr txBox="1">
              <a:spLocks noChangeArrowheads="1"/>
            </p:cNvSpPr>
            <p:nvPr/>
          </p:nvSpPr>
          <p:spPr bwMode="auto">
            <a:xfrm>
              <a:off x="876" y="1144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Селен</a:t>
              </a:r>
            </a:p>
          </p:txBody>
        </p:sp>
        <p:sp>
          <p:nvSpPr>
            <p:cNvPr id="10494" name="Text Box 254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34</a:t>
              </a:r>
            </a:p>
          </p:txBody>
        </p:sp>
        <p:sp>
          <p:nvSpPr>
            <p:cNvPr id="10495" name="Text Box 255"/>
            <p:cNvSpPr txBox="1">
              <a:spLocks noChangeArrowheads="1"/>
            </p:cNvSpPr>
            <p:nvPr/>
          </p:nvSpPr>
          <p:spPr bwMode="auto">
            <a:xfrm>
              <a:off x="1111" y="1082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78,96</a:t>
              </a:r>
            </a:p>
          </p:txBody>
        </p:sp>
      </p:grpSp>
      <p:grpSp>
        <p:nvGrpSpPr>
          <p:cNvPr id="10383" name="Group 256"/>
          <p:cNvGrpSpPr>
            <a:grpSpLocks/>
          </p:cNvGrpSpPr>
          <p:nvPr/>
        </p:nvGrpSpPr>
        <p:grpSpPr bwMode="auto">
          <a:xfrm>
            <a:off x="4067175" y="2960688"/>
            <a:ext cx="939800" cy="577850"/>
            <a:chOff x="839" y="935"/>
            <a:chExt cx="592" cy="364"/>
          </a:xfrm>
        </p:grpSpPr>
        <p:sp>
          <p:nvSpPr>
            <p:cNvPr id="10497" name="Rectangle 25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8" name="Text Box 258"/>
            <p:cNvSpPr txBox="1">
              <a:spLocks noChangeArrowheads="1"/>
            </p:cNvSpPr>
            <p:nvPr/>
          </p:nvSpPr>
          <p:spPr bwMode="auto">
            <a:xfrm>
              <a:off x="839" y="935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As</a:t>
              </a:r>
            </a:p>
          </p:txBody>
        </p:sp>
        <p:sp>
          <p:nvSpPr>
            <p:cNvPr id="10499" name="Text Box 259"/>
            <p:cNvSpPr txBox="1">
              <a:spLocks noChangeArrowheads="1"/>
            </p:cNvSpPr>
            <p:nvPr/>
          </p:nvSpPr>
          <p:spPr bwMode="auto">
            <a:xfrm>
              <a:off x="876" y="1144"/>
              <a:ext cx="41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Мышьяк</a:t>
              </a:r>
            </a:p>
          </p:txBody>
        </p:sp>
        <p:sp>
          <p:nvSpPr>
            <p:cNvPr id="10500" name="Text Box 260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33</a:t>
              </a:r>
            </a:p>
          </p:txBody>
        </p:sp>
        <p:sp>
          <p:nvSpPr>
            <p:cNvPr id="10501" name="Text Box 261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74,9216</a:t>
              </a:r>
            </a:p>
          </p:txBody>
        </p:sp>
      </p:grpSp>
      <p:grpSp>
        <p:nvGrpSpPr>
          <p:cNvPr id="10392" name="Group 262"/>
          <p:cNvGrpSpPr>
            <a:grpSpLocks/>
          </p:cNvGrpSpPr>
          <p:nvPr/>
        </p:nvGrpSpPr>
        <p:grpSpPr bwMode="auto">
          <a:xfrm>
            <a:off x="1692275" y="3463925"/>
            <a:ext cx="939800" cy="577850"/>
            <a:chOff x="839" y="935"/>
            <a:chExt cx="592" cy="364"/>
          </a:xfrm>
        </p:grpSpPr>
        <p:sp>
          <p:nvSpPr>
            <p:cNvPr id="10503" name="Rectangle 26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4" name="Text Box 264"/>
            <p:cNvSpPr txBox="1">
              <a:spLocks noChangeArrowheads="1"/>
            </p:cNvSpPr>
            <p:nvPr/>
          </p:nvSpPr>
          <p:spPr bwMode="auto">
            <a:xfrm>
              <a:off x="839" y="935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Sr</a:t>
              </a:r>
            </a:p>
          </p:txBody>
        </p:sp>
        <p:sp>
          <p:nvSpPr>
            <p:cNvPr id="10505" name="Text Box 265"/>
            <p:cNvSpPr txBox="1">
              <a:spLocks noChangeArrowheads="1"/>
            </p:cNvSpPr>
            <p:nvPr/>
          </p:nvSpPr>
          <p:spPr bwMode="auto">
            <a:xfrm>
              <a:off x="876" y="1144"/>
              <a:ext cx="4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Стронций</a:t>
              </a:r>
            </a:p>
          </p:txBody>
        </p:sp>
        <p:sp>
          <p:nvSpPr>
            <p:cNvPr id="10506" name="Text Box 266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38</a:t>
              </a:r>
            </a:p>
          </p:txBody>
        </p:sp>
        <p:sp>
          <p:nvSpPr>
            <p:cNvPr id="10507" name="Text Box 267"/>
            <p:cNvSpPr txBox="1">
              <a:spLocks noChangeArrowheads="1"/>
            </p:cNvSpPr>
            <p:nvPr/>
          </p:nvSpPr>
          <p:spPr bwMode="auto">
            <a:xfrm>
              <a:off x="1066" y="1083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87,62</a:t>
              </a:r>
            </a:p>
          </p:txBody>
        </p:sp>
      </p:grpSp>
      <p:grpSp>
        <p:nvGrpSpPr>
          <p:cNvPr id="10393" name="Group 268"/>
          <p:cNvGrpSpPr>
            <a:grpSpLocks/>
          </p:cNvGrpSpPr>
          <p:nvPr/>
        </p:nvGrpSpPr>
        <p:grpSpPr bwMode="auto">
          <a:xfrm>
            <a:off x="900113" y="3463925"/>
            <a:ext cx="939800" cy="577850"/>
            <a:chOff x="839" y="935"/>
            <a:chExt cx="592" cy="364"/>
          </a:xfrm>
        </p:grpSpPr>
        <p:sp>
          <p:nvSpPr>
            <p:cNvPr id="10509" name="Rectangle 269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0" name="Text Box 270"/>
            <p:cNvSpPr txBox="1">
              <a:spLocks noChangeArrowheads="1"/>
            </p:cNvSpPr>
            <p:nvPr/>
          </p:nvSpPr>
          <p:spPr bwMode="auto">
            <a:xfrm>
              <a:off x="839" y="935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Rb</a:t>
              </a:r>
            </a:p>
          </p:txBody>
        </p:sp>
        <p:sp>
          <p:nvSpPr>
            <p:cNvPr id="10511" name="Text Box 271"/>
            <p:cNvSpPr txBox="1">
              <a:spLocks noChangeArrowheads="1"/>
            </p:cNvSpPr>
            <p:nvPr/>
          </p:nvSpPr>
          <p:spPr bwMode="auto">
            <a:xfrm>
              <a:off x="876" y="1144"/>
              <a:ext cx="41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Рубидий</a:t>
              </a:r>
            </a:p>
          </p:txBody>
        </p:sp>
        <p:sp>
          <p:nvSpPr>
            <p:cNvPr id="10512" name="Text Box 272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37</a:t>
              </a:r>
            </a:p>
          </p:txBody>
        </p:sp>
        <p:sp>
          <p:nvSpPr>
            <p:cNvPr id="10513" name="Text Box 273"/>
            <p:cNvSpPr txBox="1">
              <a:spLocks noChangeArrowheads="1"/>
            </p:cNvSpPr>
            <p:nvPr/>
          </p:nvSpPr>
          <p:spPr bwMode="auto">
            <a:xfrm>
              <a:off x="1066" y="1083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85,47</a:t>
              </a:r>
            </a:p>
          </p:txBody>
        </p:sp>
      </p:grpSp>
      <p:grpSp>
        <p:nvGrpSpPr>
          <p:cNvPr id="10402" name="Group 274"/>
          <p:cNvGrpSpPr>
            <a:grpSpLocks/>
          </p:cNvGrpSpPr>
          <p:nvPr/>
        </p:nvGrpSpPr>
        <p:grpSpPr bwMode="auto">
          <a:xfrm>
            <a:off x="2484438" y="3463925"/>
            <a:ext cx="871537" cy="604838"/>
            <a:chOff x="2472" y="2931"/>
            <a:chExt cx="549" cy="381"/>
          </a:xfrm>
        </p:grpSpPr>
        <p:sp>
          <p:nvSpPr>
            <p:cNvPr id="10515" name="Rectangle 275"/>
            <p:cNvSpPr>
              <a:spLocks noChangeArrowheads="1"/>
            </p:cNvSpPr>
            <p:nvPr/>
          </p:nvSpPr>
          <p:spPr bwMode="auto">
            <a:xfrm>
              <a:off x="2517" y="2976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6" name="Text Box 276"/>
            <p:cNvSpPr txBox="1">
              <a:spLocks noChangeArrowheads="1"/>
            </p:cNvSpPr>
            <p:nvPr/>
          </p:nvSpPr>
          <p:spPr bwMode="auto">
            <a:xfrm>
              <a:off x="2789" y="2931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Y</a:t>
              </a:r>
            </a:p>
          </p:txBody>
        </p:sp>
        <p:sp>
          <p:nvSpPr>
            <p:cNvPr id="10517" name="Text Box 277"/>
            <p:cNvSpPr txBox="1">
              <a:spLocks noChangeArrowheads="1"/>
            </p:cNvSpPr>
            <p:nvPr/>
          </p:nvSpPr>
          <p:spPr bwMode="auto">
            <a:xfrm>
              <a:off x="2472" y="293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39</a:t>
              </a:r>
            </a:p>
          </p:txBody>
        </p:sp>
        <p:sp>
          <p:nvSpPr>
            <p:cNvPr id="10518" name="Text Box 278"/>
            <p:cNvSpPr txBox="1">
              <a:spLocks noChangeArrowheads="1"/>
            </p:cNvSpPr>
            <p:nvPr/>
          </p:nvSpPr>
          <p:spPr bwMode="auto">
            <a:xfrm>
              <a:off x="2517" y="3067"/>
              <a:ext cx="31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800">
                  <a:latin typeface="Arial Unicode MS" pitchFamily="34" charset="-128"/>
                </a:rPr>
                <a:t>88,905</a:t>
              </a:r>
            </a:p>
          </p:txBody>
        </p:sp>
        <p:sp>
          <p:nvSpPr>
            <p:cNvPr id="10519" name="Text Box 279"/>
            <p:cNvSpPr txBox="1">
              <a:spLocks noChangeArrowheads="1"/>
            </p:cNvSpPr>
            <p:nvPr/>
          </p:nvSpPr>
          <p:spPr bwMode="auto">
            <a:xfrm>
              <a:off x="2608" y="3158"/>
              <a:ext cx="3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Иттрий</a:t>
              </a:r>
            </a:p>
          </p:txBody>
        </p:sp>
      </p:grpSp>
      <p:grpSp>
        <p:nvGrpSpPr>
          <p:cNvPr id="10403" name="Group 280"/>
          <p:cNvGrpSpPr>
            <a:grpSpLocks/>
          </p:cNvGrpSpPr>
          <p:nvPr/>
        </p:nvGrpSpPr>
        <p:grpSpPr bwMode="auto">
          <a:xfrm>
            <a:off x="6443663" y="3463925"/>
            <a:ext cx="869950" cy="577850"/>
            <a:chOff x="1292" y="2341"/>
            <a:chExt cx="548" cy="364"/>
          </a:xfrm>
        </p:grpSpPr>
        <p:grpSp>
          <p:nvGrpSpPr>
            <p:cNvPr id="10412" name="Group 28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13" name="Group 28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23" name="Rectangle 28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24" name="Text Box 28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25" name="Text Box 28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0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Рутений</a:t>
                  </a:r>
                </a:p>
              </p:txBody>
            </p:sp>
            <p:sp>
              <p:nvSpPr>
                <p:cNvPr id="10526" name="Text Box 28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27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28" name="Text Box 28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29" name="Text Box 28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44</a:t>
                </a:r>
              </a:p>
            </p:txBody>
          </p:sp>
          <p:sp>
            <p:nvSpPr>
              <p:cNvPr id="10530" name="Text Box 29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101,07</a:t>
                </a:r>
              </a:p>
            </p:txBody>
          </p:sp>
        </p:grpSp>
        <p:sp>
          <p:nvSpPr>
            <p:cNvPr id="10531" name="Text Box 291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Ru</a:t>
              </a:r>
            </a:p>
          </p:txBody>
        </p:sp>
      </p:grpSp>
      <p:grpSp>
        <p:nvGrpSpPr>
          <p:cNvPr id="10414" name="Group 292"/>
          <p:cNvGrpSpPr>
            <a:grpSpLocks/>
          </p:cNvGrpSpPr>
          <p:nvPr/>
        </p:nvGrpSpPr>
        <p:grpSpPr bwMode="auto">
          <a:xfrm>
            <a:off x="7235825" y="3463925"/>
            <a:ext cx="869950" cy="577850"/>
            <a:chOff x="1292" y="2341"/>
            <a:chExt cx="548" cy="364"/>
          </a:xfrm>
        </p:grpSpPr>
        <p:grpSp>
          <p:nvGrpSpPr>
            <p:cNvPr id="10424" name="Group 293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25" name="Group 294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35" name="Rectangle 295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6" name="Text Box 296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37" name="Text Box 297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2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Родий</a:t>
                  </a:r>
                </a:p>
              </p:txBody>
            </p:sp>
            <p:sp>
              <p:nvSpPr>
                <p:cNvPr id="10538" name="Text Box 298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39" name="Text Box 299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40" name="Text Box 300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41" name="Text Box 301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45</a:t>
                </a:r>
              </a:p>
            </p:txBody>
          </p:sp>
          <p:sp>
            <p:nvSpPr>
              <p:cNvPr id="10542" name="Text Box 302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102,905</a:t>
                </a:r>
              </a:p>
            </p:txBody>
          </p:sp>
        </p:grpSp>
        <p:sp>
          <p:nvSpPr>
            <p:cNvPr id="10543" name="Text Box 303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Rh</a:t>
              </a:r>
            </a:p>
          </p:txBody>
        </p:sp>
      </p:grpSp>
      <p:grpSp>
        <p:nvGrpSpPr>
          <p:cNvPr id="10426" name="Group 304"/>
          <p:cNvGrpSpPr>
            <a:grpSpLocks/>
          </p:cNvGrpSpPr>
          <p:nvPr/>
        </p:nvGrpSpPr>
        <p:grpSpPr bwMode="auto">
          <a:xfrm>
            <a:off x="5651500" y="3463925"/>
            <a:ext cx="869950" cy="577850"/>
            <a:chOff x="1292" y="2341"/>
            <a:chExt cx="548" cy="364"/>
          </a:xfrm>
        </p:grpSpPr>
        <p:grpSp>
          <p:nvGrpSpPr>
            <p:cNvPr id="10436" name="Group 305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37" name="Group 306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47" name="Rectangle 307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8" name="Text Box 308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49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4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Технеций</a:t>
                  </a:r>
                </a:p>
              </p:txBody>
            </p:sp>
            <p:sp>
              <p:nvSpPr>
                <p:cNvPr id="10550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51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52" name="Text Box 312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53" name="Text Box 313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43</a:t>
                </a:r>
              </a:p>
            </p:txBody>
          </p:sp>
          <p:sp>
            <p:nvSpPr>
              <p:cNvPr id="10554" name="Text Box 314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99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555" name="Text Box 315"/>
            <p:cNvSpPr txBox="1">
              <a:spLocks noChangeArrowheads="1"/>
            </p:cNvSpPr>
            <p:nvPr/>
          </p:nvSpPr>
          <p:spPr bwMode="auto">
            <a:xfrm>
              <a:off x="1519" y="234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Тс</a:t>
              </a:r>
              <a:endParaRPr lang="en-US" sz="2000">
                <a:latin typeface="Baskerville Old Face" pitchFamily="18" charset="0"/>
              </a:endParaRPr>
            </a:p>
          </p:txBody>
        </p:sp>
      </p:grpSp>
      <p:grpSp>
        <p:nvGrpSpPr>
          <p:cNvPr id="10438" name="Group 316"/>
          <p:cNvGrpSpPr>
            <a:grpSpLocks/>
          </p:cNvGrpSpPr>
          <p:nvPr/>
        </p:nvGrpSpPr>
        <p:grpSpPr bwMode="auto">
          <a:xfrm>
            <a:off x="4859338" y="3463925"/>
            <a:ext cx="896937" cy="577850"/>
            <a:chOff x="1292" y="2341"/>
            <a:chExt cx="565" cy="364"/>
          </a:xfrm>
        </p:grpSpPr>
        <p:grpSp>
          <p:nvGrpSpPr>
            <p:cNvPr id="10448" name="Group 317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49" name="Group 318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59" name="Rectangle 319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0" name="Text Box 320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61" name="Text Box 321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7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Молибден</a:t>
                  </a:r>
                </a:p>
              </p:txBody>
            </p:sp>
            <p:sp>
              <p:nvSpPr>
                <p:cNvPr id="10562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63" name="Text Box 323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64" name="Text Box 324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65" name="Text Box 325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42</a:t>
                </a:r>
              </a:p>
            </p:txBody>
          </p:sp>
          <p:sp>
            <p:nvSpPr>
              <p:cNvPr id="10566" name="Text Box 326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95,94</a:t>
                </a:r>
              </a:p>
            </p:txBody>
          </p:sp>
        </p:grpSp>
        <p:sp>
          <p:nvSpPr>
            <p:cNvPr id="10567" name="Text Box 327"/>
            <p:cNvSpPr txBox="1">
              <a:spLocks noChangeArrowheads="1"/>
            </p:cNvSpPr>
            <p:nvPr/>
          </p:nvSpPr>
          <p:spPr bwMode="auto">
            <a:xfrm>
              <a:off x="1519" y="2341"/>
              <a:ext cx="3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Мо</a:t>
              </a:r>
              <a:endParaRPr lang="en-US" sz="2000">
                <a:latin typeface="Baskerville Old Face" pitchFamily="18" charset="0"/>
              </a:endParaRPr>
            </a:p>
          </p:txBody>
        </p:sp>
      </p:grpSp>
      <p:grpSp>
        <p:nvGrpSpPr>
          <p:cNvPr id="10450" name="Group 328"/>
          <p:cNvGrpSpPr>
            <a:grpSpLocks/>
          </p:cNvGrpSpPr>
          <p:nvPr/>
        </p:nvGrpSpPr>
        <p:grpSpPr bwMode="auto">
          <a:xfrm>
            <a:off x="4067175" y="3463925"/>
            <a:ext cx="869950" cy="577850"/>
            <a:chOff x="1292" y="2341"/>
            <a:chExt cx="548" cy="364"/>
          </a:xfrm>
        </p:grpSpPr>
        <p:grpSp>
          <p:nvGrpSpPr>
            <p:cNvPr id="10460" name="Group 329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61" name="Group 330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71" name="Rectangle 331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2" name="Text Box 332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73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8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Ниобий</a:t>
                  </a:r>
                </a:p>
              </p:txBody>
            </p:sp>
            <p:sp>
              <p:nvSpPr>
                <p:cNvPr id="10574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75" name="Text Box 335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76" name="Text Box 336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77" name="Text Box 337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41</a:t>
                </a:r>
              </a:p>
            </p:txBody>
          </p:sp>
          <p:sp>
            <p:nvSpPr>
              <p:cNvPr id="10578" name="Text Box 33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92,906</a:t>
                </a:r>
              </a:p>
            </p:txBody>
          </p:sp>
        </p:grpSp>
        <p:sp>
          <p:nvSpPr>
            <p:cNvPr id="10579" name="Text Box 339"/>
            <p:cNvSpPr txBox="1">
              <a:spLocks noChangeArrowheads="1"/>
            </p:cNvSpPr>
            <p:nvPr/>
          </p:nvSpPr>
          <p:spPr bwMode="auto">
            <a:xfrm>
              <a:off x="1519" y="2341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Nb</a:t>
              </a:r>
            </a:p>
          </p:txBody>
        </p:sp>
      </p:grpSp>
      <p:grpSp>
        <p:nvGrpSpPr>
          <p:cNvPr id="10462" name="Group 340"/>
          <p:cNvGrpSpPr>
            <a:grpSpLocks/>
          </p:cNvGrpSpPr>
          <p:nvPr/>
        </p:nvGrpSpPr>
        <p:grpSpPr bwMode="auto">
          <a:xfrm>
            <a:off x="3276600" y="3463925"/>
            <a:ext cx="869950" cy="577850"/>
            <a:chOff x="1292" y="2341"/>
            <a:chExt cx="548" cy="364"/>
          </a:xfrm>
        </p:grpSpPr>
        <p:grpSp>
          <p:nvGrpSpPr>
            <p:cNvPr id="10472" name="Group 34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78" name="Group 34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83" name="Rectangle 34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4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85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6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Цирконий</a:t>
                  </a:r>
                </a:p>
              </p:txBody>
            </p:sp>
            <p:sp>
              <p:nvSpPr>
                <p:cNvPr id="10586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587" name="Text Box 34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588" name="Text Box 34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589" name="Text Box 34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40</a:t>
                </a:r>
              </a:p>
            </p:txBody>
          </p:sp>
          <p:sp>
            <p:nvSpPr>
              <p:cNvPr id="10590" name="Text Box 35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91,22</a:t>
                </a:r>
              </a:p>
            </p:txBody>
          </p:sp>
        </p:grpSp>
        <p:sp>
          <p:nvSpPr>
            <p:cNvPr id="10591" name="Text Box 351"/>
            <p:cNvSpPr txBox="1">
              <a:spLocks noChangeArrowheads="1"/>
            </p:cNvSpPr>
            <p:nvPr/>
          </p:nvSpPr>
          <p:spPr bwMode="auto">
            <a:xfrm>
              <a:off x="1519" y="2341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Zr</a:t>
              </a:r>
            </a:p>
          </p:txBody>
        </p:sp>
      </p:grpSp>
      <p:sp>
        <p:nvSpPr>
          <p:cNvPr id="10592" name="Rectangle 352"/>
          <p:cNvSpPr>
            <a:spLocks noChangeArrowheads="1"/>
          </p:cNvSpPr>
          <p:nvPr/>
        </p:nvSpPr>
        <p:spPr bwMode="auto">
          <a:xfrm>
            <a:off x="6516688" y="1016000"/>
            <a:ext cx="1584325" cy="1512888"/>
          </a:xfrm>
          <a:prstGeom prst="rect">
            <a:avLst/>
          </a:prstGeom>
          <a:solidFill>
            <a:srgbClr val="99C3D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93" name="Rectangle 353"/>
          <p:cNvSpPr>
            <a:spLocks noChangeArrowheads="1"/>
          </p:cNvSpPr>
          <p:nvPr/>
        </p:nvSpPr>
        <p:spPr bwMode="auto">
          <a:xfrm>
            <a:off x="6516688" y="3032125"/>
            <a:ext cx="1584325" cy="504825"/>
          </a:xfrm>
          <a:prstGeom prst="rect">
            <a:avLst/>
          </a:prstGeom>
          <a:solidFill>
            <a:srgbClr val="99C3D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484" name="Group 354"/>
          <p:cNvGrpSpPr>
            <a:grpSpLocks/>
          </p:cNvGrpSpPr>
          <p:nvPr/>
        </p:nvGrpSpPr>
        <p:grpSpPr bwMode="auto">
          <a:xfrm>
            <a:off x="1692275" y="3968750"/>
            <a:ext cx="869950" cy="577850"/>
            <a:chOff x="1292" y="2341"/>
            <a:chExt cx="548" cy="364"/>
          </a:xfrm>
        </p:grpSpPr>
        <p:grpSp>
          <p:nvGrpSpPr>
            <p:cNvPr id="10490" name="Group 355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496" name="Group 356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597" name="Rectangle 357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8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599" name="Text Box 359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8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Кадмий</a:t>
                  </a:r>
                </a:p>
              </p:txBody>
            </p:sp>
            <p:sp>
              <p:nvSpPr>
                <p:cNvPr id="10600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601" name="Text Box 361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602" name="Text Box 362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603" name="Text Box 363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48</a:t>
                </a:r>
              </a:p>
            </p:txBody>
          </p:sp>
          <p:sp>
            <p:nvSpPr>
              <p:cNvPr id="10604" name="Text Box 364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112,40</a:t>
                </a:r>
              </a:p>
            </p:txBody>
          </p:sp>
        </p:grpSp>
        <p:sp>
          <p:nvSpPr>
            <p:cNvPr id="10605" name="Text Box 365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С</a:t>
              </a:r>
              <a:r>
                <a:rPr lang="en-US" sz="2000">
                  <a:latin typeface="Baskerville Old Face" pitchFamily="18" charset="0"/>
                </a:rPr>
                <a:t>d</a:t>
              </a:r>
            </a:p>
          </p:txBody>
        </p:sp>
      </p:grpSp>
      <p:grpSp>
        <p:nvGrpSpPr>
          <p:cNvPr id="10502" name="Group 366"/>
          <p:cNvGrpSpPr>
            <a:grpSpLocks/>
          </p:cNvGrpSpPr>
          <p:nvPr/>
        </p:nvGrpSpPr>
        <p:grpSpPr bwMode="auto">
          <a:xfrm>
            <a:off x="900113" y="3968750"/>
            <a:ext cx="869950" cy="577850"/>
            <a:chOff x="1292" y="2341"/>
            <a:chExt cx="548" cy="364"/>
          </a:xfrm>
        </p:grpSpPr>
        <p:grpSp>
          <p:nvGrpSpPr>
            <p:cNvPr id="10508" name="Group 367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514" name="Group 368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609" name="Rectangle 369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0" name="Text Box 370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611" name="Text Box 371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0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Серебро</a:t>
                  </a:r>
                </a:p>
              </p:txBody>
            </p:sp>
            <p:sp>
              <p:nvSpPr>
                <p:cNvPr id="10612" name="Text Box 372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613" name="Text Box 373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614" name="Text Box 374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615" name="Text Box 375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47</a:t>
                </a:r>
              </a:p>
            </p:txBody>
          </p:sp>
          <p:sp>
            <p:nvSpPr>
              <p:cNvPr id="10616" name="Text Box 376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107,868</a:t>
                </a:r>
              </a:p>
            </p:txBody>
          </p:sp>
        </p:grpSp>
        <p:sp>
          <p:nvSpPr>
            <p:cNvPr id="10617" name="Text Box 377"/>
            <p:cNvSpPr txBox="1">
              <a:spLocks noChangeArrowheads="1"/>
            </p:cNvSpPr>
            <p:nvPr/>
          </p:nvSpPr>
          <p:spPr bwMode="auto">
            <a:xfrm>
              <a:off x="1519" y="2341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Ag</a:t>
              </a:r>
            </a:p>
          </p:txBody>
        </p:sp>
      </p:grpSp>
      <p:grpSp>
        <p:nvGrpSpPr>
          <p:cNvPr id="10520" name="Group 378"/>
          <p:cNvGrpSpPr>
            <a:grpSpLocks/>
          </p:cNvGrpSpPr>
          <p:nvPr/>
        </p:nvGrpSpPr>
        <p:grpSpPr bwMode="auto">
          <a:xfrm>
            <a:off x="2484438" y="3968750"/>
            <a:ext cx="865187" cy="604838"/>
            <a:chOff x="2109" y="2931"/>
            <a:chExt cx="545" cy="381"/>
          </a:xfrm>
        </p:grpSpPr>
        <p:sp>
          <p:nvSpPr>
            <p:cNvPr id="10619" name="Rectangle 379"/>
            <p:cNvSpPr>
              <a:spLocks noChangeArrowheads="1"/>
            </p:cNvSpPr>
            <p:nvPr/>
          </p:nvSpPr>
          <p:spPr bwMode="auto">
            <a:xfrm>
              <a:off x="2154" y="2976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0" name="Text Box 380"/>
            <p:cNvSpPr txBox="1">
              <a:spLocks noChangeArrowheads="1"/>
            </p:cNvSpPr>
            <p:nvPr/>
          </p:nvSpPr>
          <p:spPr bwMode="auto">
            <a:xfrm>
              <a:off x="2109" y="2931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In</a:t>
              </a:r>
            </a:p>
          </p:txBody>
        </p:sp>
        <p:sp>
          <p:nvSpPr>
            <p:cNvPr id="10621" name="Text Box 381"/>
            <p:cNvSpPr txBox="1">
              <a:spLocks noChangeArrowheads="1"/>
            </p:cNvSpPr>
            <p:nvPr/>
          </p:nvSpPr>
          <p:spPr bwMode="auto">
            <a:xfrm>
              <a:off x="2245" y="3158"/>
              <a:ext cx="34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Индий</a:t>
              </a:r>
            </a:p>
          </p:txBody>
        </p:sp>
        <p:sp>
          <p:nvSpPr>
            <p:cNvPr id="10622" name="Text Box 382"/>
            <p:cNvSpPr txBox="1">
              <a:spLocks noChangeArrowheads="1"/>
            </p:cNvSpPr>
            <p:nvPr/>
          </p:nvSpPr>
          <p:spPr bwMode="auto">
            <a:xfrm>
              <a:off x="2426" y="297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49</a:t>
              </a:r>
            </a:p>
          </p:txBody>
        </p:sp>
        <p:sp>
          <p:nvSpPr>
            <p:cNvPr id="10623" name="Text Box 383"/>
            <p:cNvSpPr txBox="1">
              <a:spLocks noChangeArrowheads="1"/>
            </p:cNvSpPr>
            <p:nvPr/>
          </p:nvSpPr>
          <p:spPr bwMode="auto">
            <a:xfrm>
              <a:off x="2245" y="3067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114,82</a:t>
              </a:r>
            </a:p>
          </p:txBody>
        </p:sp>
      </p:grpSp>
      <p:grpSp>
        <p:nvGrpSpPr>
          <p:cNvPr id="10521" name="Group 384"/>
          <p:cNvGrpSpPr>
            <a:grpSpLocks/>
          </p:cNvGrpSpPr>
          <p:nvPr/>
        </p:nvGrpSpPr>
        <p:grpSpPr bwMode="auto">
          <a:xfrm>
            <a:off x="4067175" y="3968750"/>
            <a:ext cx="939800" cy="577850"/>
            <a:chOff x="839" y="935"/>
            <a:chExt cx="592" cy="364"/>
          </a:xfrm>
        </p:grpSpPr>
        <p:sp>
          <p:nvSpPr>
            <p:cNvPr id="10625" name="Rectangle 385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6" name="Text Box 386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Sb</a:t>
              </a:r>
            </a:p>
          </p:txBody>
        </p:sp>
        <p:sp>
          <p:nvSpPr>
            <p:cNvPr id="10627" name="Text Box 387"/>
            <p:cNvSpPr txBox="1">
              <a:spLocks noChangeArrowheads="1"/>
            </p:cNvSpPr>
            <p:nvPr/>
          </p:nvSpPr>
          <p:spPr bwMode="auto">
            <a:xfrm>
              <a:off x="876" y="1144"/>
              <a:ext cx="3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Сурьма</a:t>
              </a:r>
            </a:p>
          </p:txBody>
        </p:sp>
        <p:sp>
          <p:nvSpPr>
            <p:cNvPr id="10628" name="Text Box 388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51</a:t>
              </a:r>
            </a:p>
          </p:txBody>
        </p:sp>
        <p:sp>
          <p:nvSpPr>
            <p:cNvPr id="10629" name="Text Box 389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121,75</a:t>
              </a:r>
            </a:p>
          </p:txBody>
        </p:sp>
      </p:grpSp>
      <p:grpSp>
        <p:nvGrpSpPr>
          <p:cNvPr id="10522" name="Group 390"/>
          <p:cNvGrpSpPr>
            <a:grpSpLocks/>
          </p:cNvGrpSpPr>
          <p:nvPr/>
        </p:nvGrpSpPr>
        <p:grpSpPr bwMode="auto">
          <a:xfrm>
            <a:off x="3276600" y="3968750"/>
            <a:ext cx="939800" cy="577850"/>
            <a:chOff x="839" y="935"/>
            <a:chExt cx="592" cy="364"/>
          </a:xfrm>
        </p:grpSpPr>
        <p:sp>
          <p:nvSpPr>
            <p:cNvPr id="10631" name="Rectangle 39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2" name="Text Box 392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Sn</a:t>
              </a:r>
            </a:p>
          </p:txBody>
        </p:sp>
        <p:sp>
          <p:nvSpPr>
            <p:cNvPr id="10633" name="Text Box 393"/>
            <p:cNvSpPr txBox="1">
              <a:spLocks noChangeArrowheads="1"/>
            </p:cNvSpPr>
            <p:nvPr/>
          </p:nvSpPr>
          <p:spPr bwMode="auto">
            <a:xfrm>
              <a:off x="876" y="1144"/>
              <a:ext cx="33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Олово</a:t>
              </a:r>
            </a:p>
          </p:txBody>
        </p:sp>
        <p:sp>
          <p:nvSpPr>
            <p:cNvPr id="10634" name="Text Box 394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50</a:t>
              </a:r>
            </a:p>
          </p:txBody>
        </p:sp>
        <p:sp>
          <p:nvSpPr>
            <p:cNvPr id="10635" name="Text Box 395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118,69</a:t>
              </a:r>
            </a:p>
          </p:txBody>
        </p:sp>
      </p:grpSp>
      <p:grpSp>
        <p:nvGrpSpPr>
          <p:cNvPr id="10532" name="Group 396"/>
          <p:cNvGrpSpPr>
            <a:grpSpLocks/>
          </p:cNvGrpSpPr>
          <p:nvPr/>
        </p:nvGrpSpPr>
        <p:grpSpPr bwMode="auto">
          <a:xfrm>
            <a:off x="4859338" y="3968750"/>
            <a:ext cx="939800" cy="577850"/>
            <a:chOff x="839" y="935"/>
            <a:chExt cx="592" cy="364"/>
          </a:xfrm>
        </p:grpSpPr>
        <p:sp>
          <p:nvSpPr>
            <p:cNvPr id="10637" name="Rectangle 39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8" name="Text Box 398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Т</a:t>
              </a:r>
              <a:r>
                <a:rPr lang="en-US" sz="2000">
                  <a:latin typeface="Baskerville Old Face" pitchFamily="18" charset="0"/>
                </a:rPr>
                <a:t>e</a:t>
              </a:r>
            </a:p>
          </p:txBody>
        </p:sp>
        <p:sp>
          <p:nvSpPr>
            <p:cNvPr id="10639" name="Text Box 399"/>
            <p:cNvSpPr txBox="1">
              <a:spLocks noChangeArrowheads="1"/>
            </p:cNvSpPr>
            <p:nvPr/>
          </p:nvSpPr>
          <p:spPr bwMode="auto">
            <a:xfrm>
              <a:off x="876" y="1144"/>
              <a:ext cx="36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Теллур</a:t>
              </a:r>
            </a:p>
          </p:txBody>
        </p:sp>
        <p:sp>
          <p:nvSpPr>
            <p:cNvPr id="10640" name="Text Box 400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52</a:t>
              </a:r>
            </a:p>
          </p:txBody>
        </p:sp>
        <p:sp>
          <p:nvSpPr>
            <p:cNvPr id="10641" name="Text Box 401"/>
            <p:cNvSpPr txBox="1">
              <a:spLocks noChangeArrowheads="1"/>
            </p:cNvSpPr>
            <p:nvPr/>
          </p:nvSpPr>
          <p:spPr bwMode="auto">
            <a:xfrm>
              <a:off x="1111" y="1082"/>
              <a:ext cx="25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78,96</a:t>
              </a:r>
            </a:p>
          </p:txBody>
        </p:sp>
      </p:grpSp>
      <p:grpSp>
        <p:nvGrpSpPr>
          <p:cNvPr id="10533" name="Group 402"/>
          <p:cNvGrpSpPr>
            <a:grpSpLocks/>
          </p:cNvGrpSpPr>
          <p:nvPr/>
        </p:nvGrpSpPr>
        <p:grpSpPr bwMode="auto">
          <a:xfrm>
            <a:off x="5651500" y="3968750"/>
            <a:ext cx="985838" cy="604838"/>
            <a:chOff x="4468" y="3067"/>
            <a:chExt cx="621" cy="381"/>
          </a:xfrm>
        </p:grpSpPr>
        <p:grpSp>
          <p:nvGrpSpPr>
            <p:cNvPr id="10534" name="Group 403"/>
            <p:cNvGrpSpPr>
              <a:grpSpLocks/>
            </p:cNvGrpSpPr>
            <p:nvPr/>
          </p:nvGrpSpPr>
          <p:grpSpPr bwMode="auto">
            <a:xfrm>
              <a:off x="4468" y="3067"/>
              <a:ext cx="621" cy="364"/>
              <a:chOff x="839" y="935"/>
              <a:chExt cx="621" cy="364"/>
            </a:xfrm>
          </p:grpSpPr>
          <p:sp>
            <p:nvSpPr>
              <p:cNvPr id="10644" name="Rectangle 404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45" name="Text Box 405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6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 pitchFamily="18" charset="0"/>
                  </a:rPr>
                  <a:t>I</a:t>
                </a:r>
              </a:p>
            </p:txBody>
          </p:sp>
          <p:sp>
            <p:nvSpPr>
              <p:cNvPr id="10646" name="Text Box 406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1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000">
                  <a:latin typeface="Baskerville Old Face" pitchFamily="18" charset="0"/>
                </a:endParaRPr>
              </a:p>
            </p:txBody>
          </p:sp>
          <p:sp>
            <p:nvSpPr>
              <p:cNvPr id="10647" name="Text Box 407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53</a:t>
                </a:r>
              </a:p>
            </p:txBody>
          </p:sp>
          <p:sp>
            <p:nvSpPr>
              <p:cNvPr id="10648" name="Text Box 408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34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 pitchFamily="34" charset="-128"/>
                  </a:rPr>
                  <a:t>126,9044</a:t>
                </a:r>
              </a:p>
            </p:txBody>
          </p:sp>
        </p:grpSp>
        <p:sp>
          <p:nvSpPr>
            <p:cNvPr id="10649" name="Text Box 409"/>
            <p:cNvSpPr txBox="1">
              <a:spLocks noChangeArrowheads="1"/>
            </p:cNvSpPr>
            <p:nvPr/>
          </p:nvSpPr>
          <p:spPr bwMode="auto">
            <a:xfrm>
              <a:off x="4513" y="3294"/>
              <a:ext cx="2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Йод</a:t>
              </a:r>
            </a:p>
          </p:txBody>
        </p:sp>
      </p:grpSp>
      <p:grpSp>
        <p:nvGrpSpPr>
          <p:cNvPr id="10544" name="Group 410"/>
          <p:cNvGrpSpPr>
            <a:grpSpLocks/>
          </p:cNvGrpSpPr>
          <p:nvPr/>
        </p:nvGrpSpPr>
        <p:grpSpPr bwMode="auto">
          <a:xfrm>
            <a:off x="1692275" y="4471988"/>
            <a:ext cx="939800" cy="577850"/>
            <a:chOff x="839" y="935"/>
            <a:chExt cx="592" cy="364"/>
          </a:xfrm>
        </p:grpSpPr>
        <p:sp>
          <p:nvSpPr>
            <p:cNvPr id="10651" name="Rectangle 41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2" name="Text Box 412"/>
            <p:cNvSpPr txBox="1">
              <a:spLocks noChangeArrowheads="1"/>
            </p:cNvSpPr>
            <p:nvPr/>
          </p:nvSpPr>
          <p:spPr bwMode="auto">
            <a:xfrm>
              <a:off x="839" y="935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Ва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653" name="Text Box 413"/>
            <p:cNvSpPr txBox="1">
              <a:spLocks noChangeArrowheads="1"/>
            </p:cNvSpPr>
            <p:nvPr/>
          </p:nvSpPr>
          <p:spPr bwMode="auto">
            <a:xfrm>
              <a:off x="876" y="1144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Барий</a:t>
              </a:r>
            </a:p>
          </p:txBody>
        </p:sp>
        <p:sp>
          <p:nvSpPr>
            <p:cNvPr id="10654" name="Text Box 414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56</a:t>
              </a:r>
            </a:p>
          </p:txBody>
        </p:sp>
        <p:sp>
          <p:nvSpPr>
            <p:cNvPr id="10655" name="Text Box 415"/>
            <p:cNvSpPr txBox="1">
              <a:spLocks noChangeArrowheads="1"/>
            </p:cNvSpPr>
            <p:nvPr/>
          </p:nvSpPr>
          <p:spPr bwMode="auto">
            <a:xfrm>
              <a:off x="1066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137.34</a:t>
              </a:r>
            </a:p>
          </p:txBody>
        </p:sp>
      </p:grpSp>
      <p:grpSp>
        <p:nvGrpSpPr>
          <p:cNvPr id="10545" name="Group 416"/>
          <p:cNvGrpSpPr>
            <a:grpSpLocks/>
          </p:cNvGrpSpPr>
          <p:nvPr/>
        </p:nvGrpSpPr>
        <p:grpSpPr bwMode="auto">
          <a:xfrm>
            <a:off x="900113" y="4471988"/>
            <a:ext cx="939800" cy="577850"/>
            <a:chOff x="839" y="935"/>
            <a:chExt cx="592" cy="364"/>
          </a:xfrm>
        </p:grpSpPr>
        <p:sp>
          <p:nvSpPr>
            <p:cNvPr id="10657" name="Rectangle 41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58" name="Text Box 418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Cs</a:t>
              </a:r>
            </a:p>
          </p:txBody>
        </p:sp>
        <p:sp>
          <p:nvSpPr>
            <p:cNvPr id="10659" name="Text Box 419"/>
            <p:cNvSpPr txBox="1">
              <a:spLocks noChangeArrowheads="1"/>
            </p:cNvSpPr>
            <p:nvPr/>
          </p:nvSpPr>
          <p:spPr bwMode="auto">
            <a:xfrm>
              <a:off x="876" y="1144"/>
              <a:ext cx="32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Цезий</a:t>
              </a:r>
            </a:p>
          </p:txBody>
        </p:sp>
        <p:sp>
          <p:nvSpPr>
            <p:cNvPr id="10660" name="Text Box 420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55</a:t>
              </a:r>
            </a:p>
          </p:txBody>
        </p:sp>
        <p:sp>
          <p:nvSpPr>
            <p:cNvPr id="10661" name="Text Box 421"/>
            <p:cNvSpPr txBox="1">
              <a:spLocks noChangeArrowheads="1"/>
            </p:cNvSpPr>
            <p:nvPr/>
          </p:nvSpPr>
          <p:spPr bwMode="auto">
            <a:xfrm>
              <a:off x="1066" y="1083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132,905</a:t>
              </a:r>
            </a:p>
          </p:txBody>
        </p:sp>
      </p:grpSp>
      <p:grpSp>
        <p:nvGrpSpPr>
          <p:cNvPr id="10546" name="Group 422"/>
          <p:cNvGrpSpPr>
            <a:grpSpLocks/>
          </p:cNvGrpSpPr>
          <p:nvPr/>
        </p:nvGrpSpPr>
        <p:grpSpPr bwMode="auto">
          <a:xfrm>
            <a:off x="2484438" y="4471988"/>
            <a:ext cx="955675" cy="604837"/>
            <a:chOff x="2426" y="3612"/>
            <a:chExt cx="602" cy="381"/>
          </a:xfrm>
        </p:grpSpPr>
        <p:grpSp>
          <p:nvGrpSpPr>
            <p:cNvPr id="10556" name="Group 423"/>
            <p:cNvGrpSpPr>
              <a:grpSpLocks/>
            </p:cNvGrpSpPr>
            <p:nvPr/>
          </p:nvGrpSpPr>
          <p:grpSpPr bwMode="auto">
            <a:xfrm>
              <a:off x="2426" y="3612"/>
              <a:ext cx="602" cy="381"/>
              <a:chOff x="2472" y="2931"/>
              <a:chExt cx="602" cy="381"/>
            </a:xfrm>
          </p:grpSpPr>
          <p:sp>
            <p:nvSpPr>
              <p:cNvPr id="10664" name="Rectangle 424"/>
              <p:cNvSpPr>
                <a:spLocks noChangeArrowheads="1"/>
              </p:cNvSpPr>
              <p:nvPr/>
            </p:nvSpPr>
            <p:spPr bwMode="auto">
              <a:xfrm>
                <a:off x="2517" y="2976"/>
                <a:ext cx="499" cy="318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5" name="Text Box 425"/>
              <p:cNvSpPr txBox="1">
                <a:spLocks noChangeArrowheads="1"/>
              </p:cNvSpPr>
              <p:nvPr/>
            </p:nvSpPr>
            <p:spPr bwMode="auto">
              <a:xfrm>
                <a:off x="2789" y="2931"/>
                <a:ext cx="28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 pitchFamily="18" charset="0"/>
                  </a:rPr>
                  <a:t>La</a:t>
                </a:r>
              </a:p>
            </p:txBody>
          </p:sp>
          <p:sp>
            <p:nvSpPr>
              <p:cNvPr id="10666" name="Text Box 426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57</a:t>
                </a:r>
              </a:p>
            </p:txBody>
          </p:sp>
          <p:sp>
            <p:nvSpPr>
              <p:cNvPr id="10667" name="Text Box 427"/>
              <p:cNvSpPr txBox="1">
                <a:spLocks noChangeArrowheads="1"/>
              </p:cNvSpPr>
              <p:nvPr/>
            </p:nvSpPr>
            <p:spPr bwMode="auto">
              <a:xfrm>
                <a:off x="2517" y="3067"/>
                <a:ext cx="31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138,81</a:t>
                </a:r>
              </a:p>
            </p:txBody>
          </p:sp>
          <p:sp>
            <p:nvSpPr>
              <p:cNvPr id="10668" name="Text Box 428"/>
              <p:cNvSpPr txBox="1">
                <a:spLocks noChangeArrowheads="1"/>
              </p:cNvSpPr>
              <p:nvPr/>
            </p:nvSpPr>
            <p:spPr bwMode="auto">
              <a:xfrm>
                <a:off x="2608" y="3158"/>
                <a:ext cx="36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Лантан</a:t>
                </a:r>
              </a:p>
            </p:txBody>
          </p:sp>
        </p:grpSp>
        <p:sp>
          <p:nvSpPr>
            <p:cNvPr id="10669" name="Text Box 429"/>
            <p:cNvSpPr txBox="1">
              <a:spLocks noChangeArrowheads="1"/>
            </p:cNvSpPr>
            <p:nvPr/>
          </p:nvSpPr>
          <p:spPr bwMode="auto">
            <a:xfrm>
              <a:off x="2653" y="3657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latin typeface="Baskerville Old Face" pitchFamily="18" charset="0"/>
                </a:rPr>
                <a:t>*</a:t>
              </a:r>
            </a:p>
          </p:txBody>
        </p:sp>
      </p:grpSp>
      <p:grpSp>
        <p:nvGrpSpPr>
          <p:cNvPr id="10557" name="Group 430"/>
          <p:cNvGrpSpPr>
            <a:grpSpLocks/>
          </p:cNvGrpSpPr>
          <p:nvPr/>
        </p:nvGrpSpPr>
        <p:grpSpPr bwMode="auto">
          <a:xfrm>
            <a:off x="3276600" y="4471988"/>
            <a:ext cx="869950" cy="577850"/>
            <a:chOff x="1292" y="2341"/>
            <a:chExt cx="548" cy="364"/>
          </a:xfrm>
        </p:grpSpPr>
        <p:grpSp>
          <p:nvGrpSpPr>
            <p:cNvPr id="10558" name="Group 43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568" name="Group 43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673" name="Rectangle 43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4" name="Text Box 43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675" name="Text Box 43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7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Гафний</a:t>
                  </a:r>
                </a:p>
              </p:txBody>
            </p:sp>
            <p:sp>
              <p:nvSpPr>
                <p:cNvPr id="10676" name="Text Box 43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677" name="Text Box 43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678" name="Text Box 43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679" name="Text Box 43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72</a:t>
                </a:r>
              </a:p>
            </p:txBody>
          </p:sp>
          <p:sp>
            <p:nvSpPr>
              <p:cNvPr id="10680" name="Text Box 44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178.49</a:t>
                </a:r>
              </a:p>
            </p:txBody>
          </p:sp>
        </p:grpSp>
        <p:sp>
          <p:nvSpPr>
            <p:cNvPr id="10681" name="Text Box 441"/>
            <p:cNvSpPr txBox="1">
              <a:spLocks noChangeArrowheads="1"/>
            </p:cNvSpPr>
            <p:nvPr/>
          </p:nvSpPr>
          <p:spPr bwMode="auto">
            <a:xfrm>
              <a:off x="1519" y="234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Hf</a:t>
              </a:r>
            </a:p>
          </p:txBody>
        </p:sp>
      </p:grpSp>
      <p:grpSp>
        <p:nvGrpSpPr>
          <p:cNvPr id="10569" name="Group 442"/>
          <p:cNvGrpSpPr>
            <a:grpSpLocks/>
          </p:cNvGrpSpPr>
          <p:nvPr/>
        </p:nvGrpSpPr>
        <p:grpSpPr bwMode="auto">
          <a:xfrm>
            <a:off x="4067175" y="4471988"/>
            <a:ext cx="869950" cy="577850"/>
            <a:chOff x="1292" y="2341"/>
            <a:chExt cx="548" cy="364"/>
          </a:xfrm>
        </p:grpSpPr>
        <p:grpSp>
          <p:nvGrpSpPr>
            <p:cNvPr id="10570" name="Group 443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580" name="Group 444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685" name="Rectangle 445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6" name="Text Box 446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687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5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Тантал</a:t>
                  </a:r>
                </a:p>
              </p:txBody>
            </p:sp>
            <p:sp>
              <p:nvSpPr>
                <p:cNvPr id="10688" name="Text Box 448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689" name="Text Box 449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690" name="Text Box 450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691" name="Text Box 451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73</a:t>
                </a:r>
              </a:p>
            </p:txBody>
          </p:sp>
          <p:sp>
            <p:nvSpPr>
              <p:cNvPr id="10692" name="Text Box 452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180,948</a:t>
                </a:r>
              </a:p>
            </p:txBody>
          </p:sp>
        </p:grpSp>
        <p:sp>
          <p:nvSpPr>
            <p:cNvPr id="10693" name="Text Box 453"/>
            <p:cNvSpPr txBox="1">
              <a:spLocks noChangeArrowheads="1"/>
            </p:cNvSpPr>
            <p:nvPr/>
          </p:nvSpPr>
          <p:spPr bwMode="auto">
            <a:xfrm>
              <a:off x="1519" y="234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Та</a:t>
              </a:r>
              <a:endParaRPr lang="en-US" sz="2000">
                <a:latin typeface="Baskerville Old Face" pitchFamily="18" charset="0"/>
              </a:endParaRPr>
            </a:p>
          </p:txBody>
        </p:sp>
      </p:grpSp>
      <p:grpSp>
        <p:nvGrpSpPr>
          <p:cNvPr id="10581" name="Group 454"/>
          <p:cNvGrpSpPr>
            <a:grpSpLocks/>
          </p:cNvGrpSpPr>
          <p:nvPr/>
        </p:nvGrpSpPr>
        <p:grpSpPr bwMode="auto">
          <a:xfrm>
            <a:off x="4859338" y="4471988"/>
            <a:ext cx="869950" cy="577850"/>
            <a:chOff x="1292" y="2341"/>
            <a:chExt cx="548" cy="364"/>
          </a:xfrm>
        </p:grpSpPr>
        <p:grpSp>
          <p:nvGrpSpPr>
            <p:cNvPr id="10582" name="Group 455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594" name="Group 456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697" name="Rectangle 457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8" name="Text Box 458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699" name="Text Box 459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6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Вольфрам</a:t>
                  </a:r>
                </a:p>
              </p:txBody>
            </p:sp>
            <p:sp>
              <p:nvSpPr>
                <p:cNvPr id="10700" name="Text Box 460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01" name="Text Box 461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02" name="Text Box 462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03" name="Text Box 463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74</a:t>
                </a:r>
              </a:p>
            </p:txBody>
          </p:sp>
          <p:sp>
            <p:nvSpPr>
              <p:cNvPr id="10704" name="Text Box 464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183.85</a:t>
                </a:r>
              </a:p>
            </p:txBody>
          </p:sp>
        </p:grpSp>
        <p:sp>
          <p:nvSpPr>
            <p:cNvPr id="10705" name="Text Box 465"/>
            <p:cNvSpPr txBox="1">
              <a:spLocks noChangeArrowheads="1"/>
            </p:cNvSpPr>
            <p:nvPr/>
          </p:nvSpPr>
          <p:spPr bwMode="auto">
            <a:xfrm>
              <a:off x="1519" y="2341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W</a:t>
              </a:r>
            </a:p>
          </p:txBody>
        </p:sp>
      </p:grpSp>
      <p:grpSp>
        <p:nvGrpSpPr>
          <p:cNvPr id="10595" name="Group 466"/>
          <p:cNvGrpSpPr>
            <a:grpSpLocks/>
          </p:cNvGrpSpPr>
          <p:nvPr/>
        </p:nvGrpSpPr>
        <p:grpSpPr bwMode="auto">
          <a:xfrm>
            <a:off x="5651500" y="4471988"/>
            <a:ext cx="869950" cy="577850"/>
            <a:chOff x="1292" y="2341"/>
            <a:chExt cx="548" cy="364"/>
          </a:xfrm>
        </p:grpSpPr>
        <p:grpSp>
          <p:nvGrpSpPr>
            <p:cNvPr id="10596" name="Group 467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606" name="Group 468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709" name="Rectangle 469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0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711" name="Text Box 471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Рений</a:t>
                  </a:r>
                </a:p>
              </p:txBody>
            </p:sp>
            <p:sp>
              <p:nvSpPr>
                <p:cNvPr id="10712" name="Text Box 472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13" name="Text Box 473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14" name="Text Box 474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15" name="Text Box 475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75</a:t>
                </a:r>
              </a:p>
            </p:txBody>
          </p:sp>
          <p:sp>
            <p:nvSpPr>
              <p:cNvPr id="10716" name="Text Box 476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186,2</a:t>
                </a:r>
              </a:p>
            </p:txBody>
          </p:sp>
        </p:grpSp>
        <p:sp>
          <p:nvSpPr>
            <p:cNvPr id="10717" name="Text Box 477"/>
            <p:cNvSpPr txBox="1">
              <a:spLocks noChangeArrowheads="1"/>
            </p:cNvSpPr>
            <p:nvPr/>
          </p:nvSpPr>
          <p:spPr bwMode="auto">
            <a:xfrm>
              <a:off x="1519" y="234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Re</a:t>
              </a:r>
            </a:p>
          </p:txBody>
        </p:sp>
      </p:grpSp>
      <p:grpSp>
        <p:nvGrpSpPr>
          <p:cNvPr id="10607" name="Group 478"/>
          <p:cNvGrpSpPr>
            <a:grpSpLocks/>
          </p:cNvGrpSpPr>
          <p:nvPr/>
        </p:nvGrpSpPr>
        <p:grpSpPr bwMode="auto">
          <a:xfrm>
            <a:off x="6443663" y="4471988"/>
            <a:ext cx="869950" cy="577850"/>
            <a:chOff x="1292" y="2341"/>
            <a:chExt cx="548" cy="364"/>
          </a:xfrm>
        </p:grpSpPr>
        <p:grpSp>
          <p:nvGrpSpPr>
            <p:cNvPr id="10608" name="Group 479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618" name="Group 480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721" name="Rectangle 481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2" name="Text Box 482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723" name="Text Box 483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4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Осмий</a:t>
                  </a:r>
                </a:p>
              </p:txBody>
            </p:sp>
            <p:sp>
              <p:nvSpPr>
                <p:cNvPr id="10724" name="Text Box 484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25" name="Text Box 485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26" name="Text Box 486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27" name="Text Box 487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76</a:t>
                </a:r>
              </a:p>
            </p:txBody>
          </p:sp>
          <p:sp>
            <p:nvSpPr>
              <p:cNvPr id="10728" name="Text Box 48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190,2</a:t>
                </a:r>
              </a:p>
            </p:txBody>
          </p:sp>
        </p:grpSp>
        <p:sp>
          <p:nvSpPr>
            <p:cNvPr id="10729" name="Text Box 489"/>
            <p:cNvSpPr txBox="1">
              <a:spLocks noChangeArrowheads="1"/>
            </p:cNvSpPr>
            <p:nvPr/>
          </p:nvSpPr>
          <p:spPr bwMode="auto">
            <a:xfrm>
              <a:off x="1519" y="234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О</a:t>
              </a:r>
              <a:r>
                <a:rPr lang="en-US" sz="2000">
                  <a:latin typeface="Baskerville Old Face" pitchFamily="18" charset="0"/>
                </a:rPr>
                <a:t>s</a:t>
              </a:r>
            </a:p>
          </p:txBody>
        </p:sp>
      </p:grpSp>
      <p:grpSp>
        <p:nvGrpSpPr>
          <p:cNvPr id="10624" name="Group 490"/>
          <p:cNvGrpSpPr>
            <a:grpSpLocks/>
          </p:cNvGrpSpPr>
          <p:nvPr/>
        </p:nvGrpSpPr>
        <p:grpSpPr bwMode="auto">
          <a:xfrm>
            <a:off x="7235825" y="4471988"/>
            <a:ext cx="869950" cy="577850"/>
            <a:chOff x="1292" y="2341"/>
            <a:chExt cx="548" cy="364"/>
          </a:xfrm>
        </p:grpSpPr>
        <p:grpSp>
          <p:nvGrpSpPr>
            <p:cNvPr id="10630" name="Group 49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636" name="Group 49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733" name="Rectangle 49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4" name="Text Box 49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735" name="Text Box 49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84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Иридий</a:t>
                  </a:r>
                </a:p>
              </p:txBody>
            </p:sp>
            <p:sp>
              <p:nvSpPr>
                <p:cNvPr id="10736" name="Text Box 49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37" name="Text Box 49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38" name="Text Box 49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39" name="Text Box 49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77</a:t>
                </a:r>
              </a:p>
            </p:txBody>
          </p:sp>
          <p:sp>
            <p:nvSpPr>
              <p:cNvPr id="10740" name="Text Box 50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192,2</a:t>
                </a:r>
              </a:p>
            </p:txBody>
          </p:sp>
        </p:grpSp>
        <p:sp>
          <p:nvSpPr>
            <p:cNvPr id="10741" name="Text Box 501"/>
            <p:cNvSpPr txBox="1">
              <a:spLocks noChangeArrowheads="1"/>
            </p:cNvSpPr>
            <p:nvPr/>
          </p:nvSpPr>
          <p:spPr bwMode="auto">
            <a:xfrm>
              <a:off x="1519" y="2341"/>
              <a:ext cx="2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Ir</a:t>
              </a:r>
            </a:p>
          </p:txBody>
        </p:sp>
      </p:grpSp>
      <p:sp>
        <p:nvSpPr>
          <p:cNvPr id="10742" name="Rectangle 502"/>
          <p:cNvSpPr>
            <a:spLocks noChangeArrowheads="1"/>
          </p:cNvSpPr>
          <p:nvPr/>
        </p:nvSpPr>
        <p:spPr bwMode="auto">
          <a:xfrm>
            <a:off x="6516688" y="4040188"/>
            <a:ext cx="1584325" cy="504825"/>
          </a:xfrm>
          <a:prstGeom prst="rect">
            <a:avLst/>
          </a:prstGeom>
          <a:solidFill>
            <a:srgbClr val="99C3D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642" name="Group 503"/>
          <p:cNvGrpSpPr>
            <a:grpSpLocks/>
          </p:cNvGrpSpPr>
          <p:nvPr/>
        </p:nvGrpSpPr>
        <p:grpSpPr bwMode="auto">
          <a:xfrm>
            <a:off x="1692275" y="4976813"/>
            <a:ext cx="869950" cy="577850"/>
            <a:chOff x="1292" y="2341"/>
            <a:chExt cx="548" cy="364"/>
          </a:xfrm>
        </p:grpSpPr>
        <p:grpSp>
          <p:nvGrpSpPr>
            <p:cNvPr id="10643" name="Group 504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650" name="Group 505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746" name="Rectangle 50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7" name="Text Box 50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748" name="Text Box 50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0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Ртуть</a:t>
                  </a:r>
                </a:p>
              </p:txBody>
            </p:sp>
            <p:sp>
              <p:nvSpPr>
                <p:cNvPr id="10749" name="Text Box 50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50" name="Text Box 51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51" name="Text Box 51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52" name="Text Box 51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80</a:t>
                </a:r>
              </a:p>
            </p:txBody>
          </p:sp>
          <p:sp>
            <p:nvSpPr>
              <p:cNvPr id="10753" name="Text Box 51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200,59</a:t>
                </a:r>
              </a:p>
            </p:txBody>
          </p:sp>
        </p:grpSp>
        <p:sp>
          <p:nvSpPr>
            <p:cNvPr id="10754" name="Text Box 514"/>
            <p:cNvSpPr txBox="1">
              <a:spLocks noChangeArrowheads="1"/>
            </p:cNvSpPr>
            <p:nvPr/>
          </p:nvSpPr>
          <p:spPr bwMode="auto">
            <a:xfrm>
              <a:off x="1519" y="2341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Hg</a:t>
              </a:r>
            </a:p>
          </p:txBody>
        </p:sp>
      </p:grpSp>
      <p:grpSp>
        <p:nvGrpSpPr>
          <p:cNvPr id="10656" name="Group 515"/>
          <p:cNvGrpSpPr>
            <a:grpSpLocks/>
          </p:cNvGrpSpPr>
          <p:nvPr/>
        </p:nvGrpSpPr>
        <p:grpSpPr bwMode="auto">
          <a:xfrm>
            <a:off x="900113" y="4976813"/>
            <a:ext cx="869950" cy="577850"/>
            <a:chOff x="1292" y="2341"/>
            <a:chExt cx="548" cy="364"/>
          </a:xfrm>
        </p:grpSpPr>
        <p:grpSp>
          <p:nvGrpSpPr>
            <p:cNvPr id="10662" name="Group 516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663" name="Group 517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758" name="Rectangle 518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9" name="Text Box 519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760" name="Text Box 520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5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Золото</a:t>
                  </a:r>
                </a:p>
              </p:txBody>
            </p:sp>
            <p:sp>
              <p:nvSpPr>
                <p:cNvPr id="10761" name="Text Box 521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762" name="Text Box 522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763" name="Text Box 523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764" name="Text Box 524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79</a:t>
                </a:r>
              </a:p>
            </p:txBody>
          </p:sp>
          <p:sp>
            <p:nvSpPr>
              <p:cNvPr id="10765" name="Text Box 525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196,967</a:t>
                </a:r>
              </a:p>
            </p:txBody>
          </p:sp>
        </p:grpSp>
        <p:sp>
          <p:nvSpPr>
            <p:cNvPr id="10766" name="Text Box 526"/>
            <p:cNvSpPr txBox="1">
              <a:spLocks noChangeArrowheads="1"/>
            </p:cNvSpPr>
            <p:nvPr/>
          </p:nvSpPr>
          <p:spPr bwMode="auto">
            <a:xfrm>
              <a:off x="1519" y="2341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А</a:t>
              </a:r>
              <a:r>
                <a:rPr lang="en-US" sz="2000">
                  <a:latin typeface="Baskerville Old Face" pitchFamily="18" charset="0"/>
                </a:rPr>
                <a:t>u</a:t>
              </a:r>
            </a:p>
          </p:txBody>
        </p:sp>
      </p:grpSp>
      <p:grpSp>
        <p:nvGrpSpPr>
          <p:cNvPr id="10670" name="Group 527"/>
          <p:cNvGrpSpPr>
            <a:grpSpLocks/>
          </p:cNvGrpSpPr>
          <p:nvPr/>
        </p:nvGrpSpPr>
        <p:grpSpPr bwMode="auto">
          <a:xfrm>
            <a:off x="2484438" y="4976813"/>
            <a:ext cx="865187" cy="604837"/>
            <a:chOff x="2109" y="2931"/>
            <a:chExt cx="545" cy="381"/>
          </a:xfrm>
        </p:grpSpPr>
        <p:sp>
          <p:nvSpPr>
            <p:cNvPr id="10768" name="Rectangle 528"/>
            <p:cNvSpPr>
              <a:spLocks noChangeArrowheads="1"/>
            </p:cNvSpPr>
            <p:nvPr/>
          </p:nvSpPr>
          <p:spPr bwMode="auto">
            <a:xfrm>
              <a:off x="2154" y="2976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69" name="Text Box 529"/>
            <p:cNvSpPr txBox="1">
              <a:spLocks noChangeArrowheads="1"/>
            </p:cNvSpPr>
            <p:nvPr/>
          </p:nvSpPr>
          <p:spPr bwMode="auto">
            <a:xfrm>
              <a:off x="2109" y="2931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Т</a:t>
              </a:r>
              <a:r>
                <a:rPr lang="en-US" sz="2000">
                  <a:latin typeface="Baskerville Old Face" pitchFamily="18" charset="0"/>
                </a:rPr>
                <a:t>I</a:t>
              </a:r>
            </a:p>
          </p:txBody>
        </p:sp>
        <p:sp>
          <p:nvSpPr>
            <p:cNvPr id="10770" name="Text Box 530"/>
            <p:cNvSpPr txBox="1">
              <a:spLocks noChangeArrowheads="1"/>
            </p:cNvSpPr>
            <p:nvPr/>
          </p:nvSpPr>
          <p:spPr bwMode="auto">
            <a:xfrm>
              <a:off x="2245" y="3158"/>
              <a:ext cx="3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Таллий</a:t>
              </a:r>
            </a:p>
          </p:txBody>
        </p:sp>
        <p:sp>
          <p:nvSpPr>
            <p:cNvPr id="10771" name="Text Box 531"/>
            <p:cNvSpPr txBox="1">
              <a:spLocks noChangeArrowheads="1"/>
            </p:cNvSpPr>
            <p:nvPr/>
          </p:nvSpPr>
          <p:spPr bwMode="auto">
            <a:xfrm>
              <a:off x="2426" y="297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81</a:t>
              </a:r>
            </a:p>
          </p:txBody>
        </p:sp>
        <p:sp>
          <p:nvSpPr>
            <p:cNvPr id="10772" name="Text Box 532"/>
            <p:cNvSpPr txBox="1">
              <a:spLocks noChangeArrowheads="1"/>
            </p:cNvSpPr>
            <p:nvPr/>
          </p:nvSpPr>
          <p:spPr bwMode="auto">
            <a:xfrm>
              <a:off x="2245" y="3067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204,37</a:t>
              </a:r>
            </a:p>
          </p:txBody>
        </p:sp>
      </p:grpSp>
      <p:grpSp>
        <p:nvGrpSpPr>
          <p:cNvPr id="10671" name="Group 533"/>
          <p:cNvGrpSpPr>
            <a:grpSpLocks/>
          </p:cNvGrpSpPr>
          <p:nvPr/>
        </p:nvGrpSpPr>
        <p:grpSpPr bwMode="auto">
          <a:xfrm>
            <a:off x="4859338" y="4976813"/>
            <a:ext cx="939800" cy="577850"/>
            <a:chOff x="839" y="935"/>
            <a:chExt cx="592" cy="364"/>
          </a:xfrm>
        </p:grpSpPr>
        <p:sp>
          <p:nvSpPr>
            <p:cNvPr id="10774" name="Rectangle 53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75" name="Text Box 535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Ро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776" name="Text Box 536"/>
            <p:cNvSpPr txBox="1">
              <a:spLocks noChangeArrowheads="1"/>
            </p:cNvSpPr>
            <p:nvPr/>
          </p:nvSpPr>
          <p:spPr bwMode="auto">
            <a:xfrm>
              <a:off x="876" y="1144"/>
              <a:ext cx="4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Полоний</a:t>
              </a:r>
            </a:p>
          </p:txBody>
        </p:sp>
        <p:sp>
          <p:nvSpPr>
            <p:cNvPr id="10777" name="Text Box 537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84</a:t>
              </a:r>
            </a:p>
          </p:txBody>
        </p:sp>
        <p:sp>
          <p:nvSpPr>
            <p:cNvPr id="10778" name="Text Box 538"/>
            <p:cNvSpPr txBox="1">
              <a:spLocks noChangeArrowheads="1"/>
            </p:cNvSpPr>
            <p:nvPr/>
          </p:nvSpPr>
          <p:spPr bwMode="auto">
            <a:xfrm>
              <a:off x="1111" y="1083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</a:t>
              </a:r>
              <a:r>
                <a:rPr lang="ru-RU" sz="700"/>
                <a:t>210</a:t>
              </a:r>
              <a:r>
                <a:rPr lang="en-US" sz="700">
                  <a:cs typeface="Arial" charset="0"/>
                </a:rPr>
                <a:t>]</a:t>
              </a:r>
            </a:p>
          </p:txBody>
        </p:sp>
      </p:grpSp>
      <p:grpSp>
        <p:nvGrpSpPr>
          <p:cNvPr id="10672" name="Group 539"/>
          <p:cNvGrpSpPr>
            <a:grpSpLocks/>
          </p:cNvGrpSpPr>
          <p:nvPr/>
        </p:nvGrpSpPr>
        <p:grpSpPr bwMode="auto">
          <a:xfrm>
            <a:off x="4067175" y="4976813"/>
            <a:ext cx="939800" cy="577850"/>
            <a:chOff x="839" y="935"/>
            <a:chExt cx="592" cy="364"/>
          </a:xfrm>
        </p:grpSpPr>
        <p:sp>
          <p:nvSpPr>
            <p:cNvPr id="10780" name="Rectangle 54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1" name="Text Box 541"/>
            <p:cNvSpPr txBox="1">
              <a:spLocks noChangeArrowheads="1"/>
            </p:cNvSpPr>
            <p:nvPr/>
          </p:nvSpPr>
          <p:spPr bwMode="auto">
            <a:xfrm>
              <a:off x="839" y="935"/>
              <a:ext cx="2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В</a:t>
              </a:r>
              <a:r>
                <a:rPr lang="en-US" sz="2000">
                  <a:latin typeface="Baskerville Old Face" pitchFamily="18" charset="0"/>
                </a:rPr>
                <a:t>i</a:t>
              </a:r>
            </a:p>
          </p:txBody>
        </p:sp>
        <p:sp>
          <p:nvSpPr>
            <p:cNvPr id="10782" name="Text Box 542"/>
            <p:cNvSpPr txBox="1">
              <a:spLocks noChangeArrowheads="1"/>
            </p:cNvSpPr>
            <p:nvPr/>
          </p:nvSpPr>
          <p:spPr bwMode="auto">
            <a:xfrm>
              <a:off x="876" y="1144"/>
              <a:ext cx="37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Висмут</a:t>
              </a:r>
            </a:p>
          </p:txBody>
        </p:sp>
        <p:sp>
          <p:nvSpPr>
            <p:cNvPr id="10783" name="Text Box 543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83</a:t>
              </a:r>
            </a:p>
          </p:txBody>
        </p:sp>
        <p:sp>
          <p:nvSpPr>
            <p:cNvPr id="10784" name="Text Box 544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208,980</a:t>
              </a:r>
            </a:p>
          </p:txBody>
        </p:sp>
      </p:grpSp>
      <p:grpSp>
        <p:nvGrpSpPr>
          <p:cNvPr id="10682" name="Group 545"/>
          <p:cNvGrpSpPr>
            <a:grpSpLocks/>
          </p:cNvGrpSpPr>
          <p:nvPr/>
        </p:nvGrpSpPr>
        <p:grpSpPr bwMode="auto">
          <a:xfrm>
            <a:off x="3276600" y="4976813"/>
            <a:ext cx="939800" cy="577850"/>
            <a:chOff x="839" y="935"/>
            <a:chExt cx="592" cy="364"/>
          </a:xfrm>
        </p:grpSpPr>
        <p:sp>
          <p:nvSpPr>
            <p:cNvPr id="10786" name="Rectangle 54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87" name="Text Box 547"/>
            <p:cNvSpPr txBox="1">
              <a:spLocks noChangeArrowheads="1"/>
            </p:cNvSpPr>
            <p:nvPr/>
          </p:nvSpPr>
          <p:spPr bwMode="auto">
            <a:xfrm>
              <a:off x="839" y="935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Pb</a:t>
              </a:r>
            </a:p>
          </p:txBody>
        </p:sp>
        <p:sp>
          <p:nvSpPr>
            <p:cNvPr id="10788" name="Text Box 548"/>
            <p:cNvSpPr txBox="1">
              <a:spLocks noChangeArrowheads="1"/>
            </p:cNvSpPr>
            <p:nvPr/>
          </p:nvSpPr>
          <p:spPr bwMode="auto">
            <a:xfrm>
              <a:off x="876" y="1144"/>
              <a:ext cx="3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Свинец</a:t>
              </a:r>
            </a:p>
          </p:txBody>
        </p:sp>
        <p:sp>
          <p:nvSpPr>
            <p:cNvPr id="10789" name="Text Box 549"/>
            <p:cNvSpPr txBox="1">
              <a:spLocks noChangeArrowheads="1"/>
            </p:cNvSpPr>
            <p:nvPr/>
          </p:nvSpPr>
          <p:spPr bwMode="auto">
            <a:xfrm>
              <a:off x="1203" y="97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82</a:t>
              </a:r>
            </a:p>
          </p:txBody>
        </p:sp>
        <p:sp>
          <p:nvSpPr>
            <p:cNvPr id="10790" name="Text Box 550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207,19</a:t>
              </a:r>
            </a:p>
          </p:txBody>
        </p:sp>
      </p:grpSp>
      <p:grpSp>
        <p:nvGrpSpPr>
          <p:cNvPr id="10683" name="Group 551"/>
          <p:cNvGrpSpPr>
            <a:grpSpLocks/>
          </p:cNvGrpSpPr>
          <p:nvPr/>
        </p:nvGrpSpPr>
        <p:grpSpPr bwMode="auto">
          <a:xfrm>
            <a:off x="5651500" y="4976813"/>
            <a:ext cx="939800" cy="604837"/>
            <a:chOff x="4468" y="3067"/>
            <a:chExt cx="592" cy="381"/>
          </a:xfrm>
        </p:grpSpPr>
        <p:grpSp>
          <p:nvGrpSpPr>
            <p:cNvPr id="10684" name="Group 552"/>
            <p:cNvGrpSpPr>
              <a:grpSpLocks/>
            </p:cNvGrpSpPr>
            <p:nvPr/>
          </p:nvGrpSpPr>
          <p:grpSpPr bwMode="auto">
            <a:xfrm>
              <a:off x="4468" y="3067"/>
              <a:ext cx="592" cy="364"/>
              <a:chOff x="839" y="935"/>
              <a:chExt cx="592" cy="364"/>
            </a:xfrm>
          </p:grpSpPr>
          <p:sp>
            <p:nvSpPr>
              <p:cNvPr id="10793" name="Rectangle 55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6600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94" name="Text Box 55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2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 pitchFamily="18" charset="0"/>
                  </a:rPr>
                  <a:t>At</a:t>
                </a:r>
              </a:p>
            </p:txBody>
          </p:sp>
          <p:sp>
            <p:nvSpPr>
              <p:cNvPr id="10795" name="Text Box 55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1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000">
                  <a:latin typeface="Baskerville Old Face" pitchFamily="18" charset="0"/>
                </a:endParaRPr>
              </a:p>
            </p:txBody>
          </p:sp>
          <p:sp>
            <p:nvSpPr>
              <p:cNvPr id="10796" name="Text Box 55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85</a:t>
                </a:r>
              </a:p>
            </p:txBody>
          </p:sp>
          <p:sp>
            <p:nvSpPr>
              <p:cNvPr id="10797" name="Text Box 557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09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 pitchFamily="34" charset="-128"/>
                  </a:rPr>
                  <a:t>210</a:t>
                </a:r>
              </a:p>
            </p:txBody>
          </p:sp>
        </p:grpSp>
        <p:sp>
          <p:nvSpPr>
            <p:cNvPr id="10798" name="Text Box 558"/>
            <p:cNvSpPr txBox="1">
              <a:spLocks noChangeArrowheads="1"/>
            </p:cNvSpPr>
            <p:nvPr/>
          </p:nvSpPr>
          <p:spPr bwMode="auto">
            <a:xfrm>
              <a:off x="4513" y="3294"/>
              <a:ext cx="31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Астат</a:t>
              </a:r>
            </a:p>
          </p:txBody>
        </p:sp>
      </p:grpSp>
      <p:grpSp>
        <p:nvGrpSpPr>
          <p:cNvPr id="10694" name="Group 559"/>
          <p:cNvGrpSpPr>
            <a:grpSpLocks/>
          </p:cNvGrpSpPr>
          <p:nvPr/>
        </p:nvGrpSpPr>
        <p:grpSpPr bwMode="auto">
          <a:xfrm>
            <a:off x="1692275" y="5481638"/>
            <a:ext cx="865188" cy="604837"/>
            <a:chOff x="2109" y="2931"/>
            <a:chExt cx="545" cy="381"/>
          </a:xfrm>
        </p:grpSpPr>
        <p:sp>
          <p:nvSpPr>
            <p:cNvPr id="10800" name="Rectangle 560"/>
            <p:cNvSpPr>
              <a:spLocks noChangeArrowheads="1"/>
            </p:cNvSpPr>
            <p:nvPr/>
          </p:nvSpPr>
          <p:spPr bwMode="auto">
            <a:xfrm>
              <a:off x="2154" y="2976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1" name="Text Box 561"/>
            <p:cNvSpPr txBox="1">
              <a:spLocks noChangeArrowheads="1"/>
            </p:cNvSpPr>
            <p:nvPr/>
          </p:nvSpPr>
          <p:spPr bwMode="auto">
            <a:xfrm>
              <a:off x="2109" y="293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</a:t>
              </a:r>
              <a:r>
                <a:rPr lang="ru-RU" sz="2000">
                  <a:latin typeface="Baskerville Old Face" pitchFamily="18" charset="0"/>
                </a:rPr>
                <a:t>а</a:t>
              </a:r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802" name="Text Box 562"/>
            <p:cNvSpPr txBox="1">
              <a:spLocks noChangeArrowheads="1"/>
            </p:cNvSpPr>
            <p:nvPr/>
          </p:nvSpPr>
          <p:spPr bwMode="auto">
            <a:xfrm>
              <a:off x="2245" y="3158"/>
              <a:ext cx="3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Радий</a:t>
              </a:r>
            </a:p>
          </p:txBody>
        </p:sp>
        <p:sp>
          <p:nvSpPr>
            <p:cNvPr id="10803" name="Text Box 563"/>
            <p:cNvSpPr txBox="1">
              <a:spLocks noChangeArrowheads="1"/>
            </p:cNvSpPr>
            <p:nvPr/>
          </p:nvSpPr>
          <p:spPr bwMode="auto">
            <a:xfrm>
              <a:off x="2426" y="297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88</a:t>
              </a:r>
            </a:p>
          </p:txBody>
        </p:sp>
        <p:sp>
          <p:nvSpPr>
            <p:cNvPr id="10804" name="Text Box 564"/>
            <p:cNvSpPr txBox="1">
              <a:spLocks noChangeArrowheads="1"/>
            </p:cNvSpPr>
            <p:nvPr/>
          </p:nvSpPr>
          <p:spPr bwMode="auto">
            <a:xfrm>
              <a:off x="2245" y="3067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</a:t>
              </a:r>
              <a:r>
                <a:rPr lang="ru-RU" sz="700"/>
                <a:t>226</a:t>
              </a:r>
              <a:r>
                <a:rPr lang="en-US" sz="700">
                  <a:cs typeface="Arial" charset="0"/>
                </a:rPr>
                <a:t>]</a:t>
              </a:r>
            </a:p>
          </p:txBody>
        </p:sp>
      </p:grpSp>
      <p:grpSp>
        <p:nvGrpSpPr>
          <p:cNvPr id="10695" name="Group 565"/>
          <p:cNvGrpSpPr>
            <a:grpSpLocks/>
          </p:cNvGrpSpPr>
          <p:nvPr/>
        </p:nvGrpSpPr>
        <p:grpSpPr bwMode="auto">
          <a:xfrm>
            <a:off x="900113" y="5481638"/>
            <a:ext cx="893762" cy="604837"/>
            <a:chOff x="2109" y="2931"/>
            <a:chExt cx="563" cy="381"/>
          </a:xfrm>
        </p:grpSpPr>
        <p:sp>
          <p:nvSpPr>
            <p:cNvPr id="10806" name="Rectangle 566"/>
            <p:cNvSpPr>
              <a:spLocks noChangeArrowheads="1"/>
            </p:cNvSpPr>
            <p:nvPr/>
          </p:nvSpPr>
          <p:spPr bwMode="auto">
            <a:xfrm>
              <a:off x="2154" y="2976"/>
              <a:ext cx="499" cy="318"/>
            </a:xfrm>
            <a:prstGeom prst="rect">
              <a:avLst/>
            </a:prstGeom>
            <a:solidFill>
              <a:srgbClr val="00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07" name="Text Box 567"/>
            <p:cNvSpPr txBox="1">
              <a:spLocks noChangeArrowheads="1"/>
            </p:cNvSpPr>
            <p:nvPr/>
          </p:nvSpPr>
          <p:spPr bwMode="auto">
            <a:xfrm>
              <a:off x="2109" y="2931"/>
              <a:ext cx="2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Fr</a:t>
              </a:r>
            </a:p>
          </p:txBody>
        </p:sp>
        <p:sp>
          <p:nvSpPr>
            <p:cNvPr id="10808" name="Text Box 568"/>
            <p:cNvSpPr txBox="1">
              <a:spLocks noChangeArrowheads="1"/>
            </p:cNvSpPr>
            <p:nvPr/>
          </p:nvSpPr>
          <p:spPr bwMode="auto">
            <a:xfrm>
              <a:off x="2245" y="3158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Франций</a:t>
              </a:r>
            </a:p>
          </p:txBody>
        </p:sp>
        <p:sp>
          <p:nvSpPr>
            <p:cNvPr id="10809" name="Text Box 569"/>
            <p:cNvSpPr txBox="1">
              <a:spLocks noChangeArrowheads="1"/>
            </p:cNvSpPr>
            <p:nvPr/>
          </p:nvSpPr>
          <p:spPr bwMode="auto">
            <a:xfrm>
              <a:off x="2426" y="297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87</a:t>
              </a:r>
            </a:p>
          </p:txBody>
        </p:sp>
        <p:sp>
          <p:nvSpPr>
            <p:cNvPr id="10810" name="Text Box 570"/>
            <p:cNvSpPr txBox="1">
              <a:spLocks noChangeArrowheads="1"/>
            </p:cNvSpPr>
            <p:nvPr/>
          </p:nvSpPr>
          <p:spPr bwMode="auto">
            <a:xfrm>
              <a:off x="2245" y="3067"/>
              <a:ext cx="24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[</a:t>
              </a:r>
              <a:r>
                <a:rPr lang="ru-RU" sz="700"/>
                <a:t>223</a:t>
              </a:r>
              <a:r>
                <a:rPr lang="en-US" sz="700">
                  <a:cs typeface="Arial" charset="0"/>
                </a:rPr>
                <a:t>]</a:t>
              </a:r>
            </a:p>
          </p:txBody>
        </p:sp>
      </p:grpSp>
      <p:grpSp>
        <p:nvGrpSpPr>
          <p:cNvPr id="10696" name="Group 571"/>
          <p:cNvGrpSpPr>
            <a:grpSpLocks/>
          </p:cNvGrpSpPr>
          <p:nvPr/>
        </p:nvGrpSpPr>
        <p:grpSpPr bwMode="auto">
          <a:xfrm>
            <a:off x="2484438" y="5481638"/>
            <a:ext cx="984250" cy="604837"/>
            <a:chOff x="2426" y="3612"/>
            <a:chExt cx="620" cy="381"/>
          </a:xfrm>
        </p:grpSpPr>
        <p:grpSp>
          <p:nvGrpSpPr>
            <p:cNvPr id="10706" name="Group 572"/>
            <p:cNvGrpSpPr>
              <a:grpSpLocks/>
            </p:cNvGrpSpPr>
            <p:nvPr/>
          </p:nvGrpSpPr>
          <p:grpSpPr bwMode="auto">
            <a:xfrm>
              <a:off x="2426" y="3612"/>
              <a:ext cx="620" cy="381"/>
              <a:chOff x="2472" y="2931"/>
              <a:chExt cx="620" cy="381"/>
            </a:xfrm>
          </p:grpSpPr>
          <p:sp>
            <p:nvSpPr>
              <p:cNvPr id="10813" name="Rectangle 573"/>
              <p:cNvSpPr>
                <a:spLocks noChangeArrowheads="1"/>
              </p:cNvSpPr>
              <p:nvPr/>
            </p:nvSpPr>
            <p:spPr bwMode="auto">
              <a:xfrm>
                <a:off x="2517" y="2976"/>
                <a:ext cx="499" cy="318"/>
              </a:xfrm>
              <a:prstGeom prst="rect">
                <a:avLst/>
              </a:prstGeom>
              <a:solidFill>
                <a:srgbClr val="0066FF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14" name="Text Box 574"/>
              <p:cNvSpPr txBox="1">
                <a:spLocks noChangeArrowheads="1"/>
              </p:cNvSpPr>
              <p:nvPr/>
            </p:nvSpPr>
            <p:spPr bwMode="auto">
              <a:xfrm>
                <a:off x="2789" y="2931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 pitchFamily="18" charset="0"/>
                  </a:rPr>
                  <a:t>Ас</a:t>
                </a:r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15" name="Text Box 575"/>
              <p:cNvSpPr txBox="1">
                <a:spLocks noChangeArrowheads="1"/>
              </p:cNvSpPr>
              <p:nvPr/>
            </p:nvSpPr>
            <p:spPr bwMode="auto">
              <a:xfrm>
                <a:off x="2472" y="2931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89</a:t>
                </a:r>
              </a:p>
            </p:txBody>
          </p:sp>
          <p:sp>
            <p:nvSpPr>
              <p:cNvPr id="10816" name="Text Box 576"/>
              <p:cNvSpPr txBox="1">
                <a:spLocks noChangeArrowheads="1"/>
              </p:cNvSpPr>
              <p:nvPr/>
            </p:nvSpPr>
            <p:spPr bwMode="auto">
              <a:xfrm>
                <a:off x="2517" y="3067"/>
                <a:ext cx="31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138,81</a:t>
                </a:r>
              </a:p>
            </p:txBody>
          </p:sp>
          <p:sp>
            <p:nvSpPr>
              <p:cNvPr id="10817" name="Text Box 577"/>
              <p:cNvSpPr txBox="1">
                <a:spLocks noChangeArrowheads="1"/>
              </p:cNvSpPr>
              <p:nvPr/>
            </p:nvSpPr>
            <p:spPr bwMode="auto">
              <a:xfrm>
                <a:off x="2608" y="3158"/>
                <a:ext cx="4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Актиний</a:t>
                </a:r>
              </a:p>
            </p:txBody>
          </p:sp>
        </p:grpSp>
        <p:sp>
          <p:nvSpPr>
            <p:cNvPr id="10818" name="Text Box 578"/>
            <p:cNvSpPr txBox="1">
              <a:spLocks noChangeArrowheads="1"/>
            </p:cNvSpPr>
            <p:nvPr/>
          </p:nvSpPr>
          <p:spPr bwMode="auto">
            <a:xfrm>
              <a:off x="2653" y="3657"/>
              <a:ext cx="1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latin typeface="Baskerville Old Face" pitchFamily="18" charset="0"/>
                </a:rPr>
                <a:t>**</a:t>
              </a:r>
            </a:p>
          </p:txBody>
        </p:sp>
      </p:grpSp>
      <p:grpSp>
        <p:nvGrpSpPr>
          <p:cNvPr id="10707" name="Group 579"/>
          <p:cNvGrpSpPr>
            <a:grpSpLocks/>
          </p:cNvGrpSpPr>
          <p:nvPr/>
        </p:nvGrpSpPr>
        <p:grpSpPr bwMode="auto">
          <a:xfrm>
            <a:off x="5651500" y="5481638"/>
            <a:ext cx="869950" cy="577850"/>
            <a:chOff x="1292" y="2341"/>
            <a:chExt cx="548" cy="364"/>
          </a:xfrm>
        </p:grpSpPr>
        <p:grpSp>
          <p:nvGrpSpPr>
            <p:cNvPr id="10708" name="Group 580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718" name="Group 581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822" name="Rectangle 582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23" name="Text Box 583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24" name="Text Box 584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2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Борий</a:t>
                  </a:r>
                </a:p>
              </p:txBody>
            </p:sp>
            <p:sp>
              <p:nvSpPr>
                <p:cNvPr id="10825" name="Text Box 585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26" name="Text Box 586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27" name="Text Box 587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28" name="Text Box 588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107</a:t>
                </a:r>
              </a:p>
            </p:txBody>
          </p:sp>
          <p:sp>
            <p:nvSpPr>
              <p:cNvPr id="10829" name="Text Box 589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262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830" name="Text Box 590"/>
            <p:cNvSpPr txBox="1">
              <a:spLocks noChangeArrowheads="1"/>
            </p:cNvSpPr>
            <p:nvPr/>
          </p:nvSpPr>
          <p:spPr bwMode="auto">
            <a:xfrm>
              <a:off x="1519" y="2341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Bh</a:t>
              </a:r>
            </a:p>
          </p:txBody>
        </p:sp>
      </p:grpSp>
      <p:grpSp>
        <p:nvGrpSpPr>
          <p:cNvPr id="10719" name="Group 591"/>
          <p:cNvGrpSpPr>
            <a:grpSpLocks/>
          </p:cNvGrpSpPr>
          <p:nvPr/>
        </p:nvGrpSpPr>
        <p:grpSpPr bwMode="auto">
          <a:xfrm>
            <a:off x="4859338" y="5481638"/>
            <a:ext cx="869950" cy="577850"/>
            <a:chOff x="1292" y="2341"/>
            <a:chExt cx="548" cy="364"/>
          </a:xfrm>
        </p:grpSpPr>
        <p:grpSp>
          <p:nvGrpSpPr>
            <p:cNvPr id="10720" name="Group 592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730" name="Group 593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834" name="Rectangle 594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35" name="Text Box 595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36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52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Сиборгий</a:t>
                  </a:r>
                </a:p>
              </p:txBody>
            </p:sp>
            <p:sp>
              <p:nvSpPr>
                <p:cNvPr id="10837" name="Text Box 597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38" name="Text Box 598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39" name="Text Box 599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40" name="Text Box 600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106</a:t>
                </a:r>
              </a:p>
            </p:txBody>
          </p:sp>
          <p:sp>
            <p:nvSpPr>
              <p:cNvPr id="10841" name="Text Box 601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263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842" name="Text Box 602"/>
            <p:cNvSpPr txBox="1">
              <a:spLocks noChangeArrowheads="1"/>
            </p:cNvSpPr>
            <p:nvPr/>
          </p:nvSpPr>
          <p:spPr bwMode="auto">
            <a:xfrm>
              <a:off x="1519" y="234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Sg</a:t>
              </a:r>
            </a:p>
          </p:txBody>
        </p:sp>
      </p:grpSp>
      <p:grpSp>
        <p:nvGrpSpPr>
          <p:cNvPr id="10731" name="Group 603"/>
          <p:cNvGrpSpPr>
            <a:grpSpLocks/>
          </p:cNvGrpSpPr>
          <p:nvPr/>
        </p:nvGrpSpPr>
        <p:grpSpPr bwMode="auto">
          <a:xfrm>
            <a:off x="3276600" y="5481638"/>
            <a:ext cx="952500" cy="577850"/>
            <a:chOff x="1292" y="2341"/>
            <a:chExt cx="600" cy="364"/>
          </a:xfrm>
        </p:grpSpPr>
        <p:grpSp>
          <p:nvGrpSpPr>
            <p:cNvPr id="10732" name="Group 604"/>
            <p:cNvGrpSpPr>
              <a:grpSpLocks/>
            </p:cNvGrpSpPr>
            <p:nvPr/>
          </p:nvGrpSpPr>
          <p:grpSpPr bwMode="auto">
            <a:xfrm>
              <a:off x="1292" y="2341"/>
              <a:ext cx="600" cy="364"/>
              <a:chOff x="1292" y="2205"/>
              <a:chExt cx="600" cy="364"/>
            </a:xfrm>
          </p:grpSpPr>
          <p:grpSp>
            <p:nvGrpSpPr>
              <p:cNvPr id="10743" name="Group 605"/>
              <p:cNvGrpSpPr>
                <a:grpSpLocks/>
              </p:cNvGrpSpPr>
              <p:nvPr/>
            </p:nvGrpSpPr>
            <p:grpSpPr bwMode="auto">
              <a:xfrm>
                <a:off x="1292" y="2205"/>
                <a:ext cx="600" cy="364"/>
                <a:chOff x="839" y="935"/>
                <a:chExt cx="600" cy="364"/>
              </a:xfrm>
            </p:grpSpPr>
            <p:sp>
              <p:nvSpPr>
                <p:cNvPr id="10846" name="Rectangle 606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47" name="Text Box 607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48" name="Text Box 608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56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Резерфордий</a:t>
                  </a:r>
                </a:p>
              </p:txBody>
            </p:sp>
            <p:sp>
              <p:nvSpPr>
                <p:cNvPr id="10849" name="Text Box 609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50" name="Text Box 610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51" name="Text Box 611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52" name="Text Box 612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104</a:t>
                </a:r>
              </a:p>
            </p:txBody>
          </p:sp>
          <p:sp>
            <p:nvSpPr>
              <p:cNvPr id="10853" name="Text Box 613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>
                    <a:latin typeface="Arial Unicode MS" pitchFamily="34" charset="-128"/>
                  </a:rPr>
                  <a:t>261</a:t>
                </a:r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]</a:t>
                </a:r>
              </a:p>
            </p:txBody>
          </p:sp>
        </p:grpSp>
        <p:sp>
          <p:nvSpPr>
            <p:cNvPr id="10854" name="Text Box 614"/>
            <p:cNvSpPr txBox="1">
              <a:spLocks noChangeArrowheads="1"/>
            </p:cNvSpPr>
            <p:nvPr/>
          </p:nvSpPr>
          <p:spPr bwMode="auto">
            <a:xfrm>
              <a:off x="1519" y="2341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Rf</a:t>
              </a:r>
            </a:p>
          </p:txBody>
        </p:sp>
      </p:grpSp>
      <p:grpSp>
        <p:nvGrpSpPr>
          <p:cNvPr id="10744" name="Group 615"/>
          <p:cNvGrpSpPr>
            <a:grpSpLocks/>
          </p:cNvGrpSpPr>
          <p:nvPr/>
        </p:nvGrpSpPr>
        <p:grpSpPr bwMode="auto">
          <a:xfrm>
            <a:off x="4067175" y="5481638"/>
            <a:ext cx="869950" cy="577850"/>
            <a:chOff x="1292" y="2341"/>
            <a:chExt cx="548" cy="364"/>
          </a:xfrm>
        </p:grpSpPr>
        <p:grpSp>
          <p:nvGrpSpPr>
            <p:cNvPr id="10745" name="Group 616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755" name="Group 617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858" name="Rectangle 618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59" name="Text Box 619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60" name="Text Box 620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81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Дубний</a:t>
                  </a:r>
                </a:p>
              </p:txBody>
            </p:sp>
            <p:sp>
              <p:nvSpPr>
                <p:cNvPr id="10861" name="Text Box 621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62" name="Text Box 622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63" name="Text Box 623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64" name="Text Box 624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105</a:t>
                </a:r>
              </a:p>
            </p:txBody>
          </p:sp>
          <p:sp>
            <p:nvSpPr>
              <p:cNvPr id="10865" name="Text Box 625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262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866" name="Text Box 626"/>
            <p:cNvSpPr txBox="1">
              <a:spLocks noChangeArrowheads="1"/>
            </p:cNvSpPr>
            <p:nvPr/>
          </p:nvSpPr>
          <p:spPr bwMode="auto">
            <a:xfrm>
              <a:off x="1519" y="2341"/>
              <a:ext cx="3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Db</a:t>
              </a:r>
            </a:p>
          </p:txBody>
        </p:sp>
      </p:grpSp>
      <p:sp>
        <p:nvSpPr>
          <p:cNvPr id="10867" name="Rectangle 627"/>
          <p:cNvSpPr>
            <a:spLocks noChangeArrowheads="1"/>
          </p:cNvSpPr>
          <p:nvPr/>
        </p:nvSpPr>
        <p:spPr bwMode="auto">
          <a:xfrm>
            <a:off x="6516688" y="5048250"/>
            <a:ext cx="1584325" cy="504825"/>
          </a:xfrm>
          <a:prstGeom prst="rect">
            <a:avLst/>
          </a:prstGeom>
          <a:solidFill>
            <a:srgbClr val="99C3D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756" name="Group 628"/>
          <p:cNvGrpSpPr>
            <a:grpSpLocks/>
          </p:cNvGrpSpPr>
          <p:nvPr/>
        </p:nvGrpSpPr>
        <p:grpSpPr bwMode="auto">
          <a:xfrm>
            <a:off x="6443663" y="5481638"/>
            <a:ext cx="869950" cy="577850"/>
            <a:chOff x="1292" y="2341"/>
            <a:chExt cx="548" cy="364"/>
          </a:xfrm>
        </p:grpSpPr>
        <p:grpSp>
          <p:nvGrpSpPr>
            <p:cNvPr id="10757" name="Group 629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767" name="Group 630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871" name="Rectangle 631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72" name="Text Box 632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73" name="Text Box 633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36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Хассий</a:t>
                  </a:r>
                </a:p>
              </p:txBody>
            </p:sp>
            <p:sp>
              <p:nvSpPr>
                <p:cNvPr id="10874" name="Text Box 634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75" name="Text Box 635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76" name="Text Box 636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77" name="Text Box 637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108</a:t>
                </a:r>
              </a:p>
            </p:txBody>
          </p:sp>
          <p:sp>
            <p:nvSpPr>
              <p:cNvPr id="10878" name="Text Box 638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265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879" name="Text Box 639"/>
            <p:cNvSpPr txBox="1">
              <a:spLocks noChangeArrowheads="1"/>
            </p:cNvSpPr>
            <p:nvPr/>
          </p:nvSpPr>
          <p:spPr bwMode="auto">
            <a:xfrm>
              <a:off x="1519" y="234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Hs</a:t>
              </a:r>
            </a:p>
          </p:txBody>
        </p:sp>
      </p:grpSp>
      <p:grpSp>
        <p:nvGrpSpPr>
          <p:cNvPr id="10773" name="Group 640"/>
          <p:cNvGrpSpPr>
            <a:grpSpLocks/>
          </p:cNvGrpSpPr>
          <p:nvPr/>
        </p:nvGrpSpPr>
        <p:grpSpPr bwMode="auto">
          <a:xfrm>
            <a:off x="7235825" y="5481638"/>
            <a:ext cx="869950" cy="577850"/>
            <a:chOff x="1292" y="2341"/>
            <a:chExt cx="548" cy="364"/>
          </a:xfrm>
        </p:grpSpPr>
        <p:grpSp>
          <p:nvGrpSpPr>
            <p:cNvPr id="10779" name="Group 641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785" name="Group 642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883" name="Rectangle 643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84" name="Text Box 644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885" name="Text Box 645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50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Мейтнерий</a:t>
                  </a:r>
                </a:p>
              </p:txBody>
            </p:sp>
            <p:sp>
              <p:nvSpPr>
                <p:cNvPr id="10886" name="Text Box 646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887" name="Text Box 647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888" name="Text Box 648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889" name="Text Box 649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8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109</a:t>
                </a:r>
              </a:p>
            </p:txBody>
          </p:sp>
          <p:sp>
            <p:nvSpPr>
              <p:cNvPr id="10890" name="Text Box 650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800"/>
                  <a:t>266</a:t>
                </a:r>
                <a:r>
                  <a:rPr lang="en-US" sz="8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891" name="Text Box 651"/>
            <p:cNvSpPr txBox="1">
              <a:spLocks noChangeArrowheads="1"/>
            </p:cNvSpPr>
            <p:nvPr/>
          </p:nvSpPr>
          <p:spPr bwMode="auto">
            <a:xfrm>
              <a:off x="1519" y="2341"/>
              <a:ext cx="3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М</a:t>
              </a:r>
              <a:r>
                <a:rPr lang="en-US" sz="2000">
                  <a:latin typeface="Baskerville Old Face" pitchFamily="18" charset="0"/>
                </a:rPr>
                <a:t>t</a:t>
              </a:r>
            </a:p>
          </p:txBody>
        </p:sp>
      </p:grpSp>
      <p:sp>
        <p:nvSpPr>
          <p:cNvPr id="10892" name="Rectangle 652"/>
          <p:cNvSpPr>
            <a:spLocks noChangeArrowheads="1"/>
          </p:cNvSpPr>
          <p:nvPr/>
        </p:nvSpPr>
        <p:spPr bwMode="auto">
          <a:xfrm>
            <a:off x="250825" y="439738"/>
            <a:ext cx="719138" cy="577850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600">
                <a:solidFill>
                  <a:srgbClr val="003399"/>
                </a:solidFill>
                <a:latin typeface="Baskerville Old Face" pitchFamily="18" charset="0"/>
              </a:rPr>
              <a:t>Пери –</a:t>
            </a:r>
          </a:p>
          <a:p>
            <a:pPr algn="ctr"/>
            <a:r>
              <a:rPr lang="ru-RU" sz="1600">
                <a:solidFill>
                  <a:srgbClr val="003399"/>
                </a:solidFill>
                <a:latin typeface="Baskerville Old Face" pitchFamily="18" charset="0"/>
              </a:rPr>
              <a:t>оды</a:t>
            </a:r>
          </a:p>
        </p:txBody>
      </p:sp>
      <p:grpSp>
        <p:nvGrpSpPr>
          <p:cNvPr id="10791" name="Group 653"/>
          <p:cNvGrpSpPr>
            <a:grpSpLocks/>
          </p:cNvGrpSpPr>
          <p:nvPr/>
        </p:nvGrpSpPr>
        <p:grpSpPr bwMode="auto">
          <a:xfrm>
            <a:off x="8027988" y="2960688"/>
            <a:ext cx="939800" cy="577850"/>
            <a:chOff x="5057" y="1865"/>
            <a:chExt cx="592" cy="364"/>
          </a:xfrm>
        </p:grpSpPr>
        <p:sp>
          <p:nvSpPr>
            <p:cNvPr id="10894" name="Rectangle 654"/>
            <p:cNvSpPr>
              <a:spLocks noChangeArrowheads="1"/>
            </p:cNvSpPr>
            <p:nvPr/>
          </p:nvSpPr>
          <p:spPr bwMode="auto">
            <a:xfrm>
              <a:off x="5106" y="191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95" name="Text Box 655"/>
            <p:cNvSpPr txBox="1">
              <a:spLocks noChangeArrowheads="1"/>
            </p:cNvSpPr>
            <p:nvPr/>
          </p:nvSpPr>
          <p:spPr bwMode="auto">
            <a:xfrm>
              <a:off x="5057" y="1865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К</a:t>
              </a:r>
              <a:r>
                <a:rPr lang="en-US" sz="2000">
                  <a:latin typeface="Baskerville Old Face" pitchFamily="18" charset="0"/>
                </a:rPr>
                <a:t>r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896" name="Text Box 656"/>
            <p:cNvSpPr txBox="1">
              <a:spLocks noChangeArrowheads="1"/>
            </p:cNvSpPr>
            <p:nvPr/>
          </p:nvSpPr>
          <p:spPr bwMode="auto">
            <a:xfrm>
              <a:off x="5421" y="190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36</a:t>
              </a:r>
            </a:p>
          </p:txBody>
        </p:sp>
        <p:grpSp>
          <p:nvGrpSpPr>
            <p:cNvPr id="10792" name="Group 657"/>
            <p:cNvGrpSpPr>
              <a:grpSpLocks/>
            </p:cNvGrpSpPr>
            <p:nvPr/>
          </p:nvGrpSpPr>
          <p:grpSpPr bwMode="auto">
            <a:xfrm>
              <a:off x="5094" y="2012"/>
              <a:ext cx="491" cy="216"/>
              <a:chOff x="5094" y="2012"/>
              <a:chExt cx="491" cy="216"/>
            </a:xfrm>
          </p:grpSpPr>
          <p:sp>
            <p:nvSpPr>
              <p:cNvPr id="10898" name="Text Box 658"/>
              <p:cNvSpPr txBox="1">
                <a:spLocks noChangeArrowheads="1"/>
              </p:cNvSpPr>
              <p:nvPr/>
            </p:nvSpPr>
            <p:spPr bwMode="auto">
              <a:xfrm>
                <a:off x="5094" y="2074"/>
                <a:ext cx="41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Криптон</a:t>
                </a:r>
              </a:p>
            </p:txBody>
          </p:sp>
          <p:sp>
            <p:nvSpPr>
              <p:cNvPr id="10899" name="Text Box 659"/>
              <p:cNvSpPr txBox="1">
                <a:spLocks noChangeArrowheads="1"/>
              </p:cNvSpPr>
              <p:nvPr/>
            </p:nvSpPr>
            <p:spPr bwMode="auto">
              <a:xfrm>
                <a:off x="5329" y="2012"/>
                <a:ext cx="25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 pitchFamily="34" charset="-128"/>
                  </a:rPr>
                  <a:t>83,80</a:t>
                </a:r>
              </a:p>
            </p:txBody>
          </p:sp>
        </p:grpSp>
      </p:grpSp>
      <p:grpSp>
        <p:nvGrpSpPr>
          <p:cNvPr id="10799" name="Group 660"/>
          <p:cNvGrpSpPr>
            <a:grpSpLocks/>
          </p:cNvGrpSpPr>
          <p:nvPr/>
        </p:nvGrpSpPr>
        <p:grpSpPr bwMode="auto">
          <a:xfrm>
            <a:off x="8027988" y="3968750"/>
            <a:ext cx="939800" cy="577850"/>
            <a:chOff x="5057" y="2500"/>
            <a:chExt cx="592" cy="364"/>
          </a:xfrm>
        </p:grpSpPr>
        <p:sp>
          <p:nvSpPr>
            <p:cNvPr id="10901" name="Rectangle 661"/>
            <p:cNvSpPr>
              <a:spLocks noChangeArrowheads="1"/>
            </p:cNvSpPr>
            <p:nvPr/>
          </p:nvSpPr>
          <p:spPr bwMode="auto">
            <a:xfrm>
              <a:off x="5106" y="2546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2" name="Text Box 662"/>
            <p:cNvSpPr txBox="1">
              <a:spLocks noChangeArrowheads="1"/>
            </p:cNvSpPr>
            <p:nvPr/>
          </p:nvSpPr>
          <p:spPr bwMode="auto">
            <a:xfrm>
              <a:off x="5057" y="2500"/>
              <a:ext cx="3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Xe</a:t>
              </a:r>
            </a:p>
          </p:txBody>
        </p:sp>
        <p:sp>
          <p:nvSpPr>
            <p:cNvPr id="10903" name="Text Box 663"/>
            <p:cNvSpPr txBox="1">
              <a:spLocks noChangeArrowheads="1"/>
            </p:cNvSpPr>
            <p:nvPr/>
          </p:nvSpPr>
          <p:spPr bwMode="auto">
            <a:xfrm>
              <a:off x="5094" y="2709"/>
              <a:ext cx="36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Ксенон</a:t>
              </a:r>
            </a:p>
          </p:txBody>
        </p:sp>
        <p:sp>
          <p:nvSpPr>
            <p:cNvPr id="10904" name="Text Box 664"/>
            <p:cNvSpPr txBox="1">
              <a:spLocks noChangeArrowheads="1"/>
            </p:cNvSpPr>
            <p:nvPr/>
          </p:nvSpPr>
          <p:spPr bwMode="auto">
            <a:xfrm>
              <a:off x="5421" y="253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54</a:t>
              </a:r>
            </a:p>
          </p:txBody>
        </p:sp>
        <p:sp>
          <p:nvSpPr>
            <p:cNvPr id="10905" name="Text Box 665"/>
            <p:cNvSpPr txBox="1">
              <a:spLocks noChangeArrowheads="1"/>
            </p:cNvSpPr>
            <p:nvPr/>
          </p:nvSpPr>
          <p:spPr bwMode="auto">
            <a:xfrm>
              <a:off x="5329" y="2647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700">
                  <a:latin typeface="Arial Unicode MS" pitchFamily="34" charset="-128"/>
                </a:rPr>
                <a:t>131,30</a:t>
              </a:r>
            </a:p>
          </p:txBody>
        </p:sp>
      </p:grpSp>
      <p:grpSp>
        <p:nvGrpSpPr>
          <p:cNvPr id="10805" name="Group 666"/>
          <p:cNvGrpSpPr>
            <a:grpSpLocks/>
          </p:cNvGrpSpPr>
          <p:nvPr/>
        </p:nvGrpSpPr>
        <p:grpSpPr bwMode="auto">
          <a:xfrm>
            <a:off x="8024813" y="944563"/>
            <a:ext cx="942975" cy="1585912"/>
            <a:chOff x="5055" y="595"/>
            <a:chExt cx="594" cy="999"/>
          </a:xfrm>
        </p:grpSpPr>
        <p:sp>
          <p:nvSpPr>
            <p:cNvPr id="10907" name="Rectangle 667"/>
            <p:cNvSpPr>
              <a:spLocks noChangeArrowheads="1"/>
            </p:cNvSpPr>
            <p:nvPr/>
          </p:nvSpPr>
          <p:spPr bwMode="auto">
            <a:xfrm>
              <a:off x="5106" y="1276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08" name="Text Box 668"/>
            <p:cNvSpPr txBox="1">
              <a:spLocks noChangeArrowheads="1"/>
            </p:cNvSpPr>
            <p:nvPr/>
          </p:nvSpPr>
          <p:spPr bwMode="auto">
            <a:xfrm>
              <a:off x="5057" y="1230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Ar</a:t>
              </a:r>
              <a:endParaRPr lang="ru-RU" sz="2000">
                <a:latin typeface="Baskerville Old Face" pitchFamily="18" charset="0"/>
              </a:endParaRPr>
            </a:p>
          </p:txBody>
        </p:sp>
        <p:sp>
          <p:nvSpPr>
            <p:cNvPr id="10909" name="Text Box 669"/>
            <p:cNvSpPr txBox="1">
              <a:spLocks noChangeArrowheads="1"/>
            </p:cNvSpPr>
            <p:nvPr/>
          </p:nvSpPr>
          <p:spPr bwMode="auto">
            <a:xfrm>
              <a:off x="5094" y="1439"/>
              <a:ext cx="33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000">
                  <a:latin typeface="Baskerville Old Face" pitchFamily="18" charset="0"/>
                </a:rPr>
                <a:t>Аргон</a:t>
              </a:r>
            </a:p>
          </p:txBody>
        </p:sp>
        <p:sp>
          <p:nvSpPr>
            <p:cNvPr id="10910" name="Text Box 670"/>
            <p:cNvSpPr txBox="1">
              <a:spLocks noChangeArrowheads="1"/>
            </p:cNvSpPr>
            <p:nvPr/>
          </p:nvSpPr>
          <p:spPr bwMode="auto">
            <a:xfrm>
              <a:off x="5421" y="126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400">
                  <a:latin typeface="Baskerville Old Face" pitchFamily="18" charset="0"/>
                </a:rPr>
                <a:t>1</a:t>
              </a:r>
              <a:r>
                <a:rPr lang="en-US" sz="1400">
                  <a:latin typeface="Baskerville Old Face" pitchFamily="18" charset="0"/>
                </a:rPr>
                <a:t>8</a:t>
              </a:r>
              <a:endParaRPr lang="ru-RU" sz="1400">
                <a:latin typeface="Baskerville Old Face" pitchFamily="18" charset="0"/>
              </a:endParaRPr>
            </a:p>
          </p:txBody>
        </p:sp>
        <p:sp>
          <p:nvSpPr>
            <p:cNvPr id="10911" name="Text Box 671"/>
            <p:cNvSpPr txBox="1">
              <a:spLocks noChangeArrowheads="1"/>
            </p:cNvSpPr>
            <p:nvPr/>
          </p:nvSpPr>
          <p:spPr bwMode="auto">
            <a:xfrm>
              <a:off x="5329" y="1377"/>
              <a:ext cx="2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700">
                  <a:latin typeface="Arial Unicode MS" pitchFamily="34" charset="-128"/>
                </a:rPr>
                <a:t>39,948</a:t>
              </a:r>
              <a:endParaRPr lang="ru-RU" sz="700">
                <a:latin typeface="Arial Unicode MS" pitchFamily="34" charset="-128"/>
              </a:endParaRPr>
            </a:p>
          </p:txBody>
        </p:sp>
        <p:grpSp>
          <p:nvGrpSpPr>
            <p:cNvPr id="10811" name="Group 672"/>
            <p:cNvGrpSpPr>
              <a:grpSpLocks/>
            </p:cNvGrpSpPr>
            <p:nvPr/>
          </p:nvGrpSpPr>
          <p:grpSpPr bwMode="auto">
            <a:xfrm>
              <a:off x="5057" y="595"/>
              <a:ext cx="559" cy="364"/>
              <a:chOff x="839" y="935"/>
              <a:chExt cx="559" cy="364"/>
            </a:xfrm>
          </p:grpSpPr>
          <p:sp>
            <p:nvSpPr>
              <p:cNvPr id="10913" name="Rectangle 673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14" name="Text Box 674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Baskerville Old Face" pitchFamily="18" charset="0"/>
                  </a:rPr>
                  <a:t>Не</a:t>
                </a:r>
              </a:p>
            </p:txBody>
          </p:sp>
          <p:sp>
            <p:nvSpPr>
              <p:cNvPr id="10915" name="Text Box 675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Гелий</a:t>
                </a:r>
              </a:p>
            </p:txBody>
          </p:sp>
          <p:sp>
            <p:nvSpPr>
              <p:cNvPr id="10916" name="Text Box 676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2</a:t>
                </a:r>
              </a:p>
            </p:txBody>
          </p:sp>
          <p:sp>
            <p:nvSpPr>
              <p:cNvPr id="10917" name="Text Box 677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 pitchFamily="34" charset="-128"/>
                  </a:rPr>
                  <a:t>4.0026</a:t>
                </a:r>
              </a:p>
            </p:txBody>
          </p:sp>
        </p:grpSp>
        <p:grpSp>
          <p:nvGrpSpPr>
            <p:cNvPr id="10812" name="Group 678"/>
            <p:cNvGrpSpPr>
              <a:grpSpLocks/>
            </p:cNvGrpSpPr>
            <p:nvPr/>
          </p:nvGrpSpPr>
          <p:grpSpPr bwMode="auto">
            <a:xfrm>
              <a:off x="5055" y="912"/>
              <a:ext cx="592" cy="364"/>
              <a:chOff x="839" y="935"/>
              <a:chExt cx="592" cy="364"/>
            </a:xfrm>
          </p:grpSpPr>
          <p:sp>
            <p:nvSpPr>
              <p:cNvPr id="10919" name="Rectangle 679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0" name="Text Box 680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 pitchFamily="18" charset="0"/>
                  </a:rPr>
                  <a:t>N</a:t>
                </a:r>
                <a:r>
                  <a:rPr lang="ru-RU" sz="2000">
                    <a:latin typeface="Baskerville Old Face" pitchFamily="18" charset="0"/>
                  </a:rPr>
                  <a:t>е</a:t>
                </a:r>
              </a:p>
            </p:txBody>
          </p:sp>
          <p:sp>
            <p:nvSpPr>
              <p:cNvPr id="10921" name="Text Box 681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29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Неон</a:t>
                </a:r>
              </a:p>
            </p:txBody>
          </p:sp>
          <p:sp>
            <p:nvSpPr>
              <p:cNvPr id="10922" name="Text Box 682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10</a:t>
                </a:r>
              </a:p>
            </p:txBody>
          </p:sp>
          <p:sp>
            <p:nvSpPr>
              <p:cNvPr id="10923" name="Text Box 683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87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700">
                    <a:latin typeface="Arial Unicode MS" pitchFamily="34" charset="-128"/>
                  </a:rPr>
                  <a:t>20,183</a:t>
                </a:r>
              </a:p>
            </p:txBody>
          </p:sp>
        </p:grpSp>
      </p:grpSp>
      <p:grpSp>
        <p:nvGrpSpPr>
          <p:cNvPr id="10819" name="Group 684"/>
          <p:cNvGrpSpPr>
            <a:grpSpLocks/>
          </p:cNvGrpSpPr>
          <p:nvPr/>
        </p:nvGrpSpPr>
        <p:grpSpPr bwMode="auto">
          <a:xfrm>
            <a:off x="8027988" y="2455863"/>
            <a:ext cx="869950" cy="577850"/>
            <a:chOff x="1292" y="2205"/>
            <a:chExt cx="548" cy="364"/>
          </a:xfrm>
        </p:grpSpPr>
        <p:grpSp>
          <p:nvGrpSpPr>
            <p:cNvPr id="10820" name="Group 685"/>
            <p:cNvGrpSpPr>
              <a:grpSpLocks/>
            </p:cNvGrpSpPr>
            <p:nvPr/>
          </p:nvGrpSpPr>
          <p:grpSpPr bwMode="auto">
            <a:xfrm>
              <a:off x="1292" y="2205"/>
              <a:ext cx="548" cy="364"/>
              <a:chOff x="839" y="935"/>
              <a:chExt cx="548" cy="364"/>
            </a:xfrm>
          </p:grpSpPr>
          <p:sp>
            <p:nvSpPr>
              <p:cNvPr id="10926" name="Rectangle 686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66FF33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27" name="Text Box 687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2000">
                  <a:latin typeface="Baskerville Old Face" pitchFamily="18" charset="0"/>
                </a:endParaRPr>
              </a:p>
            </p:txBody>
          </p:sp>
          <p:sp>
            <p:nvSpPr>
              <p:cNvPr id="10928" name="Text Box 688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6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Никель</a:t>
                </a:r>
              </a:p>
            </p:txBody>
          </p:sp>
          <p:sp>
            <p:nvSpPr>
              <p:cNvPr id="10929" name="Text Box 689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1400">
                  <a:latin typeface="Baskerville Old Face" pitchFamily="18" charset="0"/>
                </a:endParaRPr>
              </a:p>
            </p:txBody>
          </p:sp>
          <p:sp>
            <p:nvSpPr>
              <p:cNvPr id="10930" name="Text Box 690"/>
              <p:cNvSpPr txBox="1">
                <a:spLocks noChangeArrowheads="1"/>
              </p:cNvSpPr>
              <p:nvPr/>
            </p:nvSpPr>
            <p:spPr bwMode="auto">
              <a:xfrm>
                <a:off x="1111" y="1083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ru-RU" sz="700">
                  <a:latin typeface="Arial Unicode MS" pitchFamily="34" charset="-128"/>
                </a:endParaRPr>
              </a:p>
            </p:txBody>
          </p:sp>
        </p:grpSp>
        <p:sp>
          <p:nvSpPr>
            <p:cNvPr id="10931" name="Text Box 691"/>
            <p:cNvSpPr txBox="1">
              <a:spLocks noChangeArrowheads="1"/>
            </p:cNvSpPr>
            <p:nvPr/>
          </p:nvSpPr>
          <p:spPr bwMode="auto">
            <a:xfrm>
              <a:off x="1610" y="2205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>
                <a:latin typeface="Baskerville Old Face" pitchFamily="18" charset="0"/>
              </a:endParaRPr>
            </a:p>
          </p:txBody>
        </p:sp>
        <p:sp>
          <p:nvSpPr>
            <p:cNvPr id="10932" name="Text Box 692"/>
            <p:cNvSpPr txBox="1">
              <a:spLocks noChangeArrowheads="1"/>
            </p:cNvSpPr>
            <p:nvPr/>
          </p:nvSpPr>
          <p:spPr bwMode="auto">
            <a:xfrm>
              <a:off x="1292" y="2205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latin typeface="Baskerville Old Face" pitchFamily="18" charset="0"/>
                </a:rPr>
                <a:t>2</a:t>
              </a:r>
              <a:r>
                <a:rPr lang="ru-RU" sz="1400">
                  <a:latin typeface="Baskerville Old Face" pitchFamily="18" charset="0"/>
                </a:rPr>
                <a:t>8</a:t>
              </a:r>
            </a:p>
          </p:txBody>
        </p:sp>
        <p:sp>
          <p:nvSpPr>
            <p:cNvPr id="10933" name="Text Box 693"/>
            <p:cNvSpPr txBox="1">
              <a:spLocks noChangeArrowheads="1"/>
            </p:cNvSpPr>
            <p:nvPr/>
          </p:nvSpPr>
          <p:spPr bwMode="auto">
            <a:xfrm>
              <a:off x="1292" y="2341"/>
              <a:ext cx="36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800">
                  <a:latin typeface="Arial Unicode MS" pitchFamily="34" charset="-128"/>
                </a:rPr>
                <a:t>58,71</a:t>
              </a:r>
            </a:p>
          </p:txBody>
        </p:sp>
      </p:grpSp>
      <p:sp>
        <p:nvSpPr>
          <p:cNvPr id="10934" name="Text Box 694"/>
          <p:cNvSpPr txBox="1">
            <a:spLocks noChangeArrowheads="1"/>
          </p:cNvSpPr>
          <p:nvPr/>
        </p:nvSpPr>
        <p:spPr bwMode="auto">
          <a:xfrm>
            <a:off x="8388350" y="245586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Baskerville Old Face" pitchFamily="18" charset="0"/>
              </a:rPr>
              <a:t>Ni</a:t>
            </a:r>
          </a:p>
        </p:txBody>
      </p:sp>
      <p:grpSp>
        <p:nvGrpSpPr>
          <p:cNvPr id="10821" name="Group 695"/>
          <p:cNvGrpSpPr>
            <a:grpSpLocks/>
          </p:cNvGrpSpPr>
          <p:nvPr/>
        </p:nvGrpSpPr>
        <p:grpSpPr bwMode="auto">
          <a:xfrm>
            <a:off x="8027988" y="3463925"/>
            <a:ext cx="869950" cy="577850"/>
            <a:chOff x="1292" y="2341"/>
            <a:chExt cx="548" cy="364"/>
          </a:xfrm>
        </p:grpSpPr>
        <p:grpSp>
          <p:nvGrpSpPr>
            <p:cNvPr id="10831" name="Group 696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832" name="Group 697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938" name="Rectangle 698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39" name="Text Box 699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940" name="Text Box 700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53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Палладий</a:t>
                  </a:r>
                </a:p>
              </p:txBody>
            </p:sp>
            <p:sp>
              <p:nvSpPr>
                <p:cNvPr id="10941" name="Text Box 701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942" name="Text Box 702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943" name="Text Box 703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944" name="Text Box 704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46</a:t>
                </a:r>
              </a:p>
            </p:txBody>
          </p:sp>
          <p:sp>
            <p:nvSpPr>
              <p:cNvPr id="10945" name="Text Box 705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106,4</a:t>
                </a:r>
              </a:p>
            </p:txBody>
          </p:sp>
        </p:grpSp>
        <p:sp>
          <p:nvSpPr>
            <p:cNvPr id="10946" name="Text Box 706"/>
            <p:cNvSpPr txBox="1">
              <a:spLocks noChangeArrowheads="1"/>
            </p:cNvSpPr>
            <p:nvPr/>
          </p:nvSpPr>
          <p:spPr bwMode="auto">
            <a:xfrm>
              <a:off x="1519" y="2341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Baskerville Old Face" pitchFamily="18" charset="0"/>
                </a:rPr>
                <a:t>Pd</a:t>
              </a:r>
            </a:p>
          </p:txBody>
        </p:sp>
      </p:grpSp>
      <p:grpSp>
        <p:nvGrpSpPr>
          <p:cNvPr id="10833" name="Group 707"/>
          <p:cNvGrpSpPr>
            <a:grpSpLocks/>
          </p:cNvGrpSpPr>
          <p:nvPr/>
        </p:nvGrpSpPr>
        <p:grpSpPr bwMode="auto">
          <a:xfrm>
            <a:off x="8027988" y="4471988"/>
            <a:ext cx="869950" cy="577850"/>
            <a:chOff x="1292" y="2341"/>
            <a:chExt cx="548" cy="364"/>
          </a:xfrm>
        </p:grpSpPr>
        <p:grpSp>
          <p:nvGrpSpPr>
            <p:cNvPr id="10843" name="Group 708"/>
            <p:cNvGrpSpPr>
              <a:grpSpLocks/>
            </p:cNvGrpSpPr>
            <p:nvPr/>
          </p:nvGrpSpPr>
          <p:grpSpPr bwMode="auto">
            <a:xfrm>
              <a:off x="1292" y="2341"/>
              <a:ext cx="548" cy="364"/>
              <a:chOff x="1292" y="2205"/>
              <a:chExt cx="548" cy="364"/>
            </a:xfrm>
          </p:grpSpPr>
          <p:grpSp>
            <p:nvGrpSpPr>
              <p:cNvPr id="10844" name="Group 709"/>
              <p:cNvGrpSpPr>
                <a:grpSpLocks/>
              </p:cNvGrpSpPr>
              <p:nvPr/>
            </p:nvGrpSpPr>
            <p:grpSpPr bwMode="auto">
              <a:xfrm>
                <a:off x="1292" y="2205"/>
                <a:ext cx="548" cy="364"/>
                <a:chOff x="839" y="935"/>
                <a:chExt cx="548" cy="364"/>
              </a:xfrm>
            </p:grpSpPr>
            <p:sp>
              <p:nvSpPr>
                <p:cNvPr id="10950" name="Rectangle 710"/>
                <p:cNvSpPr>
                  <a:spLocks noChangeArrowheads="1"/>
                </p:cNvSpPr>
                <p:nvPr/>
              </p:nvSpPr>
              <p:spPr bwMode="auto">
                <a:xfrm>
                  <a:off x="888" y="981"/>
                  <a:ext cx="499" cy="318"/>
                </a:xfrm>
                <a:prstGeom prst="rect">
                  <a:avLst/>
                </a:prstGeom>
                <a:solidFill>
                  <a:srgbClr val="66FF33"/>
                </a:solidFill>
                <a:ln w="2857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951" name="Text Box 711"/>
                <p:cNvSpPr txBox="1">
                  <a:spLocks noChangeArrowheads="1"/>
                </p:cNvSpPr>
                <p:nvPr/>
              </p:nvSpPr>
              <p:spPr bwMode="auto">
                <a:xfrm>
                  <a:off x="839" y="935"/>
                  <a:ext cx="11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2000">
                    <a:latin typeface="Baskerville Old Face" pitchFamily="18" charset="0"/>
                  </a:endParaRPr>
                </a:p>
              </p:txBody>
            </p:sp>
            <p:sp>
              <p:nvSpPr>
                <p:cNvPr id="10952" name="Text Box 712"/>
                <p:cNvSpPr txBox="1">
                  <a:spLocks noChangeArrowheads="1"/>
                </p:cNvSpPr>
                <p:nvPr/>
              </p:nvSpPr>
              <p:spPr bwMode="auto">
                <a:xfrm>
                  <a:off x="876" y="1144"/>
                  <a:ext cx="40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ru-RU" sz="1000">
                      <a:latin typeface="Baskerville Old Face" pitchFamily="18" charset="0"/>
                    </a:rPr>
                    <a:t>Платина</a:t>
                  </a:r>
                </a:p>
              </p:txBody>
            </p:sp>
            <p:sp>
              <p:nvSpPr>
                <p:cNvPr id="10953" name="Text Box 713"/>
                <p:cNvSpPr txBox="1">
                  <a:spLocks noChangeArrowheads="1"/>
                </p:cNvSpPr>
                <p:nvPr/>
              </p:nvSpPr>
              <p:spPr bwMode="auto">
                <a:xfrm>
                  <a:off x="1203" y="970"/>
                  <a:ext cx="11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1400">
                    <a:latin typeface="Baskerville Old Face" pitchFamily="18" charset="0"/>
                  </a:endParaRPr>
                </a:p>
              </p:txBody>
            </p:sp>
            <p:sp>
              <p:nvSpPr>
                <p:cNvPr id="10954" name="Text Box 714"/>
                <p:cNvSpPr txBox="1">
                  <a:spLocks noChangeArrowheads="1"/>
                </p:cNvSpPr>
                <p:nvPr/>
              </p:nvSpPr>
              <p:spPr bwMode="auto">
                <a:xfrm>
                  <a:off x="1111" y="1083"/>
                  <a:ext cx="116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ru-RU" sz="700">
                    <a:latin typeface="Arial Unicode MS" pitchFamily="34" charset="-128"/>
                  </a:endParaRPr>
                </a:p>
              </p:txBody>
            </p:sp>
          </p:grpSp>
          <p:sp>
            <p:nvSpPr>
              <p:cNvPr id="10955" name="Text Box 715"/>
              <p:cNvSpPr txBox="1">
                <a:spLocks noChangeArrowheads="1"/>
              </p:cNvSpPr>
              <p:nvPr/>
            </p:nvSpPr>
            <p:spPr bwMode="auto">
              <a:xfrm>
                <a:off x="1610" y="2205"/>
                <a:ext cx="11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000">
                  <a:latin typeface="Baskerville Old Face" pitchFamily="18" charset="0"/>
                </a:endParaRPr>
              </a:p>
            </p:txBody>
          </p:sp>
          <p:sp>
            <p:nvSpPr>
              <p:cNvPr id="10956" name="Text Box 716"/>
              <p:cNvSpPr txBox="1">
                <a:spLocks noChangeArrowheads="1"/>
              </p:cNvSpPr>
              <p:nvPr/>
            </p:nvSpPr>
            <p:spPr bwMode="auto">
              <a:xfrm>
                <a:off x="1292" y="2205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78</a:t>
                </a:r>
              </a:p>
            </p:txBody>
          </p:sp>
          <p:sp>
            <p:nvSpPr>
              <p:cNvPr id="10957" name="Text Box 717"/>
              <p:cNvSpPr txBox="1">
                <a:spLocks noChangeArrowheads="1"/>
              </p:cNvSpPr>
              <p:nvPr/>
            </p:nvSpPr>
            <p:spPr bwMode="auto">
              <a:xfrm>
                <a:off x="1292" y="2341"/>
                <a:ext cx="364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ru-RU" sz="800">
                    <a:latin typeface="Arial Unicode MS" pitchFamily="34" charset="-128"/>
                  </a:rPr>
                  <a:t>195,09</a:t>
                </a:r>
              </a:p>
            </p:txBody>
          </p:sp>
        </p:grpSp>
        <p:sp>
          <p:nvSpPr>
            <p:cNvPr id="10958" name="Text Box 718"/>
            <p:cNvSpPr txBox="1">
              <a:spLocks noChangeArrowheads="1"/>
            </p:cNvSpPr>
            <p:nvPr/>
          </p:nvSpPr>
          <p:spPr bwMode="auto">
            <a:xfrm>
              <a:off x="1519" y="2341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Baskerville Old Face" pitchFamily="18" charset="0"/>
                </a:rPr>
                <a:t>Р</a:t>
              </a:r>
              <a:r>
                <a:rPr lang="en-US" sz="2000">
                  <a:latin typeface="Baskerville Old Face" pitchFamily="18" charset="0"/>
                </a:rPr>
                <a:t>t</a:t>
              </a:r>
            </a:p>
          </p:txBody>
        </p:sp>
      </p:grpSp>
      <p:grpSp>
        <p:nvGrpSpPr>
          <p:cNvPr id="10845" name="Group 719"/>
          <p:cNvGrpSpPr>
            <a:grpSpLocks/>
          </p:cNvGrpSpPr>
          <p:nvPr/>
        </p:nvGrpSpPr>
        <p:grpSpPr bwMode="auto">
          <a:xfrm>
            <a:off x="8024813" y="4976813"/>
            <a:ext cx="939800" cy="684212"/>
            <a:chOff x="5055" y="3135"/>
            <a:chExt cx="592" cy="431"/>
          </a:xfrm>
        </p:grpSpPr>
        <p:grpSp>
          <p:nvGrpSpPr>
            <p:cNvPr id="10855" name="Group 720"/>
            <p:cNvGrpSpPr>
              <a:grpSpLocks/>
            </p:cNvGrpSpPr>
            <p:nvPr/>
          </p:nvGrpSpPr>
          <p:grpSpPr bwMode="auto">
            <a:xfrm>
              <a:off x="5055" y="3135"/>
              <a:ext cx="592" cy="364"/>
              <a:chOff x="839" y="935"/>
              <a:chExt cx="592" cy="364"/>
            </a:xfrm>
          </p:grpSpPr>
          <p:sp>
            <p:nvSpPr>
              <p:cNvPr id="10961" name="Rectangle 721"/>
              <p:cNvSpPr>
                <a:spLocks noChangeArrowheads="1"/>
              </p:cNvSpPr>
              <p:nvPr/>
            </p:nvSpPr>
            <p:spPr bwMode="auto">
              <a:xfrm>
                <a:off x="888" y="981"/>
                <a:ext cx="499" cy="318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962" name="Text Box 722"/>
              <p:cNvSpPr txBox="1">
                <a:spLocks noChangeArrowheads="1"/>
              </p:cNvSpPr>
              <p:nvPr/>
            </p:nvSpPr>
            <p:spPr bwMode="auto">
              <a:xfrm>
                <a:off x="839" y="935"/>
                <a:ext cx="3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latin typeface="Baskerville Old Face" pitchFamily="18" charset="0"/>
                  </a:rPr>
                  <a:t>Rn</a:t>
                </a:r>
              </a:p>
            </p:txBody>
          </p:sp>
          <p:sp>
            <p:nvSpPr>
              <p:cNvPr id="10963" name="Text Box 723"/>
              <p:cNvSpPr txBox="1">
                <a:spLocks noChangeArrowheads="1"/>
              </p:cNvSpPr>
              <p:nvPr/>
            </p:nvSpPr>
            <p:spPr bwMode="auto">
              <a:xfrm>
                <a:off x="876" y="1144"/>
                <a:ext cx="32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000">
                    <a:latin typeface="Baskerville Old Face" pitchFamily="18" charset="0"/>
                  </a:rPr>
                  <a:t>Радон</a:t>
                </a:r>
              </a:p>
            </p:txBody>
          </p:sp>
          <p:sp>
            <p:nvSpPr>
              <p:cNvPr id="10964" name="Text Box 724"/>
              <p:cNvSpPr txBox="1">
                <a:spLocks noChangeArrowheads="1"/>
              </p:cNvSpPr>
              <p:nvPr/>
            </p:nvSpPr>
            <p:spPr bwMode="auto">
              <a:xfrm>
                <a:off x="1203" y="970"/>
                <a:ext cx="22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1400">
                    <a:latin typeface="Baskerville Old Face" pitchFamily="18" charset="0"/>
                  </a:rPr>
                  <a:t>86</a:t>
                </a:r>
              </a:p>
            </p:txBody>
          </p:sp>
          <p:sp>
            <p:nvSpPr>
              <p:cNvPr id="10965" name="Text Box 725"/>
              <p:cNvSpPr txBox="1">
                <a:spLocks noChangeArrowheads="1"/>
              </p:cNvSpPr>
              <p:nvPr/>
            </p:nvSpPr>
            <p:spPr bwMode="auto">
              <a:xfrm>
                <a:off x="1111" y="1082"/>
                <a:ext cx="24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7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[</a:t>
                </a:r>
                <a:r>
                  <a:rPr lang="ru-RU" sz="700"/>
                  <a:t>222</a:t>
                </a:r>
                <a:r>
                  <a:rPr lang="en-US" sz="700">
                    <a:cs typeface="Arial" charset="0"/>
                  </a:rPr>
                  <a:t>]</a:t>
                </a:r>
              </a:p>
            </p:txBody>
          </p:sp>
        </p:grpSp>
        <p:sp>
          <p:nvSpPr>
            <p:cNvPr id="10966" name="Text Box 726"/>
            <p:cNvSpPr txBox="1">
              <a:spLocks noChangeArrowheads="1"/>
            </p:cNvSpPr>
            <p:nvPr/>
          </p:nvSpPr>
          <p:spPr bwMode="auto">
            <a:xfrm>
              <a:off x="5328" y="3316"/>
              <a:ext cx="11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sz="2000">
                <a:latin typeface="Baskerville Old Face" pitchFamily="18" charset="0"/>
              </a:endParaRPr>
            </a:p>
          </p:txBody>
        </p:sp>
      </p:grpSp>
      <p:sp>
        <p:nvSpPr>
          <p:cNvPr id="10967" name="Rectangle 727"/>
          <p:cNvSpPr>
            <a:spLocks noChangeArrowheads="1"/>
          </p:cNvSpPr>
          <p:nvPr/>
        </p:nvSpPr>
        <p:spPr bwMode="auto">
          <a:xfrm>
            <a:off x="6516688" y="6381750"/>
            <a:ext cx="2376487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Baskerville Old Face" pitchFamily="18" charset="0"/>
            </a:endParaRPr>
          </a:p>
        </p:txBody>
      </p:sp>
      <p:sp>
        <p:nvSpPr>
          <p:cNvPr id="10968" name="Rectangle 728"/>
          <p:cNvSpPr>
            <a:spLocks noChangeArrowheads="1"/>
          </p:cNvSpPr>
          <p:nvPr/>
        </p:nvSpPr>
        <p:spPr bwMode="auto">
          <a:xfrm>
            <a:off x="6516688" y="6021388"/>
            <a:ext cx="2376487" cy="358775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RO</a:t>
            </a:r>
            <a:r>
              <a:rPr lang="ru-RU" sz="1200">
                <a:latin typeface="Baskerville Old Face" pitchFamily="18" charset="0"/>
              </a:rPr>
              <a:t>4</a:t>
            </a:r>
            <a:endParaRPr lang="en-US" sz="1200">
              <a:latin typeface="Baskerville Old Face" pitchFamily="18" charset="0"/>
            </a:endParaRPr>
          </a:p>
        </p:txBody>
      </p:sp>
      <p:sp>
        <p:nvSpPr>
          <p:cNvPr id="10969" name="Rectangle 729"/>
          <p:cNvSpPr>
            <a:spLocks noChangeArrowheads="1"/>
          </p:cNvSpPr>
          <p:nvPr/>
        </p:nvSpPr>
        <p:spPr bwMode="auto">
          <a:xfrm>
            <a:off x="5724525" y="6381750"/>
            <a:ext cx="792163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RH</a:t>
            </a:r>
            <a:endParaRPr lang="ru-RU">
              <a:latin typeface="Baskerville Old Face" pitchFamily="18" charset="0"/>
            </a:endParaRPr>
          </a:p>
        </p:txBody>
      </p:sp>
      <p:sp>
        <p:nvSpPr>
          <p:cNvPr id="10970" name="Rectangle 730"/>
          <p:cNvSpPr>
            <a:spLocks noChangeArrowheads="1"/>
          </p:cNvSpPr>
          <p:nvPr/>
        </p:nvSpPr>
        <p:spPr bwMode="auto">
          <a:xfrm>
            <a:off x="5724525" y="6021388"/>
            <a:ext cx="792163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</a:t>
            </a:r>
            <a:r>
              <a:rPr lang="ru-RU" sz="1400">
                <a:latin typeface="Baskerville Old Face" pitchFamily="18" charset="0"/>
              </a:rPr>
              <a:t>2</a:t>
            </a:r>
            <a:r>
              <a:rPr lang="en-US">
                <a:latin typeface="Baskerville Old Face" pitchFamily="18" charset="0"/>
              </a:rPr>
              <a:t>O</a:t>
            </a:r>
            <a:r>
              <a:rPr lang="ru-RU" sz="1400">
                <a:latin typeface="Baskerville Old Face" pitchFamily="18" charset="0"/>
              </a:rPr>
              <a:t>7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1" name="Rectangle 731"/>
          <p:cNvSpPr>
            <a:spLocks noChangeArrowheads="1"/>
          </p:cNvSpPr>
          <p:nvPr/>
        </p:nvSpPr>
        <p:spPr bwMode="auto">
          <a:xfrm>
            <a:off x="4932363" y="6021388"/>
            <a:ext cx="792162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RO</a:t>
            </a:r>
            <a:r>
              <a:rPr lang="ru-RU" sz="1400">
                <a:latin typeface="Baskerville Old Face" pitchFamily="18" charset="0"/>
              </a:rPr>
              <a:t>3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2" name="Rectangle 732"/>
          <p:cNvSpPr>
            <a:spLocks noChangeArrowheads="1"/>
          </p:cNvSpPr>
          <p:nvPr/>
        </p:nvSpPr>
        <p:spPr bwMode="auto">
          <a:xfrm>
            <a:off x="4932363" y="6381750"/>
            <a:ext cx="792162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RH</a:t>
            </a:r>
            <a:r>
              <a:rPr lang="ru-RU" sz="1400">
                <a:latin typeface="Baskerville Old Face" pitchFamily="18" charset="0"/>
              </a:rPr>
              <a:t>2</a:t>
            </a:r>
          </a:p>
        </p:txBody>
      </p:sp>
      <p:sp>
        <p:nvSpPr>
          <p:cNvPr id="10973" name="Rectangle 733"/>
          <p:cNvSpPr>
            <a:spLocks noChangeArrowheads="1"/>
          </p:cNvSpPr>
          <p:nvPr/>
        </p:nvSpPr>
        <p:spPr bwMode="auto">
          <a:xfrm>
            <a:off x="4140200" y="6021388"/>
            <a:ext cx="792163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</a:t>
            </a:r>
            <a:r>
              <a:rPr lang="ru-RU" sz="1400">
                <a:latin typeface="Baskerville Old Face" pitchFamily="18" charset="0"/>
              </a:rPr>
              <a:t>2</a:t>
            </a:r>
            <a:r>
              <a:rPr lang="en-US">
                <a:latin typeface="Baskerville Old Face" pitchFamily="18" charset="0"/>
              </a:rPr>
              <a:t>O</a:t>
            </a:r>
            <a:r>
              <a:rPr lang="ru-RU" sz="1400">
                <a:latin typeface="Baskerville Old Face" pitchFamily="18" charset="0"/>
              </a:rPr>
              <a:t>5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4" name="Rectangle 734"/>
          <p:cNvSpPr>
            <a:spLocks noChangeArrowheads="1"/>
          </p:cNvSpPr>
          <p:nvPr/>
        </p:nvSpPr>
        <p:spPr bwMode="auto">
          <a:xfrm>
            <a:off x="4140200" y="6381750"/>
            <a:ext cx="792163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RH</a:t>
            </a:r>
            <a:r>
              <a:rPr lang="ru-RU" sz="1400">
                <a:latin typeface="Baskerville Old Face" pitchFamily="18" charset="0"/>
              </a:rPr>
              <a:t>3</a:t>
            </a:r>
          </a:p>
        </p:txBody>
      </p:sp>
      <p:sp>
        <p:nvSpPr>
          <p:cNvPr id="10975" name="Rectangle 735"/>
          <p:cNvSpPr>
            <a:spLocks noChangeArrowheads="1"/>
          </p:cNvSpPr>
          <p:nvPr/>
        </p:nvSpPr>
        <p:spPr bwMode="auto">
          <a:xfrm>
            <a:off x="3348038" y="6021388"/>
            <a:ext cx="792162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RO</a:t>
            </a:r>
            <a:r>
              <a:rPr lang="ru-RU" sz="1400">
                <a:latin typeface="Baskerville Old Face" pitchFamily="18" charset="0"/>
              </a:rPr>
              <a:t>2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6" name="Rectangle 736"/>
          <p:cNvSpPr>
            <a:spLocks noChangeArrowheads="1"/>
          </p:cNvSpPr>
          <p:nvPr/>
        </p:nvSpPr>
        <p:spPr bwMode="auto">
          <a:xfrm>
            <a:off x="3348038" y="6381750"/>
            <a:ext cx="792162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RH</a:t>
            </a:r>
            <a:r>
              <a:rPr lang="ru-RU" sz="1400">
                <a:latin typeface="Baskerville Old Face" pitchFamily="18" charset="0"/>
              </a:rPr>
              <a:t>4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7" name="Rectangle 737"/>
          <p:cNvSpPr>
            <a:spLocks noChangeArrowheads="1"/>
          </p:cNvSpPr>
          <p:nvPr/>
        </p:nvSpPr>
        <p:spPr bwMode="auto">
          <a:xfrm>
            <a:off x="2555875" y="6021388"/>
            <a:ext cx="792163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</a:t>
            </a:r>
            <a:r>
              <a:rPr lang="ru-RU" sz="1400">
                <a:latin typeface="Baskerville Old Face" pitchFamily="18" charset="0"/>
              </a:rPr>
              <a:t>2</a:t>
            </a:r>
            <a:r>
              <a:rPr lang="en-US">
                <a:latin typeface="Baskerville Old Face" pitchFamily="18" charset="0"/>
              </a:rPr>
              <a:t>O</a:t>
            </a:r>
            <a:r>
              <a:rPr lang="ru-RU" sz="1400">
                <a:latin typeface="Baskerville Old Face" pitchFamily="18" charset="0"/>
              </a:rPr>
              <a:t>3</a:t>
            </a:r>
            <a:endParaRPr lang="en-US" sz="1400">
              <a:latin typeface="Baskerville Old Face" pitchFamily="18" charset="0"/>
            </a:endParaRPr>
          </a:p>
        </p:txBody>
      </p:sp>
      <p:sp>
        <p:nvSpPr>
          <p:cNvPr id="10978" name="Rectangle 738"/>
          <p:cNvSpPr>
            <a:spLocks noChangeArrowheads="1"/>
          </p:cNvSpPr>
          <p:nvPr/>
        </p:nvSpPr>
        <p:spPr bwMode="auto">
          <a:xfrm>
            <a:off x="2555875" y="6381750"/>
            <a:ext cx="792163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Baskerville Old Face" pitchFamily="18" charset="0"/>
            </a:endParaRPr>
          </a:p>
        </p:txBody>
      </p:sp>
      <p:sp>
        <p:nvSpPr>
          <p:cNvPr id="10979" name="Rectangle 739"/>
          <p:cNvSpPr>
            <a:spLocks noChangeArrowheads="1"/>
          </p:cNvSpPr>
          <p:nvPr/>
        </p:nvSpPr>
        <p:spPr bwMode="auto">
          <a:xfrm>
            <a:off x="1763713" y="6021388"/>
            <a:ext cx="792162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RO</a:t>
            </a:r>
          </a:p>
        </p:txBody>
      </p:sp>
      <p:sp>
        <p:nvSpPr>
          <p:cNvPr id="10980" name="Rectangle 740"/>
          <p:cNvSpPr>
            <a:spLocks noChangeArrowheads="1"/>
          </p:cNvSpPr>
          <p:nvPr/>
        </p:nvSpPr>
        <p:spPr bwMode="auto">
          <a:xfrm>
            <a:off x="1763713" y="6381750"/>
            <a:ext cx="792162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Baskerville Old Face" pitchFamily="18" charset="0"/>
            </a:endParaRPr>
          </a:p>
        </p:txBody>
      </p:sp>
      <p:sp>
        <p:nvSpPr>
          <p:cNvPr id="10981" name="Rectangle 741"/>
          <p:cNvSpPr>
            <a:spLocks noChangeArrowheads="1"/>
          </p:cNvSpPr>
          <p:nvPr/>
        </p:nvSpPr>
        <p:spPr bwMode="auto">
          <a:xfrm>
            <a:off x="971550" y="6021388"/>
            <a:ext cx="792163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Baskerville Old Face" pitchFamily="18" charset="0"/>
              </a:rPr>
              <a:t>R</a:t>
            </a:r>
            <a:r>
              <a:rPr lang="ru-RU" sz="1400">
                <a:latin typeface="Baskerville Old Face" pitchFamily="18" charset="0"/>
              </a:rPr>
              <a:t>2</a:t>
            </a:r>
            <a:r>
              <a:rPr lang="ru-RU">
                <a:latin typeface="Baskerville Old Face" pitchFamily="18" charset="0"/>
              </a:rPr>
              <a:t>О</a:t>
            </a:r>
            <a:endParaRPr lang="en-US">
              <a:latin typeface="Baskerville Old Face" pitchFamily="18" charset="0"/>
            </a:endParaRPr>
          </a:p>
        </p:txBody>
      </p:sp>
      <p:sp>
        <p:nvSpPr>
          <p:cNvPr id="10982" name="Rectangle 742"/>
          <p:cNvSpPr>
            <a:spLocks noChangeArrowheads="1"/>
          </p:cNvSpPr>
          <p:nvPr/>
        </p:nvSpPr>
        <p:spPr bwMode="auto">
          <a:xfrm>
            <a:off x="971550" y="6381750"/>
            <a:ext cx="792163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Baskerville Old Face" pitchFamily="18" charset="0"/>
            </a:endParaRPr>
          </a:p>
        </p:txBody>
      </p:sp>
      <p:sp>
        <p:nvSpPr>
          <p:cNvPr id="10983" name="Rectangle 743"/>
          <p:cNvSpPr>
            <a:spLocks noChangeArrowheads="1"/>
          </p:cNvSpPr>
          <p:nvPr/>
        </p:nvSpPr>
        <p:spPr bwMode="auto">
          <a:xfrm>
            <a:off x="250825" y="6021388"/>
            <a:ext cx="720725" cy="360362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3399"/>
                </a:solidFill>
                <a:latin typeface="Baskerville Old Face" pitchFamily="18" charset="0"/>
              </a:rPr>
              <a:t>Высшие</a:t>
            </a:r>
          </a:p>
          <a:p>
            <a:pPr algn="ctr"/>
            <a:r>
              <a:rPr lang="ru-RU" sz="1200">
                <a:solidFill>
                  <a:srgbClr val="003399"/>
                </a:solidFill>
                <a:latin typeface="Baskerville Old Face" pitchFamily="18" charset="0"/>
              </a:rPr>
              <a:t>оксиды</a:t>
            </a:r>
          </a:p>
        </p:txBody>
      </p:sp>
      <p:sp>
        <p:nvSpPr>
          <p:cNvPr id="10984" name="Rectangle 744"/>
          <p:cNvSpPr>
            <a:spLocks noChangeArrowheads="1"/>
          </p:cNvSpPr>
          <p:nvPr/>
        </p:nvSpPr>
        <p:spPr bwMode="auto">
          <a:xfrm>
            <a:off x="250825" y="6381750"/>
            <a:ext cx="720725" cy="360363"/>
          </a:xfrm>
          <a:prstGeom prst="rect">
            <a:avLst/>
          </a:prstGeom>
          <a:solidFill>
            <a:srgbClr val="99C3D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rgbClr val="003399"/>
                </a:solidFill>
                <a:latin typeface="Baskerville Old Face" pitchFamily="18" charset="0"/>
              </a:rPr>
              <a:t>ЛВС</a:t>
            </a:r>
          </a:p>
        </p:txBody>
      </p:sp>
      <p:sp>
        <p:nvSpPr>
          <p:cNvPr id="10986" name="AutoShape 74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426450" y="6381750"/>
            <a:ext cx="466725" cy="360363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5" name="Прямоугольник 744"/>
          <p:cNvSpPr/>
          <p:nvPr/>
        </p:nvSpPr>
        <p:spPr>
          <a:xfrm>
            <a:off x="357158" y="0"/>
            <a:ext cx="842968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Положение неметаллов в ПСХЭ Д.И.Менделеева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неметаллы самые активные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8229600" cy="245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85776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Является ли горение </a:t>
            </a:r>
            <a:r>
              <a:rPr lang="ru-RU" b="1" dirty="0" err="1" smtClean="0"/>
              <a:t>окислительно</a:t>
            </a:r>
            <a:r>
              <a:rPr lang="ru-RU" b="1" dirty="0" smtClean="0"/>
              <a:t>- восстановительным процессом?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Азот"/>
          <p:cNvPicPr>
            <a:picLocks noChangeAspect="1" noChangeArrowheads="1"/>
          </p:cNvPicPr>
          <p:nvPr/>
        </p:nvPicPr>
        <p:blipFill>
          <a:blip r:embed="rId2" cstate="print"/>
          <a:srcRect t="13175" r="10307"/>
          <a:stretch>
            <a:fillRect/>
          </a:stretch>
        </p:blipFill>
        <p:spPr bwMode="auto">
          <a:xfrm>
            <a:off x="357158" y="214290"/>
            <a:ext cx="3246432" cy="2500330"/>
          </a:xfrm>
          <a:prstGeom prst="rect">
            <a:avLst/>
          </a:prstGeom>
          <a:noFill/>
        </p:spPr>
      </p:pic>
      <p:pic>
        <p:nvPicPr>
          <p:cNvPr id="19461" name="Picture 5" descr="Хлор в колбе"/>
          <p:cNvPicPr>
            <a:picLocks noChangeAspect="1" noChangeArrowheads="1"/>
          </p:cNvPicPr>
          <p:nvPr/>
        </p:nvPicPr>
        <p:blipFill>
          <a:blip r:embed="rId3" cstate="print"/>
          <a:srcRect l="23926" t="5670" r="22699" b="1090"/>
          <a:stretch>
            <a:fillRect/>
          </a:stretch>
        </p:blipFill>
        <p:spPr bwMode="auto">
          <a:xfrm>
            <a:off x="6500826" y="2285992"/>
            <a:ext cx="2428892" cy="2931421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28596" y="1643050"/>
            <a:ext cx="10102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N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endParaRPr lang="ru-RU" sz="6000" baseline="-25000" dirty="0" smtClean="0">
              <a:solidFill>
                <a:srgbClr val="FF0000"/>
              </a:solidFill>
            </a:endParaRPr>
          </a:p>
          <a:p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715272" y="2285992"/>
            <a:ext cx="115127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Cl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endParaRPr lang="ru-RU" sz="6000" baseline="-25000" dirty="0" smtClean="0">
              <a:solidFill>
                <a:srgbClr val="FF0000"/>
              </a:solidFill>
            </a:endParaRPr>
          </a:p>
          <a:p>
            <a:endParaRPr lang="ru-RU" sz="6000" baseline="-25000" dirty="0">
              <a:solidFill>
                <a:srgbClr val="FF0000"/>
              </a:solidFill>
            </a:endParaRPr>
          </a:p>
        </p:txBody>
      </p:sp>
      <p:pic>
        <p:nvPicPr>
          <p:cNvPr id="9" name="Picture 6" descr="Й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29058" y="3903502"/>
            <a:ext cx="2571768" cy="2954498"/>
          </a:xfrm>
          <a:prstGeom prst="rect">
            <a:avLst/>
          </a:prstGeom>
          <a:noFill/>
          <a:ln/>
        </p:spPr>
      </p:pic>
      <p:pic>
        <p:nvPicPr>
          <p:cNvPr id="10" name="Picture 3" descr="Бром №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2908" y="1268413"/>
            <a:ext cx="3644799" cy="273209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071802" y="2928934"/>
            <a:ext cx="11881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Br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endParaRPr lang="ru-RU" sz="6000" baseline="-25000" dirty="0">
              <a:solidFill>
                <a:srgbClr val="FF0000"/>
              </a:solidFill>
            </a:endParaRPr>
          </a:p>
        </p:txBody>
      </p:sp>
      <p:pic>
        <p:nvPicPr>
          <p:cNvPr id="12" name="Picture 6" descr="Фтор"/>
          <p:cNvPicPr>
            <a:picLocks noChangeAspect="1" noChangeArrowheads="1"/>
          </p:cNvPicPr>
          <p:nvPr/>
        </p:nvPicPr>
        <p:blipFill>
          <a:blip r:embed="rId6" cstate="print"/>
          <a:srcRect t="33683" r="30951"/>
          <a:stretch>
            <a:fillRect/>
          </a:stretch>
        </p:blipFill>
        <p:spPr bwMode="auto">
          <a:xfrm>
            <a:off x="6215074" y="214290"/>
            <a:ext cx="2676942" cy="20683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357950" y="1142984"/>
            <a:ext cx="84830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endParaRPr lang="ru-RU" sz="6000" baseline="-25000" dirty="0" smtClean="0">
              <a:solidFill>
                <a:srgbClr val="FF0000"/>
              </a:solidFill>
            </a:endParaRPr>
          </a:p>
          <a:p>
            <a:endParaRPr lang="ru-RU" sz="6000" baseline="-250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5643578"/>
            <a:ext cx="694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</a:t>
            </a:r>
            <a:r>
              <a:rPr lang="en-US" sz="6000" baseline="-25000" dirty="0" smtClean="0">
                <a:solidFill>
                  <a:srgbClr val="FF0000"/>
                </a:solidFill>
              </a:rPr>
              <a:t>2</a:t>
            </a:r>
            <a:endParaRPr lang="ru-RU" sz="6000" baseline="-25000" dirty="0">
              <a:solidFill>
                <a:srgbClr val="FF0000"/>
              </a:solidFill>
            </a:endParaRPr>
          </a:p>
        </p:txBody>
      </p:sp>
      <p:pic>
        <p:nvPicPr>
          <p:cNvPr id="15" name="Picture 7" descr="i?id=1255766-11-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857628"/>
            <a:ext cx="3193282" cy="276860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28596" y="5572140"/>
            <a:ext cx="5774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</a:t>
            </a:r>
            <a:endParaRPr lang="ru-RU" sz="6000" dirty="0" smtClean="0"/>
          </a:p>
          <a:p>
            <a:endParaRPr lang="ru-RU" sz="6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00364" y="0"/>
            <a:ext cx="4429156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Агрегатное состояние веществ?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5214950"/>
            <a:ext cx="278605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Температуры</a:t>
            </a:r>
          </a:p>
          <a:p>
            <a:pPr algn="ctr"/>
            <a:r>
              <a:rPr lang="ru-RU" sz="2400" b="1" dirty="0" smtClean="0"/>
              <a:t> плавления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357686" y="1000108"/>
            <a:ext cx="178595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Цвет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Физические свойства неметаллов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762063"/>
              </p:ext>
            </p:extLst>
          </p:nvPr>
        </p:nvGraphicFramePr>
        <p:xfrm>
          <a:off x="0" y="1643050"/>
          <a:ext cx="9144000" cy="475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  <a:gridCol w="1428760"/>
                <a:gridCol w="382507"/>
                <a:gridCol w="903377"/>
                <a:gridCol w="1143008"/>
                <a:gridCol w="1430206"/>
                <a:gridCol w="873357"/>
                <a:gridCol w="1053991"/>
              </a:tblGrid>
              <a:tr h="850692"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Физические свойства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Примеры веществ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254">
                <a:tc rowSpan="2"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Агрегатное состояние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твёрдое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жидкое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газообразное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 (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алмаз и графит)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Бром Вг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О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F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С1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N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692">
                <a:tc rowSpan="2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Цвет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бесцвет-ный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желтый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зелёный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фиолето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r>
                        <a:rPr lang="ru-RU" sz="2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вый</a:t>
                      </a:r>
                      <a:endParaRPr lang="ru-RU" sz="2400" b="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крас-ный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тёмно серый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О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сера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С1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пары йода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Графит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31254">
                <a:tc rowSpan="2">
                  <a:txBody>
                    <a:bodyPr/>
                    <a:lstStyle/>
                    <a:p>
                      <a:pPr marR="2540" algn="just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                                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t</a:t>
                      </a: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плавления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-210 °С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254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115°С</a:t>
                      </a:r>
                      <a:endParaRPr lang="ru-RU" sz="2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R="2540" algn="ctr"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3800 °С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2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ru-RU" sz="24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R="2540" algn="ctr">
                        <a:spcAft>
                          <a:spcPts val="0"/>
                        </a:spcAft>
                      </a:pPr>
                      <a:r>
                        <a:rPr kumimoji="0"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Графит С</a:t>
                      </a:r>
                      <a:endParaRPr lang="ru-RU" sz="24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28794" y="2928934"/>
            <a:ext cx="721520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4500570"/>
            <a:ext cx="7215206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5943600"/>
            <a:ext cx="7215206" cy="7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</a:rPr>
              <a:t>Что такое аллотропия?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3000372"/>
          <a:ext cx="822960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1071546"/>
            <a:ext cx="8429684" cy="2057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atin typeface="Times New Roman" pitchFamily="18" charset="0"/>
              </a:rPr>
              <a:t>Способность атомов одного химического элемента образовывать несколько простых веществ называют </a:t>
            </a:r>
            <a:r>
              <a:rPr lang="ru-RU" sz="2400" b="1" dirty="0" smtClean="0">
                <a:solidFill>
                  <a:srgbClr val="9A0000"/>
                </a:solidFill>
                <a:latin typeface="Times New Roman" pitchFamily="18" charset="0"/>
              </a:rPr>
              <a:t>аллотропия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</a:rPr>
              <a:t>а эти простые вещества – аллотропными видоизменениями или модификациями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Явление аллотропии объясняется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500174"/>
            <a:ext cx="7715304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1.</a:t>
            </a:r>
            <a:r>
              <a:rPr lang="ru-RU" b="1" dirty="0" smtClean="0"/>
              <a:t> </a:t>
            </a:r>
            <a:r>
              <a:rPr lang="ru-RU" sz="2800" b="1" dirty="0" smtClean="0"/>
              <a:t>разным строением кристаллических решеток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57496"/>
            <a:ext cx="3929090" cy="2857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простое вещество с атомной кристаллической решеткой — красный фосфор Р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857496"/>
            <a:ext cx="3929090" cy="28575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простое вещество с молекулярной кристаллической решеткой — белый фосфор, молекулы которого имеют состав Р</a:t>
            </a:r>
            <a:r>
              <a:rPr lang="ru-RU" sz="2400" b="1" baseline="-25000" dirty="0" smtClean="0"/>
              <a:t>4</a:t>
            </a:r>
            <a:r>
              <a:rPr lang="ru-RU" sz="2400" b="1" dirty="0" smtClean="0"/>
              <a:t>,</a:t>
            </a:r>
            <a:endParaRPr lang="ru-RU" sz="2400" b="1" dirty="0"/>
          </a:p>
        </p:txBody>
      </p:sp>
      <p:pic>
        <p:nvPicPr>
          <p:cNvPr id="9" name="Picture 9" descr="Красный фосф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857496"/>
            <a:ext cx="3786214" cy="2857520"/>
          </a:xfrm>
          <a:prstGeom prst="rect">
            <a:avLst/>
          </a:prstGeom>
          <a:noFill/>
          <a:ln/>
        </p:spPr>
      </p:pic>
      <p:pic>
        <p:nvPicPr>
          <p:cNvPr id="10" name="Picture 11" descr="Белый фосфор №2"/>
          <p:cNvPicPr>
            <a:picLocks noChangeAspect="1" noChangeArrowheads="1"/>
          </p:cNvPicPr>
          <p:nvPr/>
        </p:nvPicPr>
        <p:blipFill>
          <a:blip r:embed="rId3" cstate="print"/>
          <a:srcRect l="3499" t="10840" r="10158" b="3342"/>
          <a:stretch>
            <a:fillRect/>
          </a:stretch>
        </p:blipFill>
        <p:spPr>
          <a:xfrm>
            <a:off x="4786314" y="3000372"/>
            <a:ext cx="3857652" cy="264320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1081</TotalTime>
  <Words>847</Words>
  <Application>Microsoft Office PowerPoint</Application>
  <PresentationFormat>Экран (4:3)</PresentationFormat>
  <Paragraphs>447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Неметаллы: атомы и простые вещества. Кислород, воздух. Исследование  причин  крушения АТОМОХОДА «КУРСК» </vt:lpstr>
      <vt:lpstr>Презентация PowerPoint</vt:lpstr>
      <vt:lpstr>Неметаллы – химические элементы, которые образуют в свободном виде простые вещества, не обладающие физическими свойствами металлов</vt:lpstr>
      <vt:lpstr>Презентация PowerPoint</vt:lpstr>
      <vt:lpstr>Какие неметаллы самые активные ?</vt:lpstr>
      <vt:lpstr>Презентация PowerPoint</vt:lpstr>
      <vt:lpstr>Физические свойства неметаллов</vt:lpstr>
      <vt:lpstr>Что такое аллотропия?</vt:lpstr>
      <vt:lpstr>Явление аллотропии объясняется</vt:lpstr>
      <vt:lpstr>Аллотропия кислорода. Кислород и озон</vt:lpstr>
      <vt:lpstr>Воздух</vt:lpstr>
      <vt:lpstr>Получение газов из воздуха</vt:lpstr>
      <vt:lpstr>Атомоход  «Курск»</vt:lpstr>
      <vt:lpstr>Почему элементы- неметаллы явились причиной гибели подводной лодки?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экспертъ</dc:creator>
  <cp:lastModifiedBy>Ольга Борисовна ОБ. Пяткова</cp:lastModifiedBy>
  <cp:revision>124</cp:revision>
  <dcterms:created xsi:type="dcterms:W3CDTF">2016-12-06T10:42:24Z</dcterms:created>
  <dcterms:modified xsi:type="dcterms:W3CDTF">2019-03-22T11:35:29Z</dcterms:modified>
</cp:coreProperties>
</file>