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9" r:id="rId3"/>
    <p:sldId id="283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62" r:id="rId15"/>
    <p:sldId id="286" r:id="rId16"/>
    <p:sldId id="298" r:id="rId17"/>
    <p:sldId id="299" r:id="rId18"/>
    <p:sldId id="300" r:id="rId19"/>
    <p:sldId id="282" r:id="rId20"/>
    <p:sldId id="287" r:id="rId21"/>
    <p:sldId id="269" r:id="rId22"/>
    <p:sldId id="30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Муниципальные «дорожные карты»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352560289186874E-3"/>
                  <c:y val="-7.723577235772358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январь  2019г.</c:v>
                </c:pt>
                <c:pt idx="1">
                  <c:v>июнь 2019г.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714304"/>
        <c:axId val="56441088"/>
        <c:axId val="56448768"/>
      </c:bar3DChart>
      <c:catAx>
        <c:axId val="51714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56441088"/>
        <c:crosses val="autoZero"/>
        <c:auto val="1"/>
        <c:lblAlgn val="ctr"/>
        <c:lblOffset val="100"/>
        <c:noMultiLvlLbl val="0"/>
      </c:catAx>
      <c:valAx>
        <c:axId val="564410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1714304"/>
        <c:crosses val="autoZero"/>
        <c:crossBetween val="between"/>
      </c:valAx>
      <c:serAx>
        <c:axId val="56448768"/>
        <c:scaling>
          <c:orientation val="minMax"/>
        </c:scaling>
        <c:delete val="1"/>
        <c:axPos val="b"/>
        <c:majorTickMark val="out"/>
        <c:minorTickMark val="none"/>
        <c:tickLblPos val="nextTo"/>
        <c:crossAx val="5644108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1"/>
              <c:layout>
                <c:manualLayout>
                  <c:x val="7.6057680867560621E-3"/>
                  <c:y val="-9.5301896214393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обучение в территории</c:v>
                </c:pt>
                <c:pt idx="1">
                  <c:v>обучение школьных команд</c:v>
                </c:pt>
                <c:pt idx="2">
                  <c:v>обучение методистов</c:v>
                </c:pt>
                <c:pt idx="3">
                  <c:v>обучение руководящего состава школ</c:v>
                </c:pt>
                <c:pt idx="4">
                  <c:v>обучение педагогических работников</c:v>
                </c:pt>
                <c:pt idx="5">
                  <c:v>не обучались по направлению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47</c:v>
                </c:pt>
                <c:pt idx="4">
                  <c:v>77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научно-методических мероприятиях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7.3170731707317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8.5365853658536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вебинар</c:v>
                </c:pt>
                <c:pt idx="1">
                  <c:v>конференция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425</c:v>
                </c:pt>
                <c:pt idx="1">
                  <c:v>550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5282304"/>
        <c:axId val="55285248"/>
        <c:axId val="132262528"/>
      </c:bar3DChart>
      <c:catAx>
        <c:axId val="55282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55285248"/>
        <c:crosses val="autoZero"/>
        <c:auto val="1"/>
        <c:lblAlgn val="ctr"/>
        <c:lblOffset val="100"/>
        <c:noMultiLvlLbl val="0"/>
      </c:catAx>
      <c:valAx>
        <c:axId val="55285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282304"/>
        <c:crosses val="autoZero"/>
        <c:crossBetween val="between"/>
      </c:valAx>
      <c:serAx>
        <c:axId val="132262528"/>
        <c:scaling>
          <c:orientation val="minMax"/>
        </c:scaling>
        <c:delete val="1"/>
        <c:axPos val="b"/>
        <c:majorTickMark val="out"/>
        <c:minorTickMark val="none"/>
        <c:tickLblPos val="nextTo"/>
        <c:crossAx val="5528524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Подключение к электронному ресурсу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ЛитРес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676280144593437E-3"/>
                  <c:y val="-2.5064602203053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479156932322162E-17"/>
                  <c:y val="-3.759706777047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9242035903562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школы</c:v>
                </c:pt>
                <c:pt idx="1">
                  <c:v>муниципалитеты</c:v>
                </c:pt>
                <c:pt idx="2">
                  <c:v>книговыдача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</c:v>
                </c:pt>
                <c:pt idx="1">
                  <c:v>26</c:v>
                </c:pt>
                <c:pt idx="2">
                  <c:v>510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676280144593437E-3"/>
                  <c:y val="-3.7596903304580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352560289186874E-3"/>
                  <c:y val="-3.9685620154834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924203590356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школы</c:v>
                </c:pt>
                <c:pt idx="1">
                  <c:v>муниципалитеты</c:v>
                </c:pt>
                <c:pt idx="2">
                  <c:v>книговыдача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84</c:v>
                </c:pt>
                <c:pt idx="1">
                  <c:v>32</c:v>
                </c:pt>
                <c:pt idx="2">
                  <c:v>5000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5243520"/>
        <c:axId val="55245056"/>
        <c:axId val="55090688"/>
      </c:bar3DChart>
      <c:catAx>
        <c:axId val="55243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55245056"/>
        <c:crosses val="autoZero"/>
        <c:auto val="1"/>
        <c:lblAlgn val="ctr"/>
        <c:lblOffset val="100"/>
        <c:noMultiLvlLbl val="0"/>
      </c:catAx>
      <c:valAx>
        <c:axId val="55245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243520"/>
        <c:crosses val="autoZero"/>
        <c:crossBetween val="between"/>
      </c:valAx>
      <c:serAx>
        <c:axId val="55090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5524505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7F6C0-B615-483B-AFB1-BC314AA2AF4C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3B6CB-247C-41BF-9A6E-C0C8B4BE3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2CD8-13FF-4AB7-B602-715933FCEB5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685D-C5D2-4219-A0DB-2682480A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9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2CD8-13FF-4AB7-B602-715933FCEB5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685D-C5D2-4219-A0DB-2682480A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3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2CD8-13FF-4AB7-B602-715933FCEB5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685D-C5D2-4219-A0DB-2682480A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659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2CD8-13FF-4AB7-B602-715933FCEB5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685D-C5D2-4219-A0DB-2682480A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13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2CD8-13FF-4AB7-B602-715933FCEB5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685D-C5D2-4219-A0DB-2682480A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80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2CD8-13FF-4AB7-B602-715933FCEB5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685D-C5D2-4219-A0DB-2682480A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9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2CD8-13FF-4AB7-B602-715933FCEB5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685D-C5D2-4219-A0DB-2682480A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59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2CD8-13FF-4AB7-B602-715933FCEB5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685D-C5D2-4219-A0DB-2682480A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26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2CD8-13FF-4AB7-B602-715933FCEB5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685D-C5D2-4219-A0DB-2682480A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2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2CD8-13FF-4AB7-B602-715933FCEB5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4AC685D-C5D2-4219-A0DB-2682480A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2CD8-13FF-4AB7-B602-715933FCEB5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685D-C5D2-4219-A0DB-2682480A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5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2CD8-13FF-4AB7-B602-715933FCEB5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685D-C5D2-4219-A0DB-2682480A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2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2CD8-13FF-4AB7-B602-715933FCEB5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685D-C5D2-4219-A0DB-2682480A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2CD8-13FF-4AB7-B602-715933FCEB5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685D-C5D2-4219-A0DB-2682480A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1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2CD8-13FF-4AB7-B602-715933FCEB5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685D-C5D2-4219-A0DB-2682480A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2CD8-13FF-4AB7-B602-715933FCEB5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685D-C5D2-4219-A0DB-2682480A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8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2CD8-13FF-4AB7-B602-715933FCEB5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C685D-C5D2-4219-A0DB-2682480A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3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852CD8-13FF-4AB7-B602-715933FCEB53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AC685D-C5D2-4219-A0DB-2682480AC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53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kt.ipk74.ru/forum/group26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pk74.ru/kafio/rimts/regionalnoe-predstavitelstvo-assotsiatsii-shkolnykh-bibliotek-russkogo-mira-rshba-v-chelyabinskoy-oblasti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facebook.com/groups/schlibrary74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rimc2019@yandex.r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300" y="1464869"/>
            <a:ext cx="11061700" cy="2387600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проекте развития школьных информационно-библиотечных центров</a:t>
            </a:r>
            <a:endParaRPr lang="ru-RU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0217" y="5288437"/>
            <a:ext cx="9144000" cy="1569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Качева Елена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алерьевна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заведующий региональным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информационно-методическим центром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 ДПО ЧИППКРО,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к.п.н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31" descr="чиппкро  знак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45"/>
          <a:stretch>
            <a:fillRect/>
          </a:stretch>
        </p:blipFill>
        <p:spPr bwMode="auto">
          <a:xfrm>
            <a:off x="0" y="1"/>
            <a:ext cx="1008668" cy="79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0217" y="57149"/>
            <a:ext cx="7687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Государственное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бюджетное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учреждение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дополнительного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профессионального образования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«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Челябинский институт переподготовки и повышения квалификации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работников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образования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»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470448" y="3871274"/>
            <a:ext cx="9144000" cy="1569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Совещание со специалистами органов местного самоуправления в сфере образования, курирующих вопросы общего образования и руководителями муниципальных методических служб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1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488" y="20475"/>
            <a:ext cx="10018713" cy="14124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взаимодействия: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Прямоугольник 1"/>
          <p:cNvSpPr>
            <a:spLocks noChangeArrowheads="1"/>
          </p:cNvSpPr>
          <p:nvPr/>
        </p:nvSpPr>
        <p:spPr bwMode="auto">
          <a:xfrm>
            <a:off x="6218520" y="1086551"/>
            <a:ext cx="3477559" cy="96174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Региональный информационно-методический центр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Овал 2"/>
          <p:cNvSpPr>
            <a:spLocks noChangeArrowheads="1"/>
          </p:cNvSpPr>
          <p:nvPr/>
        </p:nvSpPr>
        <p:spPr bwMode="auto">
          <a:xfrm>
            <a:off x="1164349" y="2573503"/>
            <a:ext cx="5469964" cy="1559297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Образовательная организация или иное юридическое лицо муниципалитета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(выполняет функции МИБЦ)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Скругленный прямоугольник 3"/>
          <p:cNvSpPr>
            <a:spLocks noChangeArrowheads="1"/>
          </p:cNvSpPr>
          <p:nvPr/>
        </p:nvSpPr>
        <p:spPr bwMode="auto">
          <a:xfrm>
            <a:off x="1164349" y="4903490"/>
            <a:ext cx="2100729" cy="695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Школьный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ИБЦ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3"/>
          <p:cNvSpPr>
            <a:spLocks noChangeArrowheads="1"/>
          </p:cNvSpPr>
          <p:nvPr/>
        </p:nvSpPr>
        <p:spPr bwMode="auto">
          <a:xfrm>
            <a:off x="3529104" y="4917983"/>
            <a:ext cx="1801907" cy="695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Школьная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библиотека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>
            <a:stCxn id="1026" idx="2"/>
            <a:endCxn id="1027" idx="0"/>
          </p:cNvCxnSpPr>
          <p:nvPr/>
        </p:nvCxnSpPr>
        <p:spPr>
          <a:xfrm flipH="1">
            <a:off x="3899331" y="2048297"/>
            <a:ext cx="4057969" cy="52520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7" idx="0"/>
          </p:cNvCxnSpPr>
          <p:nvPr/>
        </p:nvCxnSpPr>
        <p:spPr>
          <a:xfrm>
            <a:off x="3742205" y="4132800"/>
            <a:ext cx="687853" cy="78518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028" idx="0"/>
          </p:cNvCxnSpPr>
          <p:nvPr/>
        </p:nvCxnSpPr>
        <p:spPr>
          <a:xfrm flipH="1">
            <a:off x="2214714" y="4132800"/>
            <a:ext cx="1527491" cy="77069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3"/>
          <p:cNvSpPr>
            <a:spLocks noChangeArrowheads="1"/>
          </p:cNvSpPr>
          <p:nvPr/>
        </p:nvSpPr>
        <p:spPr bwMode="auto">
          <a:xfrm>
            <a:off x="6218520" y="5007630"/>
            <a:ext cx="2100729" cy="695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Школьный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ИБЦ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3"/>
          <p:cNvSpPr>
            <a:spLocks noChangeArrowheads="1"/>
          </p:cNvSpPr>
          <p:nvPr/>
        </p:nvSpPr>
        <p:spPr bwMode="auto">
          <a:xfrm>
            <a:off x="9003551" y="4658007"/>
            <a:ext cx="1801907" cy="695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Школьная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библиотека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>
            <a:stCxn id="1026" idx="2"/>
            <a:endCxn id="16" idx="0"/>
          </p:cNvCxnSpPr>
          <p:nvPr/>
        </p:nvCxnSpPr>
        <p:spPr>
          <a:xfrm>
            <a:off x="7957300" y="2048297"/>
            <a:ext cx="1947205" cy="260971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26" idx="2"/>
            <a:endCxn id="15" idx="0"/>
          </p:cNvCxnSpPr>
          <p:nvPr/>
        </p:nvCxnSpPr>
        <p:spPr>
          <a:xfrm flipH="1">
            <a:off x="7268885" y="2048297"/>
            <a:ext cx="688415" cy="295933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02212" y="6149789"/>
            <a:ext cx="466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3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434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188045"/>
              </p:ext>
            </p:extLst>
          </p:nvPr>
        </p:nvGraphicFramePr>
        <p:xfrm>
          <a:off x="744718" y="94268"/>
          <a:ext cx="11447281" cy="644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0888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476655"/>
              </p:ext>
            </p:extLst>
          </p:nvPr>
        </p:nvGraphicFramePr>
        <p:xfrm>
          <a:off x="1484313" y="188537"/>
          <a:ext cx="10487728" cy="646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2333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177" y="1"/>
            <a:ext cx="10018713" cy="131032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«дорожной карты» 2019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884" y="1978842"/>
            <a:ext cx="10018713" cy="312420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Межрегиональная конференция «Миссия школьных информационно-библиотечных центров в обеспечении современного качества образования» –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 2019г.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конкурс профессионального мастерства «Лучший педагог-библиотекарь Челябинской области – 2019г.» -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 – сентябрь 2019г.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на лучшую социальную рекламу в СМИ о пользе чтения –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сентябрь – октябрь 2019г.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5702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0486" y="75413"/>
            <a:ext cx="5741513" cy="6782587"/>
          </a:xfrm>
        </p:spPr>
        <p:txBody>
          <a:bodyPr>
            <a:normAutofit/>
          </a:bodyPr>
          <a:lstStyle/>
          <a:p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Сеть региональных инновационных площадок Челябинской области по вопросам развития школьных информационно-библиотечных центров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Конкурсный отбор на признание организаций, осуществляющих образовательную деятельность, региональными инновационными площадками</a:t>
            </a:r>
          </a:p>
        </p:txBody>
      </p:sp>
      <p:pic>
        <p:nvPicPr>
          <p:cNvPr id="5" name="Picture 1031" descr="чиппкро  знак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45"/>
          <a:stretch>
            <a:fillRect/>
          </a:stretch>
        </p:blipFill>
        <p:spPr bwMode="auto">
          <a:xfrm>
            <a:off x="-19983" y="1"/>
            <a:ext cx="896676" cy="8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2" t="13439" r="16095" b="18038"/>
          <a:stretch/>
        </p:blipFill>
        <p:spPr bwMode="auto">
          <a:xfrm>
            <a:off x="777416" y="650386"/>
            <a:ext cx="5772346" cy="435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1499352" y="5520702"/>
            <a:ext cx="4328475" cy="318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http://ikt.ipk74.ru/forum/group26/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6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0"/>
            <a:ext cx="10707690" cy="70357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«Школьный информационно-библиотечный центр как ресурс развития информационной культуры участников образовательных отношений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(г. Магнитогорск)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«Использование ресурсов школьного информационно-библиотечного центра для повышения социальной мобильности обучающихся, в том числе детей с ограниченными возможностями здоровья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(г. Златоуст)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«Школьный информационно-библиотечный центр как ресурс формирования ключевых компетенций школьников в условиях сельской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школы» (п.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Тимирязевское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«Формирование образовательной среды, развивающей навыки функционального чтения на основе кейс-технологий с использованием ресурсов школьного информационно-библиотечного центра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(г. Челябинск)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«Школьный информационно-библиотечный центр как безопасное открытое развивающее интерактивное пространство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(г. Магнитогорск)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«Школьный информационный библиотечный центр как ресурс для формирования эмоционального интеллекта школьников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(г. Трехгорный)</a:t>
            </a:r>
          </a:p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«Использование ресурсов информационно-библиотечного центра общеобразовательной организации в профессиональной ориентации сельских школьников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(с.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Богдановское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3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744218"/>
              </p:ext>
            </p:extLst>
          </p:nvPr>
        </p:nvGraphicFramePr>
        <p:xfrm>
          <a:off x="707010" y="226244"/>
          <a:ext cx="11276782" cy="6631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0428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031" y="2080967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единой системы научно-методического, методического и организационного сопровождения проведения мероприятий, обеспечивающих развитие школьных информационно-библиотечных центров и эффективное управление кадрами через вертикаль управления и горизонтальную кооперацию при сетевом взаимодействии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31" descr="чиппкро  знак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45"/>
          <a:stretch>
            <a:fillRect/>
          </a:stretch>
        </p:blipFill>
        <p:spPr bwMode="auto">
          <a:xfrm>
            <a:off x="1" y="1"/>
            <a:ext cx="914400" cy="85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48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118" y="-128929"/>
            <a:ext cx="10018713" cy="143925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Региональное представительство РШБА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4" t="9560" r="7450" b="11198"/>
          <a:stretch/>
        </p:blipFill>
        <p:spPr bwMode="auto">
          <a:xfrm>
            <a:off x="2347274" y="961532"/>
            <a:ext cx="8917757" cy="50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9443" y="6165130"/>
            <a:ext cx="753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https://ipk74.ru/kafio/rimts/regionalnoe-predstavitelstvo-assotsiatsii-shkolnykh-bibliotek-russkogo-mira-rshba-v-chelyabinskoy-oblasti/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55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 txBox="1">
            <a:spLocks/>
          </p:cNvSpPr>
          <p:nvPr/>
        </p:nvSpPr>
        <p:spPr>
          <a:xfrm>
            <a:off x="6514977" y="6435748"/>
            <a:ext cx="5765799" cy="318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https://www.facebook.com/groups/schlibrary74/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4" t="9614" r="18573" b="14605"/>
          <a:stretch/>
        </p:blipFill>
        <p:spPr bwMode="auto">
          <a:xfrm>
            <a:off x="2479249" y="898528"/>
            <a:ext cx="6636470" cy="543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56030" y="0"/>
            <a:ext cx="10018713" cy="1329179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Сетевое сообщество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5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911" y="0"/>
            <a:ext cx="10018713" cy="1752599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Школьная библиотека завтра  - это: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333500"/>
            <a:ext cx="10428290" cy="5219699"/>
          </a:xfrm>
        </p:spPr>
        <p:txBody>
          <a:bodyPr>
            <a:norm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бщешкольная политика построения интерактивного образовательного сообщества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изический и виртуальный коллективный образовательный центр школы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онструктор и движущая сила ориентированных на будущее образовательного и учебных процессов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ообщество, в котором все участники – ученики; все – учителя; все вместе идущие к высокой цели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31" descr="чиппкро  знак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45"/>
          <a:stretch>
            <a:fillRect/>
          </a:stretch>
        </p:blipFill>
        <p:spPr bwMode="auto">
          <a:xfrm>
            <a:off x="1" y="1"/>
            <a:ext cx="914400" cy="6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7176" y="-188536"/>
            <a:ext cx="10018713" cy="1329179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реализации Концепции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4911" y="1131216"/>
            <a:ext cx="10831398" cy="5269584"/>
          </a:xfrm>
        </p:spPr>
        <p:txBody>
          <a:bodyPr>
            <a:no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развитие информационно-образовательной среды, обеспечивающей современное качество образования обучающихся в соответствии с ФГОС общего образования;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развитие инновационной структуры в области организации работы в регионе информационно-библиотечных центров;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позитивная динамика количества педагогов-библиотекарей, осуществляющих профессионально-общественную деятельность в рамках профильных методических объединений, профессиональных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ассоциаций;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повышение значимости развития чтения в среде обучающихся, их родителей, а также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педагогической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среде общеобразовательных организаций Челябинской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192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4213781"/>
            <a:ext cx="10018713" cy="1577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Качева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Елена Валерьевна</a:t>
            </a: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rimc2019@yandex.ru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(351) 264-01-28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31" descr="чиппкро  знак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45"/>
          <a:stretch>
            <a:fillRect/>
          </a:stretch>
        </p:blipFill>
        <p:spPr bwMode="auto">
          <a:xfrm>
            <a:off x="41856" y="0"/>
            <a:ext cx="896676" cy="77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1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300" y="1464869"/>
            <a:ext cx="11061700" cy="2387600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проекте развития школьных информационно-библиотечных центров</a:t>
            </a:r>
            <a:endParaRPr lang="ru-RU" sz="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0217" y="5288437"/>
            <a:ext cx="9144000" cy="1569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Качева Елена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алерьевна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заведующий региональным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информационно-методическим центром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 ДПО ЧИППКРО,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к.п.н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31" descr="чиппкро  знак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45"/>
          <a:stretch>
            <a:fillRect/>
          </a:stretch>
        </p:blipFill>
        <p:spPr bwMode="auto">
          <a:xfrm>
            <a:off x="0" y="1"/>
            <a:ext cx="1008668" cy="79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0217" y="57149"/>
            <a:ext cx="7687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Государственное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бюджетное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учреждение 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дополнительного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профессионального образования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«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Челябинский институт переподготовки и повышения квалификации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работников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образования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»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470448" y="3871274"/>
            <a:ext cx="9144000" cy="1569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Совещание со специалистами органов местного самоуправления в сфере образования, курирующих вопросы общего образования и руководителями муниципальных методических служб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05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1" y="22414"/>
            <a:ext cx="10018713" cy="1752599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школьного информационно-библиотечного центра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11272" y="1532964"/>
            <a:ext cx="2348753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ШИБЦ</a:t>
            </a:r>
          </a:p>
        </p:txBody>
      </p:sp>
      <p:sp>
        <p:nvSpPr>
          <p:cNvPr id="10" name="Овал 9"/>
          <p:cNvSpPr/>
          <p:nvPr/>
        </p:nvSpPr>
        <p:spPr>
          <a:xfrm>
            <a:off x="1317812" y="1630837"/>
            <a:ext cx="2958355" cy="11506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обеспечивающая /ресурсная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1098039" y="2951205"/>
            <a:ext cx="2958355" cy="9282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3447440" y="5328262"/>
            <a:ext cx="2859743" cy="137733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информационно-методическая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6620759" y="5205713"/>
            <a:ext cx="3149600" cy="1332513"/>
          </a:xfrm>
          <a:prstGeom prst="ellipse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культурно-просветительская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8467645" y="1924965"/>
            <a:ext cx="2420471" cy="1162176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досуговая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788943" y="3415321"/>
            <a:ext cx="3777876" cy="1377335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профориентационная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>
            <a:stCxn id="4" idx="2"/>
            <a:endCxn id="10" idx="6"/>
          </p:cNvCxnSpPr>
          <p:nvPr/>
        </p:nvCxnSpPr>
        <p:spPr>
          <a:xfrm flipH="1" flipV="1">
            <a:off x="4276167" y="2206149"/>
            <a:ext cx="735105" cy="429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3"/>
            <a:endCxn id="11" idx="7"/>
          </p:cNvCxnSpPr>
          <p:nvPr/>
        </p:nvCxnSpPr>
        <p:spPr>
          <a:xfrm flipH="1" flipV="1">
            <a:off x="3623153" y="3087141"/>
            <a:ext cx="1732086" cy="328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4"/>
            <a:endCxn id="13" idx="0"/>
          </p:cNvCxnSpPr>
          <p:nvPr/>
        </p:nvCxnSpPr>
        <p:spPr>
          <a:xfrm>
            <a:off x="6185649" y="3738282"/>
            <a:ext cx="2009910" cy="1467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4"/>
            <a:endCxn id="12" idx="0"/>
          </p:cNvCxnSpPr>
          <p:nvPr/>
        </p:nvCxnSpPr>
        <p:spPr>
          <a:xfrm flipH="1">
            <a:off x="4877312" y="3738282"/>
            <a:ext cx="1308337" cy="1589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5" idx="1"/>
          </p:cNvCxnSpPr>
          <p:nvPr/>
        </p:nvCxnSpPr>
        <p:spPr>
          <a:xfrm>
            <a:off x="7277493" y="2951205"/>
            <a:ext cx="1064707" cy="6658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4" idx="2"/>
          </p:cNvCxnSpPr>
          <p:nvPr/>
        </p:nvCxnSpPr>
        <p:spPr>
          <a:xfrm flipV="1">
            <a:off x="7277493" y="2506053"/>
            <a:ext cx="1190152" cy="445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485715" y="4182446"/>
            <a:ext cx="2958355" cy="102326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Прямая со стрелкой 35"/>
          <p:cNvCxnSpPr>
            <a:stCxn id="4" idx="3"/>
            <a:endCxn id="16" idx="7"/>
          </p:cNvCxnSpPr>
          <p:nvPr/>
        </p:nvCxnSpPr>
        <p:spPr>
          <a:xfrm flipH="1">
            <a:off x="4010829" y="3415321"/>
            <a:ext cx="1344410" cy="916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031" descr="чиппкро  знак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45"/>
          <a:stretch>
            <a:fillRect/>
          </a:stretch>
        </p:blipFill>
        <p:spPr bwMode="auto">
          <a:xfrm>
            <a:off x="1" y="1"/>
            <a:ext cx="914400" cy="73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885" y="534972"/>
            <a:ext cx="10018713" cy="1752599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Концепции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0870" y="2025977"/>
            <a:ext cx="10018713" cy="3124201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развития сети информационно-библиотечных центров на базе школьных библиотек, обеспечивающих современное качество общего образования в образовательной системе Челябинской области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31" descr="чиппкро  знак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45"/>
          <a:stretch>
            <a:fillRect/>
          </a:stretch>
        </p:blipFill>
        <p:spPr bwMode="auto">
          <a:xfrm>
            <a:off x="1" y="1"/>
            <a:ext cx="914400" cy="85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88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458" y="1"/>
            <a:ext cx="10018713" cy="126319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Концепции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8315" y="1084083"/>
            <a:ext cx="10533685" cy="54550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и реализация механизмов координации принятия управленческих решений по развитию инфраструктуры школьных библиотек как ИБЦ на всех уровнях управления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мотивационных условий, обеспечивающих расширение функций реализуемых школьными библиотеками в части поддержки образовательной деятельности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Систематизация и развитие условий для обеспечения дополнительного профессионального образования педагогов-библиотекарей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широкой практики непрерывного научно-методического сопровождения развития школьных библиотек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31" descr="чиппкро  знак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45"/>
          <a:stretch>
            <a:fillRect/>
          </a:stretch>
        </p:blipFill>
        <p:spPr bwMode="auto">
          <a:xfrm>
            <a:off x="1" y="1"/>
            <a:ext cx="914400" cy="75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48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031" y="2080967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Внесение мероприятий по содержанию (развитию) школьных информационно-библиотечных центров в государственные, муниципальные и школьные программы развития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31" descr="чиппкро  знак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45"/>
          <a:stretch>
            <a:fillRect/>
          </a:stretch>
        </p:blipFill>
        <p:spPr bwMode="auto">
          <a:xfrm>
            <a:off x="1" y="1"/>
            <a:ext cx="914400" cy="85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46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221492"/>
              </p:ext>
            </p:extLst>
          </p:nvPr>
        </p:nvGraphicFramePr>
        <p:xfrm>
          <a:off x="1616288" y="3176048"/>
          <a:ext cx="10018712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0809" y="3539235"/>
            <a:ext cx="395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92751" y="509047"/>
            <a:ext cx="2696065" cy="21870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Федеральная «дорожная карта»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март 2018г.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619188" y="509047"/>
            <a:ext cx="2696065" cy="21870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Региональная «дорожная карта»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июль 2018г.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152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031" y="2080967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научно-методических документов, регулирующих деятельность информационно-библиотечных центров, в том числе определяющих единые критерии статуса школьного, муниципального и регионального информационно-библиотечных центров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31" descr="чиппкро  знак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45"/>
          <a:stretch>
            <a:fillRect/>
          </a:stretch>
        </p:blipFill>
        <p:spPr bwMode="auto">
          <a:xfrm>
            <a:off x="1" y="1"/>
            <a:ext cx="914400" cy="85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99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457" y="-21715"/>
            <a:ext cx="10018713" cy="1360321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взаимодействия: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Прямоугольник 1"/>
          <p:cNvSpPr>
            <a:spLocks noChangeArrowheads="1"/>
          </p:cNvSpPr>
          <p:nvPr/>
        </p:nvSpPr>
        <p:spPr bwMode="auto">
          <a:xfrm>
            <a:off x="1924880" y="1157068"/>
            <a:ext cx="3477559" cy="96174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Региональный информационно-методический центр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Овал 2"/>
          <p:cNvSpPr>
            <a:spLocks noChangeArrowheads="1"/>
          </p:cNvSpPr>
          <p:nvPr/>
        </p:nvSpPr>
        <p:spPr bwMode="auto">
          <a:xfrm>
            <a:off x="928678" y="2712946"/>
            <a:ext cx="5469964" cy="1559297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Образовательная организация или иное юридическое лицо муниципалитета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(выполняет функции МИБЦ)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Скругленный прямоугольник 3"/>
          <p:cNvSpPr>
            <a:spLocks noChangeArrowheads="1"/>
          </p:cNvSpPr>
          <p:nvPr/>
        </p:nvSpPr>
        <p:spPr bwMode="auto">
          <a:xfrm>
            <a:off x="1279613" y="4917984"/>
            <a:ext cx="2100729" cy="695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Школьный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ИБЦ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3"/>
          <p:cNvSpPr>
            <a:spLocks noChangeArrowheads="1"/>
          </p:cNvSpPr>
          <p:nvPr/>
        </p:nvSpPr>
        <p:spPr bwMode="auto">
          <a:xfrm>
            <a:off x="4071133" y="4917982"/>
            <a:ext cx="1801907" cy="695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Школьная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библиотека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>
            <a:stCxn id="1026" idx="2"/>
            <a:endCxn id="1027" idx="0"/>
          </p:cNvCxnSpPr>
          <p:nvPr/>
        </p:nvCxnSpPr>
        <p:spPr>
          <a:xfrm>
            <a:off x="3663660" y="2118814"/>
            <a:ext cx="0" cy="59413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7" idx="0"/>
          </p:cNvCxnSpPr>
          <p:nvPr/>
        </p:nvCxnSpPr>
        <p:spPr>
          <a:xfrm>
            <a:off x="3596382" y="4285129"/>
            <a:ext cx="1375705" cy="63285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028" idx="0"/>
          </p:cNvCxnSpPr>
          <p:nvPr/>
        </p:nvCxnSpPr>
        <p:spPr>
          <a:xfrm flipH="1">
            <a:off x="2329979" y="4303059"/>
            <a:ext cx="1259916" cy="61492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7662582" y="1162889"/>
            <a:ext cx="3477559" cy="96174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Региональный информационно-методический центр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3"/>
          <p:cNvSpPr>
            <a:spLocks noChangeArrowheads="1"/>
          </p:cNvSpPr>
          <p:nvPr/>
        </p:nvSpPr>
        <p:spPr bwMode="auto">
          <a:xfrm>
            <a:off x="7007413" y="3492595"/>
            <a:ext cx="2100729" cy="695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Школьный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ИБЦ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3"/>
          <p:cNvSpPr>
            <a:spLocks noChangeArrowheads="1"/>
          </p:cNvSpPr>
          <p:nvPr/>
        </p:nvSpPr>
        <p:spPr bwMode="auto">
          <a:xfrm>
            <a:off x="9888068" y="3528454"/>
            <a:ext cx="1801907" cy="695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Школьная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библиотека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>
            <a:endCxn id="16" idx="0"/>
          </p:cNvCxnSpPr>
          <p:nvPr/>
        </p:nvCxnSpPr>
        <p:spPr>
          <a:xfrm>
            <a:off x="9425269" y="2124637"/>
            <a:ext cx="1363752" cy="140381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5" idx="0"/>
          </p:cNvCxnSpPr>
          <p:nvPr/>
        </p:nvCxnSpPr>
        <p:spPr>
          <a:xfrm flipH="1">
            <a:off x="8057777" y="2124636"/>
            <a:ext cx="1355539" cy="136795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39156" y="6036655"/>
            <a:ext cx="466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00047" y="4805082"/>
            <a:ext cx="466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1324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2581</TotalTime>
  <Words>758</Words>
  <Application>Microsoft Office PowerPoint</Application>
  <PresentationFormat>Произвольный</PresentationFormat>
  <Paragraphs>119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Параллакс</vt:lpstr>
      <vt:lpstr>О проекте развития школьных информационно-библиотечных центров</vt:lpstr>
      <vt:lpstr>Школьная библиотека завтра  - это:</vt:lpstr>
      <vt:lpstr>Функции школьного информационно-библиотечного центра</vt:lpstr>
      <vt:lpstr>Цель Концепции</vt:lpstr>
      <vt:lpstr>Задачи Концепции</vt:lpstr>
      <vt:lpstr>Внесение мероприятий по содержанию (развитию) школьных информационно-библиотечных центров в государственные, муниципальные и школьные программы развития</vt:lpstr>
      <vt:lpstr>Презентация PowerPoint</vt:lpstr>
      <vt:lpstr>Разработка научно-методических документов, регулирующих деятельность информационно-библиотечных центров, в том числе определяющих единые критерии статуса школьного, муниципального и регионального информационно-библиотечных центров</vt:lpstr>
      <vt:lpstr>Модели взаимодействия:</vt:lpstr>
      <vt:lpstr>Модели взаимодействия:</vt:lpstr>
      <vt:lpstr>Презентация PowerPoint</vt:lpstr>
      <vt:lpstr>Презентация PowerPoint</vt:lpstr>
      <vt:lpstr>Мероприятия «дорожной карты» 2019</vt:lpstr>
      <vt:lpstr>Презентация PowerPoint</vt:lpstr>
      <vt:lpstr>Презентация PowerPoint</vt:lpstr>
      <vt:lpstr>Презентация PowerPoint</vt:lpstr>
      <vt:lpstr>Создание единой системы научно-методического, методического и организационного сопровождения проведения мероприятий, обеспечивающих развитие школьных информационно-библиотечных центров и эффективное управление кадрами через вертикаль управления и горизонтальную кооперацию при сетевом взаимодействии</vt:lpstr>
      <vt:lpstr>Региональное представительство РШБА</vt:lpstr>
      <vt:lpstr>Сетевое сообщество </vt:lpstr>
      <vt:lpstr>Результаты реализации Концепции</vt:lpstr>
      <vt:lpstr>Спасибо за внимание!</vt:lpstr>
      <vt:lpstr>О проекте развития школьных информационно-библиотечных центров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развития школьных информационно-библиотечных центров в рамках национального проекта «Образование»</dc:title>
  <dc:creator>Елена Качева</dc:creator>
  <cp:lastModifiedBy>Бессарабов Александр Юрьевич</cp:lastModifiedBy>
  <cp:revision>82</cp:revision>
  <dcterms:created xsi:type="dcterms:W3CDTF">2019-03-19T15:29:57Z</dcterms:created>
  <dcterms:modified xsi:type="dcterms:W3CDTF">2019-05-22T10:09:43Z</dcterms:modified>
</cp:coreProperties>
</file>