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5" r:id="rId3"/>
    <p:sldId id="289" r:id="rId4"/>
    <p:sldId id="286" r:id="rId5"/>
    <p:sldId id="290" r:id="rId6"/>
    <p:sldId id="280" r:id="rId7"/>
    <p:sldId id="288" r:id="rId8"/>
    <p:sldId id="282" r:id="rId9"/>
    <p:sldId id="270" r:id="rId10"/>
    <p:sldId id="28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9C"/>
    <a:srgbClr val="DBF0FD"/>
    <a:srgbClr val="003300"/>
    <a:srgbClr val="D4E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3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27173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92496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179251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111191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348747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6333345-3E2E-4DD0-9830-EAC6E1D91745}" type="datetimeFigureOut">
              <a:rPr lang="ru-RU" smtClean="0"/>
              <a:t>08.08.2018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321517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6333345-3E2E-4DD0-9830-EAC6E1D91745}" type="datetimeFigureOut">
              <a:rPr lang="ru-RU" smtClean="0"/>
              <a:t>08.08.2018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361698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6333345-3E2E-4DD0-9830-EAC6E1D91745}" type="datetimeFigureOut">
              <a:rPr lang="ru-RU" smtClean="0"/>
              <a:t>08.08.2018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229221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333345-3E2E-4DD0-9830-EAC6E1D91745}" type="datetimeFigureOut">
              <a:rPr lang="ru-RU" smtClean="0"/>
              <a:t>08.08.2018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313491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333345-3E2E-4DD0-9830-EAC6E1D91745}" type="datetimeFigureOut">
              <a:rPr lang="ru-RU" smtClean="0"/>
              <a:t>08.08.2018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77151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333345-3E2E-4DD0-9830-EAC6E1D91745}" type="datetimeFigureOut">
              <a:rPr lang="ru-RU" smtClean="0"/>
              <a:t>08.08.2018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26F91-0726-4FB9-8BF2-E2BA3B87CACB}" type="slidenum">
              <a:rPr lang="ru-RU" smtClean="0"/>
              <a:t>‹#›</a:t>
            </a:fld>
            <a:endParaRPr lang="ru-RU"/>
          </a:p>
        </p:txBody>
      </p:sp>
    </p:spTree>
    <p:extLst>
      <p:ext uri="{BB962C8B-B14F-4D97-AF65-F5344CB8AC3E}">
        <p14:creationId xmlns:p14="http://schemas.microsoft.com/office/powerpoint/2010/main" val="272861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33345-3E2E-4DD0-9830-EAC6E1D91745}" type="datetimeFigureOut">
              <a:rPr lang="ru-RU" smtClean="0"/>
              <a:t>08.08.2018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26F91-0726-4FB9-8BF2-E2BA3B87CACB}" type="slidenum">
              <a:rPr lang="ru-RU" smtClean="0"/>
              <a:t>‹#›</a:t>
            </a:fld>
            <a:endParaRPr lang="ru-RU"/>
          </a:p>
        </p:txBody>
      </p:sp>
    </p:spTree>
    <p:extLst>
      <p:ext uri="{BB962C8B-B14F-4D97-AF65-F5344CB8AC3E}">
        <p14:creationId xmlns:p14="http://schemas.microsoft.com/office/powerpoint/2010/main" val="842597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743" y="230397"/>
            <a:ext cx="8229600" cy="1282154"/>
          </a:xfrm>
          <a:noFill/>
          <a:ln>
            <a:noFill/>
          </a:ln>
        </p:spPr>
        <p:style>
          <a:lnRef idx="1">
            <a:schemeClr val="accent3"/>
          </a:lnRef>
          <a:fillRef idx="2">
            <a:schemeClr val="accent3"/>
          </a:fillRef>
          <a:effectRef idx="1">
            <a:schemeClr val="accent3"/>
          </a:effectRef>
          <a:fontRef idx="minor">
            <a:schemeClr val="dk1"/>
          </a:fontRef>
        </p:style>
        <p:txBody>
          <a:bodyPr>
            <a:normAutofit/>
          </a:bodyPr>
          <a:lstStyle/>
          <a:p>
            <a:r>
              <a:rPr lang="ru-RU" sz="1600" b="1" dirty="0" smtClean="0">
                <a:solidFill>
                  <a:srgbClr val="003300"/>
                </a:solidFill>
                <a:latin typeface="Arial" panose="020B0604020202020204" pitchFamily="34" charset="0"/>
                <a:cs typeface="Arial" panose="020B0604020202020204" pitchFamily="34" charset="0"/>
              </a:rPr>
              <a:t>              Государственное </a:t>
            </a:r>
            <a:r>
              <a:rPr lang="ru-RU" sz="1600" b="1" dirty="0">
                <a:solidFill>
                  <a:srgbClr val="003300"/>
                </a:solidFill>
                <a:latin typeface="Arial" panose="020B0604020202020204" pitchFamily="34" charset="0"/>
                <a:cs typeface="Arial" panose="020B0604020202020204" pitchFamily="34" charset="0"/>
              </a:rPr>
              <a:t>бюджетное учреждение</a:t>
            </a:r>
            <a:br>
              <a:rPr lang="ru-RU" sz="1600" b="1" dirty="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        дополнительного </a:t>
            </a:r>
            <a:r>
              <a:rPr lang="ru-RU" sz="1600" b="1" dirty="0">
                <a:solidFill>
                  <a:srgbClr val="003300"/>
                </a:solidFill>
                <a:latin typeface="Arial" panose="020B0604020202020204" pitchFamily="34" charset="0"/>
                <a:cs typeface="Arial" panose="020B0604020202020204" pitchFamily="34" charset="0"/>
              </a:rPr>
              <a:t>профессионального </a:t>
            </a:r>
            <a:r>
              <a:rPr lang="ru-RU" sz="1600" b="1" dirty="0" smtClean="0">
                <a:solidFill>
                  <a:srgbClr val="003300"/>
                </a:solidFill>
                <a:latin typeface="Arial" panose="020B0604020202020204" pitchFamily="34" charset="0"/>
                <a:cs typeface="Arial" panose="020B0604020202020204" pitchFamily="34" charset="0"/>
              </a:rPr>
              <a:t>образования</a:t>
            </a:r>
            <a:br>
              <a:rPr lang="ru-RU" sz="1600" b="1" dirty="0" smtClean="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 «Челябинский </a:t>
            </a:r>
            <a:r>
              <a:rPr lang="ru-RU" sz="1600" b="1" dirty="0">
                <a:solidFill>
                  <a:srgbClr val="003300"/>
                </a:solidFill>
                <a:latin typeface="Arial" panose="020B0604020202020204" pitchFamily="34" charset="0"/>
                <a:cs typeface="Arial" panose="020B0604020202020204" pitchFamily="34" charset="0"/>
              </a:rPr>
              <a:t>институт переподготовки и повышения </a:t>
            </a:r>
            <a:r>
              <a:rPr lang="ru-RU" sz="1600" b="1" dirty="0" smtClean="0">
                <a:solidFill>
                  <a:srgbClr val="003300"/>
                </a:solidFill>
                <a:latin typeface="Arial" panose="020B0604020202020204" pitchFamily="34" charset="0"/>
                <a:cs typeface="Arial" panose="020B0604020202020204" pitchFamily="34" charset="0"/>
              </a:rPr>
              <a:t/>
            </a:r>
            <a:br>
              <a:rPr lang="ru-RU" sz="1600" b="1" dirty="0" smtClean="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квалификации </a:t>
            </a:r>
            <a:r>
              <a:rPr lang="ru-RU" sz="1600" b="1" dirty="0">
                <a:solidFill>
                  <a:srgbClr val="003300"/>
                </a:solidFill>
                <a:latin typeface="Arial" panose="020B0604020202020204" pitchFamily="34" charset="0"/>
                <a:cs typeface="Arial" panose="020B0604020202020204" pitchFamily="34" charset="0"/>
              </a:rPr>
              <a:t>работников образования»</a:t>
            </a:r>
            <a:br>
              <a:rPr lang="ru-RU" sz="1600" b="1" dirty="0">
                <a:solidFill>
                  <a:srgbClr val="003300"/>
                </a:solidFill>
                <a:latin typeface="Arial" panose="020B0604020202020204" pitchFamily="34" charset="0"/>
                <a:cs typeface="Arial" panose="020B0604020202020204" pitchFamily="34" charset="0"/>
              </a:rPr>
            </a:br>
            <a:endParaRPr lang="ru-RU" sz="1400" dirty="0">
              <a:solidFill>
                <a:srgbClr val="0033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ru-RU" sz="1400" b="1" dirty="0" smtClean="0">
                <a:solidFill>
                  <a:srgbClr val="003300"/>
                </a:solidFill>
                <a:latin typeface="Arial" panose="020B0604020202020204" pitchFamily="34" charset="0"/>
                <a:cs typeface="Arial" panose="020B0604020202020204" pitchFamily="34" charset="0"/>
              </a:rPr>
              <a:t>Кафедра начального общего образования</a:t>
            </a:r>
          </a:p>
          <a:p>
            <a:pPr marL="0" indent="0">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sz="1400" b="1" dirty="0" smtClean="0">
              <a:solidFill>
                <a:srgbClr val="003300"/>
              </a:solidFill>
              <a:latin typeface="Arial" panose="020B0604020202020204" pitchFamily="34" charset="0"/>
              <a:cs typeface="Arial" panose="020B0604020202020204" pitchFamily="34" charset="0"/>
            </a:endParaRPr>
          </a:p>
          <a:p>
            <a:pPr marL="0" indent="0">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sz="1400" b="1" dirty="0" smtClean="0">
              <a:solidFill>
                <a:srgbClr val="003300"/>
              </a:solidFill>
              <a:latin typeface="Arial" panose="020B0604020202020204" pitchFamily="34" charset="0"/>
              <a:cs typeface="Arial" panose="020B0604020202020204" pitchFamily="34" charset="0"/>
            </a:endParaRPr>
          </a:p>
          <a:p>
            <a:pPr marL="0" indent="0" algn="ctr">
              <a:buNone/>
            </a:pPr>
            <a:r>
              <a:rPr lang="ru-RU" b="1" dirty="0">
                <a:solidFill>
                  <a:srgbClr val="003300"/>
                </a:solidFill>
                <a:latin typeface="Arial Narrow" panose="020B0606020202030204" pitchFamily="34" charset="0"/>
              </a:rPr>
              <a:t>Особенности организации </a:t>
            </a:r>
          </a:p>
          <a:p>
            <a:pPr marL="0" indent="0" algn="ctr">
              <a:buNone/>
            </a:pPr>
            <a:r>
              <a:rPr lang="ru-RU" b="1" dirty="0">
                <a:solidFill>
                  <a:srgbClr val="003300"/>
                </a:solidFill>
                <a:latin typeface="Arial Narrow" panose="020B0606020202030204" pitchFamily="34" charset="0"/>
              </a:rPr>
              <a:t>текущего контроля успеваемости в начальном общем образовании </a:t>
            </a:r>
            <a:endParaRPr lang="ru-RU" b="1" dirty="0" smtClean="0">
              <a:solidFill>
                <a:srgbClr val="003300"/>
              </a:solidFill>
              <a:latin typeface="Arial Narrow" panose="020B0606020202030204" pitchFamily="34" charset="0"/>
            </a:endParaRPr>
          </a:p>
          <a:p>
            <a:pPr marL="0" indent="0">
              <a:buNone/>
            </a:pPr>
            <a:endParaRPr lang="ru-RU" sz="1400" dirty="0" smtClean="0"/>
          </a:p>
          <a:p>
            <a:pPr marL="0" indent="0">
              <a:buNone/>
            </a:pPr>
            <a:endParaRPr lang="ru-RU" sz="1400" dirty="0" smtClean="0"/>
          </a:p>
          <a:p>
            <a:pPr marL="0" indent="0" algn="ctr">
              <a:buNone/>
            </a:pPr>
            <a:r>
              <a:rPr lang="ru-RU" sz="1400" b="1" dirty="0" smtClean="0">
                <a:solidFill>
                  <a:srgbClr val="003300"/>
                </a:solidFill>
              </a:rPr>
              <a:t>Научный </a:t>
            </a:r>
            <a:r>
              <a:rPr lang="ru-RU" sz="1400" b="1" dirty="0">
                <a:solidFill>
                  <a:srgbClr val="003300"/>
                </a:solidFill>
              </a:rPr>
              <a:t>руководитель:</a:t>
            </a:r>
          </a:p>
          <a:p>
            <a:pPr marL="0" indent="0" algn="ctr">
              <a:buNone/>
            </a:pPr>
            <a:r>
              <a:rPr lang="ru-RU" sz="1400" b="1" dirty="0">
                <a:solidFill>
                  <a:srgbClr val="003300"/>
                </a:solidFill>
              </a:rPr>
              <a:t>кандидат педагогических наук, </a:t>
            </a:r>
            <a:r>
              <a:rPr lang="ru-RU" sz="1400" b="1" dirty="0" smtClean="0">
                <a:solidFill>
                  <a:srgbClr val="003300"/>
                </a:solidFill>
              </a:rPr>
              <a:t>доцент кафедры </a:t>
            </a:r>
            <a:r>
              <a:rPr lang="ru-RU" sz="1400" b="1" dirty="0">
                <a:solidFill>
                  <a:srgbClr val="003300"/>
                </a:solidFill>
              </a:rPr>
              <a:t>начального образования</a:t>
            </a:r>
          </a:p>
          <a:p>
            <a:pPr marL="0" indent="0" algn="ctr">
              <a:buNone/>
            </a:pPr>
            <a:r>
              <a:rPr lang="ru-RU" sz="1400" b="1" dirty="0" err="1">
                <a:solidFill>
                  <a:srgbClr val="003300"/>
                </a:solidFill>
              </a:rPr>
              <a:t>Скрипова</a:t>
            </a:r>
            <a:r>
              <a:rPr lang="ru-RU" sz="1400" b="1" dirty="0">
                <a:solidFill>
                  <a:srgbClr val="003300"/>
                </a:solidFill>
              </a:rPr>
              <a:t> Надежда Евгеньевна</a:t>
            </a:r>
          </a:p>
          <a:p>
            <a:pPr marL="0" indent="0" algn="ctr">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7544" y="332656"/>
            <a:ext cx="1000813"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811717" y="2132856"/>
            <a:ext cx="3243645" cy="553998"/>
          </a:xfrm>
          <a:prstGeom prst="rect">
            <a:avLst/>
          </a:prstGeom>
          <a:noFill/>
        </p:spPr>
        <p:txBody>
          <a:bodyPr wrap="none" rtlCol="0">
            <a:spAutoFit/>
          </a:bodyPr>
          <a:lstStyle/>
          <a:p>
            <a:pPr algn="ctr"/>
            <a:r>
              <a:rPr lang="ru-RU" sz="1500" b="1" dirty="0" err="1" smtClean="0">
                <a:solidFill>
                  <a:srgbClr val="003300"/>
                </a:solidFill>
                <a:latin typeface="Arial" panose="020B0604020202020204" pitchFamily="34" charset="0"/>
                <a:cs typeface="Arial" panose="020B0604020202020204" pitchFamily="34" charset="0"/>
              </a:rPr>
              <a:t>Денчук</a:t>
            </a:r>
            <a:r>
              <a:rPr lang="ru-RU" sz="1500" b="1" dirty="0" smtClean="0">
                <a:solidFill>
                  <a:srgbClr val="00B050"/>
                </a:solidFill>
                <a:latin typeface="Arial" panose="020B0604020202020204" pitchFamily="34" charset="0"/>
                <a:cs typeface="Arial" panose="020B0604020202020204" pitchFamily="34" charset="0"/>
              </a:rPr>
              <a:t> </a:t>
            </a:r>
            <a:r>
              <a:rPr lang="ru-RU" sz="1500" b="1" dirty="0" smtClean="0">
                <a:solidFill>
                  <a:srgbClr val="003300"/>
                </a:solidFill>
                <a:latin typeface="Arial" panose="020B0604020202020204" pitchFamily="34" charset="0"/>
                <a:cs typeface="Arial" panose="020B0604020202020204" pitchFamily="34" charset="0"/>
              </a:rPr>
              <a:t>Кристина</a:t>
            </a:r>
            <a:r>
              <a:rPr lang="ru-RU" sz="1500" b="1" dirty="0" smtClean="0">
                <a:solidFill>
                  <a:srgbClr val="00B050"/>
                </a:solidFill>
                <a:latin typeface="Arial" panose="020B0604020202020204" pitchFamily="34" charset="0"/>
                <a:cs typeface="Arial" panose="020B0604020202020204" pitchFamily="34" charset="0"/>
              </a:rPr>
              <a:t> </a:t>
            </a:r>
            <a:r>
              <a:rPr lang="ru-RU" sz="1500" b="1" dirty="0" smtClean="0">
                <a:solidFill>
                  <a:srgbClr val="003300"/>
                </a:solidFill>
                <a:latin typeface="Arial" panose="020B0604020202020204" pitchFamily="34" charset="0"/>
                <a:cs typeface="Arial" panose="020B0604020202020204" pitchFamily="34" charset="0"/>
              </a:rPr>
              <a:t>Вячеславовна</a:t>
            </a:r>
            <a:endParaRPr lang="ru-RU" sz="1500" b="1" dirty="0">
              <a:solidFill>
                <a:srgbClr val="003300"/>
              </a:solidFill>
              <a:latin typeface="Arial" panose="020B0604020202020204" pitchFamily="34" charset="0"/>
              <a:cs typeface="Arial" panose="020B0604020202020204" pitchFamily="34" charset="0"/>
            </a:endParaRPr>
          </a:p>
          <a:p>
            <a:pPr algn="ctr"/>
            <a:endParaRPr lang="ru-RU" sz="15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04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743" y="230397"/>
            <a:ext cx="8229600" cy="1282154"/>
          </a:xfrm>
          <a:noFill/>
          <a:ln>
            <a:noFill/>
          </a:ln>
        </p:spPr>
        <p:style>
          <a:lnRef idx="1">
            <a:schemeClr val="accent3"/>
          </a:lnRef>
          <a:fillRef idx="2">
            <a:schemeClr val="accent3"/>
          </a:fillRef>
          <a:effectRef idx="1">
            <a:schemeClr val="accent3"/>
          </a:effectRef>
          <a:fontRef idx="minor">
            <a:schemeClr val="dk1"/>
          </a:fontRef>
        </p:style>
        <p:txBody>
          <a:bodyPr>
            <a:normAutofit/>
          </a:bodyPr>
          <a:lstStyle/>
          <a:p>
            <a:r>
              <a:rPr lang="ru-RU" sz="1600" b="1" dirty="0" smtClean="0">
                <a:solidFill>
                  <a:srgbClr val="003300"/>
                </a:solidFill>
                <a:latin typeface="Arial" panose="020B0604020202020204" pitchFamily="34" charset="0"/>
                <a:cs typeface="Arial" panose="020B0604020202020204" pitchFamily="34" charset="0"/>
              </a:rPr>
              <a:t>              Государственное </a:t>
            </a:r>
            <a:r>
              <a:rPr lang="ru-RU" sz="1600" b="1" dirty="0">
                <a:solidFill>
                  <a:srgbClr val="003300"/>
                </a:solidFill>
                <a:latin typeface="Arial" panose="020B0604020202020204" pitchFamily="34" charset="0"/>
                <a:cs typeface="Arial" panose="020B0604020202020204" pitchFamily="34" charset="0"/>
              </a:rPr>
              <a:t>бюджетное учреждение</a:t>
            </a:r>
            <a:br>
              <a:rPr lang="ru-RU" sz="1600" b="1" dirty="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        дополнительного </a:t>
            </a:r>
            <a:r>
              <a:rPr lang="ru-RU" sz="1600" b="1" dirty="0">
                <a:solidFill>
                  <a:srgbClr val="003300"/>
                </a:solidFill>
                <a:latin typeface="Arial" panose="020B0604020202020204" pitchFamily="34" charset="0"/>
                <a:cs typeface="Arial" panose="020B0604020202020204" pitchFamily="34" charset="0"/>
              </a:rPr>
              <a:t>профессионального </a:t>
            </a:r>
            <a:r>
              <a:rPr lang="ru-RU" sz="1600" b="1" dirty="0" smtClean="0">
                <a:solidFill>
                  <a:srgbClr val="003300"/>
                </a:solidFill>
                <a:latin typeface="Arial" panose="020B0604020202020204" pitchFamily="34" charset="0"/>
                <a:cs typeface="Arial" panose="020B0604020202020204" pitchFamily="34" charset="0"/>
              </a:rPr>
              <a:t>образования</a:t>
            </a:r>
            <a:br>
              <a:rPr lang="ru-RU" sz="1600" b="1" dirty="0" smtClean="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 «Челябинский </a:t>
            </a:r>
            <a:r>
              <a:rPr lang="ru-RU" sz="1600" b="1" dirty="0">
                <a:solidFill>
                  <a:srgbClr val="003300"/>
                </a:solidFill>
                <a:latin typeface="Arial" panose="020B0604020202020204" pitchFamily="34" charset="0"/>
                <a:cs typeface="Arial" panose="020B0604020202020204" pitchFamily="34" charset="0"/>
              </a:rPr>
              <a:t>институт переподготовки и повышения </a:t>
            </a:r>
            <a:r>
              <a:rPr lang="ru-RU" sz="1600" b="1" dirty="0" smtClean="0">
                <a:solidFill>
                  <a:srgbClr val="003300"/>
                </a:solidFill>
                <a:latin typeface="Arial" panose="020B0604020202020204" pitchFamily="34" charset="0"/>
                <a:cs typeface="Arial" panose="020B0604020202020204" pitchFamily="34" charset="0"/>
              </a:rPr>
              <a:t/>
            </a:r>
            <a:br>
              <a:rPr lang="ru-RU" sz="1600" b="1" dirty="0" smtClean="0">
                <a:solidFill>
                  <a:srgbClr val="003300"/>
                </a:solidFill>
                <a:latin typeface="Arial" panose="020B0604020202020204" pitchFamily="34" charset="0"/>
                <a:cs typeface="Arial" panose="020B0604020202020204" pitchFamily="34" charset="0"/>
              </a:rPr>
            </a:br>
            <a:r>
              <a:rPr lang="ru-RU" sz="1600" b="1" dirty="0" smtClean="0">
                <a:solidFill>
                  <a:srgbClr val="003300"/>
                </a:solidFill>
                <a:latin typeface="Arial" panose="020B0604020202020204" pitchFamily="34" charset="0"/>
                <a:cs typeface="Arial" panose="020B0604020202020204" pitchFamily="34" charset="0"/>
              </a:rPr>
              <a:t>квалификации </a:t>
            </a:r>
            <a:r>
              <a:rPr lang="ru-RU" sz="1600" b="1" dirty="0">
                <a:solidFill>
                  <a:srgbClr val="003300"/>
                </a:solidFill>
                <a:latin typeface="Arial" panose="020B0604020202020204" pitchFamily="34" charset="0"/>
                <a:cs typeface="Arial" panose="020B0604020202020204" pitchFamily="34" charset="0"/>
              </a:rPr>
              <a:t>работников образования»</a:t>
            </a:r>
            <a:br>
              <a:rPr lang="ru-RU" sz="1600" b="1" dirty="0">
                <a:solidFill>
                  <a:srgbClr val="003300"/>
                </a:solidFill>
                <a:latin typeface="Arial" panose="020B0604020202020204" pitchFamily="34" charset="0"/>
                <a:cs typeface="Arial" panose="020B0604020202020204" pitchFamily="34" charset="0"/>
              </a:rPr>
            </a:br>
            <a:endParaRPr lang="ru-RU" sz="1400" dirty="0">
              <a:solidFill>
                <a:srgbClr val="0033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ru-RU" sz="1400" b="1" dirty="0" smtClean="0">
                <a:solidFill>
                  <a:srgbClr val="003300"/>
                </a:solidFill>
                <a:latin typeface="Arial" panose="020B0604020202020204" pitchFamily="34" charset="0"/>
                <a:cs typeface="Arial" panose="020B0604020202020204" pitchFamily="34" charset="0"/>
              </a:rPr>
              <a:t>Кафедра начального общего образования</a:t>
            </a:r>
          </a:p>
          <a:p>
            <a:pPr marL="0" indent="0">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sz="1400" b="1" dirty="0" smtClean="0">
              <a:solidFill>
                <a:srgbClr val="003300"/>
              </a:solidFill>
              <a:latin typeface="Arial" panose="020B0604020202020204" pitchFamily="34" charset="0"/>
              <a:cs typeface="Arial" panose="020B0604020202020204" pitchFamily="34" charset="0"/>
            </a:endParaRPr>
          </a:p>
          <a:p>
            <a:pPr marL="0" indent="0">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sz="1400" b="1" dirty="0" smtClean="0">
              <a:solidFill>
                <a:srgbClr val="003300"/>
              </a:solidFill>
              <a:latin typeface="Arial" panose="020B0604020202020204" pitchFamily="34" charset="0"/>
              <a:cs typeface="Arial" panose="020B0604020202020204" pitchFamily="34" charset="0"/>
            </a:endParaRPr>
          </a:p>
          <a:p>
            <a:pPr marL="0" indent="0" algn="ctr">
              <a:buNone/>
            </a:pPr>
            <a:r>
              <a:rPr lang="ru-RU" b="1" dirty="0">
                <a:solidFill>
                  <a:srgbClr val="003300"/>
                </a:solidFill>
                <a:latin typeface="Arial Narrow" panose="020B0606020202030204" pitchFamily="34" charset="0"/>
              </a:rPr>
              <a:t>Особенности организации </a:t>
            </a:r>
          </a:p>
          <a:p>
            <a:pPr marL="0" indent="0" algn="ctr">
              <a:buNone/>
            </a:pPr>
            <a:r>
              <a:rPr lang="ru-RU" b="1" dirty="0">
                <a:solidFill>
                  <a:srgbClr val="003300"/>
                </a:solidFill>
                <a:latin typeface="Arial Narrow" panose="020B0606020202030204" pitchFamily="34" charset="0"/>
              </a:rPr>
              <a:t>текущего контроля успеваемости в начальном общем образовании </a:t>
            </a:r>
            <a:endParaRPr lang="ru-RU" b="1" dirty="0" smtClean="0">
              <a:solidFill>
                <a:srgbClr val="003300"/>
              </a:solidFill>
              <a:latin typeface="Arial Narrow" panose="020B0606020202030204" pitchFamily="34" charset="0"/>
            </a:endParaRPr>
          </a:p>
          <a:p>
            <a:pPr marL="0" indent="0">
              <a:buNone/>
            </a:pPr>
            <a:endParaRPr lang="ru-RU" sz="1400" dirty="0" smtClean="0"/>
          </a:p>
          <a:p>
            <a:pPr marL="0" indent="0">
              <a:buNone/>
            </a:pPr>
            <a:endParaRPr lang="ru-RU" sz="1400" dirty="0" smtClean="0"/>
          </a:p>
          <a:p>
            <a:pPr marL="0" indent="0" algn="ctr">
              <a:buNone/>
            </a:pPr>
            <a:r>
              <a:rPr lang="ru-RU" sz="1400" b="1" dirty="0" smtClean="0">
                <a:solidFill>
                  <a:srgbClr val="003300"/>
                </a:solidFill>
              </a:rPr>
              <a:t>Научный </a:t>
            </a:r>
            <a:r>
              <a:rPr lang="ru-RU" sz="1400" b="1" dirty="0">
                <a:solidFill>
                  <a:srgbClr val="003300"/>
                </a:solidFill>
              </a:rPr>
              <a:t>руководитель:</a:t>
            </a:r>
          </a:p>
          <a:p>
            <a:pPr marL="0" indent="0" algn="ctr">
              <a:buNone/>
            </a:pPr>
            <a:r>
              <a:rPr lang="ru-RU" sz="1400" b="1" dirty="0">
                <a:solidFill>
                  <a:srgbClr val="003300"/>
                </a:solidFill>
              </a:rPr>
              <a:t>кандидат педагогических наук, </a:t>
            </a:r>
            <a:r>
              <a:rPr lang="ru-RU" sz="1400" b="1" dirty="0" smtClean="0">
                <a:solidFill>
                  <a:srgbClr val="003300"/>
                </a:solidFill>
              </a:rPr>
              <a:t>доцент кафедры </a:t>
            </a:r>
            <a:r>
              <a:rPr lang="ru-RU" sz="1400" b="1" dirty="0">
                <a:solidFill>
                  <a:srgbClr val="003300"/>
                </a:solidFill>
              </a:rPr>
              <a:t>начального образования</a:t>
            </a:r>
          </a:p>
          <a:p>
            <a:pPr marL="0" indent="0" algn="ctr">
              <a:buNone/>
            </a:pPr>
            <a:r>
              <a:rPr lang="ru-RU" sz="1400" b="1" dirty="0" err="1">
                <a:solidFill>
                  <a:srgbClr val="003300"/>
                </a:solidFill>
              </a:rPr>
              <a:t>Скрипова</a:t>
            </a:r>
            <a:r>
              <a:rPr lang="ru-RU" sz="1400" b="1" dirty="0">
                <a:solidFill>
                  <a:srgbClr val="003300"/>
                </a:solidFill>
              </a:rPr>
              <a:t> Надежда Евгеньевна</a:t>
            </a:r>
          </a:p>
          <a:p>
            <a:pPr marL="0" indent="0" algn="ctr">
              <a:buNone/>
            </a:pPr>
            <a:endParaRPr lang="ru-RU" sz="1400" b="1" dirty="0">
              <a:solidFill>
                <a:srgbClr val="003300"/>
              </a:solidFill>
              <a:latin typeface="Arial" panose="020B0604020202020204" pitchFamily="34" charset="0"/>
              <a:cs typeface="Arial" panose="020B0604020202020204" pitchFamily="34" charset="0"/>
            </a:endParaRPr>
          </a:p>
          <a:p>
            <a:pPr marL="0" indent="0">
              <a:buNone/>
            </a:pPr>
            <a:endParaRPr lang="ru-RU"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7544" y="332656"/>
            <a:ext cx="1000813"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811717" y="2132856"/>
            <a:ext cx="3243645" cy="553998"/>
          </a:xfrm>
          <a:prstGeom prst="rect">
            <a:avLst/>
          </a:prstGeom>
          <a:noFill/>
        </p:spPr>
        <p:txBody>
          <a:bodyPr wrap="none" rtlCol="0">
            <a:spAutoFit/>
          </a:bodyPr>
          <a:lstStyle/>
          <a:p>
            <a:pPr algn="ctr"/>
            <a:r>
              <a:rPr lang="ru-RU" sz="1500" b="1" dirty="0" err="1" smtClean="0">
                <a:solidFill>
                  <a:srgbClr val="003300"/>
                </a:solidFill>
                <a:latin typeface="Arial" panose="020B0604020202020204" pitchFamily="34" charset="0"/>
                <a:cs typeface="Arial" panose="020B0604020202020204" pitchFamily="34" charset="0"/>
              </a:rPr>
              <a:t>Денчук</a:t>
            </a:r>
            <a:r>
              <a:rPr lang="ru-RU" sz="1500" b="1" dirty="0" smtClean="0">
                <a:solidFill>
                  <a:srgbClr val="00B050"/>
                </a:solidFill>
                <a:latin typeface="Arial" panose="020B0604020202020204" pitchFamily="34" charset="0"/>
                <a:cs typeface="Arial" panose="020B0604020202020204" pitchFamily="34" charset="0"/>
              </a:rPr>
              <a:t> </a:t>
            </a:r>
            <a:r>
              <a:rPr lang="ru-RU" sz="1500" b="1" dirty="0" smtClean="0">
                <a:solidFill>
                  <a:srgbClr val="003300"/>
                </a:solidFill>
                <a:latin typeface="Arial" panose="020B0604020202020204" pitchFamily="34" charset="0"/>
                <a:cs typeface="Arial" panose="020B0604020202020204" pitchFamily="34" charset="0"/>
              </a:rPr>
              <a:t>Кристина</a:t>
            </a:r>
            <a:r>
              <a:rPr lang="ru-RU" sz="1500" b="1" dirty="0" smtClean="0">
                <a:solidFill>
                  <a:srgbClr val="00B050"/>
                </a:solidFill>
                <a:latin typeface="Arial" panose="020B0604020202020204" pitchFamily="34" charset="0"/>
                <a:cs typeface="Arial" panose="020B0604020202020204" pitchFamily="34" charset="0"/>
              </a:rPr>
              <a:t> </a:t>
            </a:r>
            <a:r>
              <a:rPr lang="ru-RU" sz="1500" b="1" dirty="0" smtClean="0">
                <a:solidFill>
                  <a:srgbClr val="003300"/>
                </a:solidFill>
                <a:latin typeface="Arial" panose="020B0604020202020204" pitchFamily="34" charset="0"/>
                <a:cs typeface="Arial" panose="020B0604020202020204" pitchFamily="34" charset="0"/>
              </a:rPr>
              <a:t>Вячеславовна</a:t>
            </a:r>
            <a:endParaRPr lang="ru-RU" sz="1500" b="1" dirty="0">
              <a:solidFill>
                <a:srgbClr val="003300"/>
              </a:solidFill>
              <a:latin typeface="Arial" panose="020B0604020202020204" pitchFamily="34" charset="0"/>
              <a:cs typeface="Arial" panose="020B0604020202020204" pitchFamily="34" charset="0"/>
            </a:endParaRPr>
          </a:p>
          <a:p>
            <a:pPr algn="ctr"/>
            <a:endParaRPr lang="ru-RU" sz="15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7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email">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300000"/>
                    </a14:imgEffect>
                  </a14:imgLayer>
                </a14:imgProps>
              </a:ext>
              <a:ext uri="{28A0092B-C50C-407E-A947-70E740481C1C}">
                <a14:useLocalDpi xmlns:a14="http://schemas.microsoft.com/office/drawing/2010/main"/>
              </a:ext>
            </a:extLst>
          </a:blip>
          <a:stretch>
            <a:fillRect/>
          </a:stretch>
        </p:blipFill>
        <p:spPr>
          <a:xfrm>
            <a:off x="452534" y="1052736"/>
            <a:ext cx="8496300" cy="4925194"/>
          </a:xfrm>
          <a:prstGeom prst="rect">
            <a:avLst/>
          </a:prstGeom>
        </p:spPr>
      </p:pic>
    </p:spTree>
    <p:extLst>
      <p:ext uri="{BB962C8B-B14F-4D97-AF65-F5344CB8AC3E}">
        <p14:creationId xmlns:p14="http://schemas.microsoft.com/office/powerpoint/2010/main" val="86054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23528" y="116632"/>
            <a:ext cx="4104456" cy="6408712"/>
          </a:xfrm>
          <a:ln>
            <a:noFill/>
          </a:ln>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ru-RU" sz="2000" b="1" dirty="0">
                <a:latin typeface="Arial Narrow" panose="020B0606020202030204" pitchFamily="34" charset="0"/>
                <a:cs typeface="Arial" panose="020B0604020202020204" pitchFamily="34" charset="0"/>
              </a:rPr>
              <a:t>Цель исследования </a:t>
            </a:r>
            <a:r>
              <a:rPr lang="ru-RU" sz="2000" dirty="0">
                <a:latin typeface="Arial Narrow" panose="020B0606020202030204" pitchFamily="34" charset="0"/>
                <a:cs typeface="Arial" panose="020B0604020202020204" pitchFamily="34" charset="0"/>
              </a:rPr>
              <a:t>- определение особенностей организации текущего контроля успеваемости в начальном общем образовании</a:t>
            </a:r>
            <a:br>
              <a:rPr lang="ru-RU" sz="2000" dirty="0">
                <a:latin typeface="Arial Narrow" panose="020B0606020202030204" pitchFamily="34" charset="0"/>
                <a:cs typeface="Arial" panose="020B0604020202020204" pitchFamily="34" charset="0"/>
              </a:rPr>
            </a:br>
            <a:r>
              <a:rPr lang="ru-RU" sz="2000" dirty="0">
                <a:latin typeface="Arial Narrow" panose="020B0606020202030204" pitchFamily="34" charset="0"/>
                <a:cs typeface="Arial" panose="020B0604020202020204" pitchFamily="34" charset="0"/>
              </a:rPr>
              <a:t/>
            </a:r>
            <a:br>
              <a:rPr lang="ru-RU" sz="2000" dirty="0">
                <a:latin typeface="Arial Narrow" panose="020B0606020202030204" pitchFamily="34" charset="0"/>
                <a:cs typeface="Arial" panose="020B0604020202020204" pitchFamily="34" charset="0"/>
              </a:rPr>
            </a:br>
            <a:r>
              <a:rPr lang="ru-RU" sz="2000" b="1" dirty="0">
                <a:latin typeface="Arial Narrow" panose="020B0606020202030204" pitchFamily="34" charset="0"/>
                <a:cs typeface="Arial" panose="020B0604020202020204" pitchFamily="34" charset="0"/>
              </a:rPr>
              <a:t>Объект исследования:</a:t>
            </a:r>
            <a:r>
              <a:rPr lang="ru-RU" sz="2000" dirty="0">
                <a:latin typeface="Arial Narrow" panose="020B0606020202030204" pitchFamily="34" charset="0"/>
                <a:cs typeface="Arial" panose="020B0604020202020204" pitchFamily="34" charset="0"/>
              </a:rPr>
              <a:t> образовательный процесс в начальном общем образовании</a:t>
            </a:r>
            <a:br>
              <a:rPr lang="ru-RU" sz="2000" dirty="0">
                <a:latin typeface="Arial Narrow" panose="020B0606020202030204" pitchFamily="34" charset="0"/>
                <a:cs typeface="Arial" panose="020B0604020202020204" pitchFamily="34" charset="0"/>
              </a:rPr>
            </a:br>
            <a:r>
              <a:rPr lang="ru-RU" sz="2000" dirty="0">
                <a:latin typeface="Arial Narrow" panose="020B0606020202030204" pitchFamily="34" charset="0"/>
                <a:cs typeface="Arial" panose="020B0604020202020204" pitchFamily="34" charset="0"/>
              </a:rPr>
              <a:t/>
            </a:r>
            <a:br>
              <a:rPr lang="ru-RU" sz="2000" dirty="0">
                <a:latin typeface="Arial Narrow" panose="020B0606020202030204" pitchFamily="34" charset="0"/>
                <a:cs typeface="Arial" panose="020B0604020202020204" pitchFamily="34" charset="0"/>
              </a:rPr>
            </a:br>
            <a:r>
              <a:rPr lang="ru-RU" sz="2000" b="1" dirty="0">
                <a:latin typeface="Arial Narrow" panose="020B0606020202030204" pitchFamily="34" charset="0"/>
                <a:cs typeface="Arial" panose="020B0604020202020204" pitchFamily="34" charset="0"/>
              </a:rPr>
              <a:t>Предмет исследования </a:t>
            </a:r>
            <a:r>
              <a:rPr lang="ru-RU" sz="2000" dirty="0">
                <a:latin typeface="Arial Narrow" panose="020B0606020202030204" pitchFamily="34" charset="0"/>
                <a:cs typeface="Arial" panose="020B0604020202020204" pitchFamily="34" charset="0"/>
              </a:rPr>
              <a:t>– текущий контроль успеваемости в начальном общем образовании</a:t>
            </a:r>
            <a:r>
              <a:rPr lang="ru-RU" sz="2000" dirty="0">
                <a:latin typeface="Arial Narrow" panose="020B0606020202030204" pitchFamily="34" charset="0"/>
              </a:rPr>
              <a:t/>
            </a:r>
            <a:br>
              <a:rPr lang="ru-RU" sz="2000" dirty="0">
                <a:latin typeface="Arial Narrow" panose="020B0606020202030204" pitchFamily="34" charset="0"/>
              </a:rPr>
            </a:br>
            <a:endParaRPr lang="ru-RU" sz="2000" dirty="0">
              <a:latin typeface="Arial Narrow" panose="020B0606020202030204" pitchFamily="34" charset="0"/>
            </a:endParaRPr>
          </a:p>
        </p:txBody>
      </p:sp>
      <p:sp>
        <p:nvSpPr>
          <p:cNvPr id="4" name="Объект 3"/>
          <p:cNvSpPr>
            <a:spLocks noGrp="1"/>
          </p:cNvSpPr>
          <p:nvPr>
            <p:ph sz="half" idx="2"/>
          </p:nvPr>
        </p:nvSpPr>
        <p:spPr>
          <a:xfrm>
            <a:off x="4644008" y="116632"/>
            <a:ext cx="3981128" cy="6408712"/>
          </a:xfrm>
          <a:ln>
            <a:noFill/>
          </a:ln>
        </p:spPr>
        <p:style>
          <a:lnRef idx="1">
            <a:schemeClr val="accent3"/>
          </a:lnRef>
          <a:fillRef idx="2">
            <a:schemeClr val="accent3"/>
          </a:fillRef>
          <a:effectRef idx="1">
            <a:schemeClr val="accent3"/>
          </a:effectRef>
          <a:fontRef idx="minor">
            <a:schemeClr val="dk1"/>
          </a:fontRef>
        </p:style>
        <p:txBody>
          <a:bodyPr>
            <a:noAutofit/>
          </a:bodyPr>
          <a:lstStyle/>
          <a:p>
            <a:r>
              <a:rPr lang="ru-RU" sz="1600" b="1" dirty="0">
                <a:latin typeface="Arial Narrow" panose="020B0606020202030204" pitchFamily="34" charset="0"/>
              </a:rPr>
              <a:t>Задачи исследования:</a:t>
            </a:r>
            <a:br>
              <a:rPr lang="ru-RU" sz="1600" b="1" dirty="0">
                <a:latin typeface="Arial Narrow" panose="020B0606020202030204" pitchFamily="34" charset="0"/>
              </a:rPr>
            </a:br>
            <a:r>
              <a:rPr lang="ru-RU" sz="1600" b="1" dirty="0">
                <a:latin typeface="Arial Narrow" panose="020B0606020202030204" pitchFamily="34" charset="0"/>
              </a:rPr>
              <a:t/>
            </a:r>
            <a:br>
              <a:rPr lang="ru-RU" sz="1600" b="1" dirty="0">
                <a:latin typeface="Arial Narrow" panose="020B0606020202030204" pitchFamily="34" charset="0"/>
              </a:rPr>
            </a:br>
            <a:r>
              <a:rPr lang="ru-RU" sz="1600" dirty="0">
                <a:latin typeface="Arial Narrow" panose="020B0606020202030204" pitchFamily="34" charset="0"/>
              </a:rPr>
              <a:t>1. Рассмотреть понятие «текущий контроль успеваемости», определить его функции и их значение при организации образовательной деятельности. </a:t>
            </a:r>
            <a:br>
              <a:rPr lang="ru-RU" sz="1600" dirty="0">
                <a:latin typeface="Arial Narrow" panose="020B0606020202030204" pitchFamily="34" charset="0"/>
              </a:rPr>
            </a:br>
            <a:r>
              <a:rPr lang="ru-RU" sz="1600" dirty="0">
                <a:latin typeface="Arial Narrow" panose="020B0606020202030204" pitchFamily="34" charset="0"/>
              </a:rPr>
              <a:t/>
            </a:r>
            <a:br>
              <a:rPr lang="ru-RU" sz="1600" dirty="0">
                <a:latin typeface="Arial Narrow" panose="020B0606020202030204" pitchFamily="34" charset="0"/>
              </a:rPr>
            </a:br>
            <a:r>
              <a:rPr lang="ru-RU" sz="1600" dirty="0">
                <a:latin typeface="Arial Narrow" panose="020B0606020202030204" pitchFamily="34" charset="0"/>
              </a:rPr>
              <a:t>2. Выявить особенности методов и форм организации текущего контроля успеваемости в начальном общем образовании.</a:t>
            </a:r>
            <a:br>
              <a:rPr lang="ru-RU" sz="1600" dirty="0">
                <a:latin typeface="Arial Narrow" panose="020B0606020202030204" pitchFamily="34" charset="0"/>
              </a:rPr>
            </a:br>
            <a:r>
              <a:rPr lang="ru-RU" sz="1600" dirty="0">
                <a:latin typeface="Arial Narrow" panose="020B0606020202030204" pitchFamily="34" charset="0"/>
              </a:rPr>
              <a:t/>
            </a:r>
            <a:br>
              <a:rPr lang="ru-RU" sz="1600" dirty="0">
                <a:latin typeface="Arial Narrow" panose="020B0606020202030204" pitchFamily="34" charset="0"/>
              </a:rPr>
            </a:br>
            <a:r>
              <a:rPr lang="ru-RU" sz="1600" dirty="0">
                <a:latin typeface="Arial Narrow" panose="020B0606020202030204" pitchFamily="34" charset="0"/>
              </a:rPr>
              <a:t>3. Определить особенности организации текущего контроля успеваемости </a:t>
            </a:r>
            <a:r>
              <a:rPr lang="ru-RU" sz="1600" dirty="0" err="1">
                <a:latin typeface="Arial Narrow" panose="020B0606020202030204" pitchFamily="34" charset="0"/>
              </a:rPr>
              <a:t>метапредметных</a:t>
            </a:r>
            <a:r>
              <a:rPr lang="ru-RU" sz="1600" dirty="0">
                <a:latin typeface="Arial Narrow" panose="020B0606020202030204" pitchFamily="34" charset="0"/>
              </a:rPr>
              <a:t> результатов освоения обучающимися основной образовательной программы начального общего образования.</a:t>
            </a:r>
            <a:br>
              <a:rPr lang="ru-RU" sz="1600" dirty="0">
                <a:latin typeface="Arial Narrow" panose="020B0606020202030204" pitchFamily="34" charset="0"/>
              </a:rPr>
            </a:br>
            <a:r>
              <a:rPr lang="ru-RU" sz="1600" dirty="0">
                <a:latin typeface="Arial Narrow" panose="020B0606020202030204" pitchFamily="34" charset="0"/>
              </a:rPr>
              <a:t/>
            </a:r>
            <a:br>
              <a:rPr lang="ru-RU" sz="1600" dirty="0">
                <a:latin typeface="Arial Narrow" panose="020B0606020202030204" pitchFamily="34" charset="0"/>
              </a:rPr>
            </a:br>
            <a:r>
              <a:rPr lang="ru-RU" sz="1600" dirty="0">
                <a:latin typeface="Arial Narrow" panose="020B0606020202030204" pitchFamily="34" charset="0"/>
              </a:rPr>
              <a:t>4. Определить особенности организации текущего контроля успеваемости предметных результатов освоения обучающимися основной образовательной программы начального общего образования (на примере учебных предметов «Русский язык», «Математика»).</a:t>
            </a:r>
            <a:br>
              <a:rPr lang="ru-RU" sz="1600" dirty="0">
                <a:latin typeface="Arial Narrow" panose="020B0606020202030204" pitchFamily="34" charset="0"/>
              </a:rPr>
            </a:br>
            <a:endParaRPr lang="ru-RU" sz="1600" dirty="0"/>
          </a:p>
        </p:txBody>
      </p:sp>
    </p:spTree>
    <p:extLst>
      <p:ext uri="{BB962C8B-B14F-4D97-AF65-F5344CB8AC3E}">
        <p14:creationId xmlns:p14="http://schemas.microsoft.com/office/powerpoint/2010/main" val="218093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8328"/>
            <a:ext cx="8291264" cy="6115008"/>
          </a:xfrm>
        </p:spPr>
        <p:txBody>
          <a:bodyPr>
            <a:normAutofit fontScale="90000"/>
          </a:bodyPr>
          <a:lstStyle/>
          <a:p>
            <a:pPr algn="just"/>
            <a:r>
              <a:rPr lang="ru-RU" sz="2800" b="1" dirty="0">
                <a:solidFill>
                  <a:schemeClr val="tx1"/>
                </a:solidFill>
                <a:latin typeface="Arial Narrow" panose="020B0606020202030204" pitchFamily="34" charset="0"/>
              </a:rPr>
              <a:t>ГЛАВА 1</a:t>
            </a:r>
            <a:r>
              <a:rPr lang="ru-RU" sz="2800" dirty="0">
                <a:solidFill>
                  <a:schemeClr val="tx1"/>
                </a:solidFill>
                <a:latin typeface="Arial Narrow" panose="020B0606020202030204" pitchFamily="34" charset="0"/>
              </a:rPr>
              <a:t>. </a:t>
            </a:r>
            <a:r>
              <a:rPr lang="ru-RU" sz="2800" b="1" cap="all" dirty="0">
                <a:solidFill>
                  <a:schemeClr val="tx1"/>
                </a:solidFill>
                <a:latin typeface="Arial Narrow" panose="020B0606020202030204" pitchFamily="34" charset="0"/>
              </a:rPr>
              <a:t>Нормативные и теоретические основания организации текущего контроля успеваемости в начальном общем образовании</a:t>
            </a:r>
            <a:r>
              <a:rPr lang="ru-RU" sz="2800" dirty="0">
                <a:solidFill>
                  <a:schemeClr val="tx1"/>
                </a:solidFill>
                <a:latin typeface="Arial Narrow" panose="020B0606020202030204" pitchFamily="34" charset="0"/>
              </a:rPr>
              <a:t/>
            </a:r>
            <a:br>
              <a:rPr lang="ru-RU" sz="2800" dirty="0">
                <a:solidFill>
                  <a:schemeClr val="tx1"/>
                </a:solidFill>
                <a:latin typeface="Arial Narrow" panose="020B0606020202030204" pitchFamily="34" charset="0"/>
              </a:rPr>
            </a:br>
            <a:r>
              <a:rPr lang="ru-RU" sz="2800" b="1" cap="all" dirty="0">
                <a:solidFill>
                  <a:schemeClr val="tx1"/>
                </a:solidFill>
                <a:latin typeface="Arial Narrow" panose="020B0606020202030204" pitchFamily="34" charset="0"/>
              </a:rPr>
              <a:t> </a:t>
            </a:r>
            <a:r>
              <a:rPr lang="ru-RU" sz="2800" dirty="0">
                <a:solidFill>
                  <a:schemeClr val="tx1"/>
                </a:solidFill>
                <a:latin typeface="Arial Narrow" panose="020B0606020202030204" pitchFamily="34" charset="0"/>
              </a:rPr>
              <a:t/>
            </a:r>
            <a:br>
              <a:rPr lang="ru-RU" sz="2800" dirty="0">
                <a:solidFill>
                  <a:schemeClr val="tx1"/>
                </a:solidFill>
                <a:latin typeface="Arial Narrow" panose="020B0606020202030204" pitchFamily="34" charset="0"/>
              </a:rPr>
            </a:br>
            <a:r>
              <a:rPr lang="ru-RU" sz="2800" b="1" dirty="0">
                <a:solidFill>
                  <a:schemeClr val="tx1"/>
                </a:solidFill>
                <a:latin typeface="Arial Narrow" panose="020B0606020202030204" pitchFamily="34" charset="0"/>
              </a:rPr>
              <a:t>Понятие текущего контроля успеваемости. Функции текущего контроля успеваемости в начальном общем </a:t>
            </a:r>
            <a:r>
              <a:rPr lang="ru-RU" sz="2800" b="1" dirty="0" smtClean="0">
                <a:solidFill>
                  <a:schemeClr val="tx1"/>
                </a:solidFill>
                <a:latin typeface="Arial Narrow" panose="020B0606020202030204" pitchFamily="34" charset="0"/>
              </a:rPr>
              <a:t>образовании</a:t>
            </a:r>
            <a:br>
              <a:rPr lang="ru-RU" sz="2800" b="1" dirty="0" smtClean="0">
                <a:solidFill>
                  <a:schemeClr val="tx1"/>
                </a:solidFill>
                <a:latin typeface="Arial Narrow" panose="020B0606020202030204" pitchFamily="34" charset="0"/>
              </a:rPr>
            </a:br>
            <a:r>
              <a:rPr lang="ru-RU" sz="2000" b="1" dirty="0" smtClean="0">
                <a:solidFill>
                  <a:schemeClr val="tx1"/>
                </a:solidFill>
                <a:latin typeface="Arial Narrow" panose="020B0606020202030204" pitchFamily="34" charset="0"/>
              </a:rPr>
              <a:t/>
            </a:r>
            <a:br>
              <a:rPr lang="ru-RU" sz="2000" b="1" dirty="0" smtClean="0">
                <a:solidFill>
                  <a:schemeClr val="tx1"/>
                </a:solidFill>
                <a:latin typeface="Arial Narrow" panose="020B0606020202030204" pitchFamily="34" charset="0"/>
              </a:rPr>
            </a:br>
            <a:r>
              <a:rPr lang="ru-RU" sz="2000" b="1" dirty="0" smtClean="0">
                <a:solidFill>
                  <a:schemeClr val="tx1"/>
                </a:solidFill>
                <a:latin typeface="Arial Narrow" panose="020B0606020202030204" pitchFamily="34" charset="0"/>
              </a:rPr>
              <a:t>                </a:t>
            </a:r>
            <a:r>
              <a:rPr lang="ru-RU" sz="2400" b="1" i="1" dirty="0" smtClean="0">
                <a:solidFill>
                  <a:schemeClr val="tx1"/>
                </a:solidFill>
                <a:latin typeface="Arial Narrow" panose="020B0606020202030204" pitchFamily="34" charset="0"/>
                <a:cs typeface="Arial" panose="020B0604020202020204" pitchFamily="34" charset="0"/>
              </a:rPr>
              <a:t>Текущий </a:t>
            </a:r>
            <a:r>
              <a:rPr lang="ru-RU" sz="2400" b="1" i="1" dirty="0">
                <a:solidFill>
                  <a:schemeClr val="tx1"/>
                </a:solidFill>
                <a:latin typeface="Arial Narrow" panose="020B0606020202030204" pitchFamily="34" charset="0"/>
                <a:cs typeface="Arial" panose="020B0604020202020204" pitchFamily="34" charset="0"/>
              </a:rPr>
              <a:t>контроль успеваемости обучающихся рассматривается как регулярная оценка педагогическими работниками </a:t>
            </a:r>
            <a:r>
              <a:rPr lang="ru-RU" sz="2400" dirty="0">
                <a:solidFill>
                  <a:schemeClr val="tx1"/>
                </a:solidFill>
                <a:latin typeface="Arial Narrow" panose="020B0606020202030204" pitchFamily="34" charset="0"/>
                <a:cs typeface="Arial" panose="020B0604020202020204" pitchFamily="34" charset="0"/>
              </a:rPr>
              <a:t>и/или иными уполномоченными работниками образовательной организации уровня достижения обучающимися установленных на определенных этапах образовательной деятельности планируемых результатов освоения основных образовательных программ начального общего, основного общего и среднего общего </a:t>
            </a:r>
            <a:r>
              <a:rPr lang="ru-RU" sz="2400" dirty="0" smtClean="0">
                <a:solidFill>
                  <a:schemeClr val="tx1"/>
                </a:solidFill>
                <a:latin typeface="Arial Narrow" panose="020B0606020202030204" pitchFamily="34" charset="0"/>
                <a:cs typeface="Arial" panose="020B0604020202020204" pitchFamily="34" charset="0"/>
              </a:rPr>
              <a:t>образования </a:t>
            </a:r>
            <a:r>
              <a:rPr lang="ru-RU" sz="2000" dirty="0">
                <a:solidFill>
                  <a:schemeClr val="tx1"/>
                </a:solidFill>
                <a:latin typeface="Arial Narrow" panose="020B0606020202030204" pitchFamily="34" charset="0"/>
                <a:cs typeface="Arial" panose="020B0604020202020204" pitchFamily="34" charset="0"/>
              </a:rPr>
              <a:t>рекомендациями Письма Министерства образования и науки Челябинской области от 20.06.2016 № 03/5409 «О направлении методических рекомендаций по вопросам организации текущего контроля успеваемости и промежуточной аттестации обучающихся</a:t>
            </a:r>
            <a:r>
              <a:rPr lang="ru-RU" sz="2000" dirty="0" smtClean="0">
                <a:solidFill>
                  <a:schemeClr val="tx1"/>
                </a:solidFill>
                <a:latin typeface="Arial Narrow" panose="020B0606020202030204" pitchFamily="34" charset="0"/>
              </a:rPr>
              <a:t>»</a:t>
            </a:r>
            <a:r>
              <a:rPr lang="ru-RU" sz="2200" dirty="0" smtClean="0">
                <a:solidFill>
                  <a:schemeClr val="tx1"/>
                </a:solidFill>
                <a:latin typeface="Arial Narrow" panose="020B0606020202030204" pitchFamily="34" charset="0"/>
                <a:cs typeface="Arial" panose="020B0604020202020204" pitchFamily="34" charset="0"/>
              </a:rPr>
              <a:t>.  </a:t>
            </a:r>
            <a:endParaRPr lang="ru-RU" sz="2200" dirty="0">
              <a:solidFill>
                <a:schemeClr val="tx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61226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Autofit/>
          </a:bodyPr>
          <a:lstStyle/>
          <a:p>
            <a:r>
              <a:rPr lang="ru-RU" sz="2400" b="1" dirty="0" smtClean="0">
                <a:latin typeface="Times New Roman" panose="02020603050405020304" pitchFamily="18" charset="0"/>
                <a:cs typeface="Times New Roman" panose="02020603050405020304" pitchFamily="18" charset="0"/>
              </a:rPr>
              <a:t>1.1. Понятие </a:t>
            </a:r>
            <a:r>
              <a:rPr lang="ru-RU" sz="2400" b="1" dirty="0">
                <a:latin typeface="Times New Roman" panose="02020603050405020304" pitchFamily="18" charset="0"/>
                <a:cs typeface="Times New Roman" panose="02020603050405020304" pitchFamily="18" charset="0"/>
              </a:rPr>
              <a:t>текущего контроля успеваемости. Функции текущего </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контроля успеваемости в начальном общем образовании</a:t>
            </a:r>
            <a:r>
              <a:rPr lang="ru-RU" sz="2400" b="1" dirty="0"/>
              <a:t/>
            </a:r>
            <a:br>
              <a:rPr lang="ru-RU" sz="2400" b="1" dirty="0"/>
            </a:br>
            <a:endParaRPr lang="ru-RU" sz="2400" b="1" dirty="0"/>
          </a:p>
        </p:txBody>
      </p:sp>
      <p:sp>
        <p:nvSpPr>
          <p:cNvPr id="3" name="Объект 2"/>
          <p:cNvSpPr>
            <a:spLocks noGrp="1"/>
          </p:cNvSpPr>
          <p:nvPr>
            <p:ph idx="1"/>
          </p:nvPr>
        </p:nvSpPr>
        <p:spPr>
          <a:xfrm>
            <a:off x="395536" y="1844824"/>
            <a:ext cx="8229600" cy="4525963"/>
          </a:xfrm>
        </p:spPr>
        <p:txBody>
          <a:bodyPr>
            <a:normAutofit fontScale="92500" lnSpcReduction="10000"/>
          </a:bodyPr>
          <a:lstStyle/>
          <a:p>
            <a:pPr algn="ctr"/>
            <a:r>
              <a:rPr lang="ru-RU" dirty="0">
                <a:latin typeface="Times New Roman" panose="02020603050405020304" pitchFamily="18" charset="0"/>
                <a:cs typeface="Times New Roman" panose="02020603050405020304" pitchFamily="18" charset="0"/>
              </a:rPr>
              <a:t>Функции текущего контроля успеваемости в начальном общем образовании </a:t>
            </a:r>
          </a:p>
          <a:p>
            <a:r>
              <a:rPr lang="ru-RU" dirty="0">
                <a:latin typeface="Times New Roman" panose="02020603050405020304" pitchFamily="18" charset="0"/>
                <a:cs typeface="Times New Roman" panose="02020603050405020304" pitchFamily="18" charset="0"/>
              </a:rPr>
              <a:t>− Диагностическая</a:t>
            </a:r>
          </a:p>
          <a:p>
            <a:r>
              <a:rPr lang="ru-RU" dirty="0">
                <a:latin typeface="Times New Roman" panose="02020603050405020304" pitchFamily="18" charset="0"/>
                <a:cs typeface="Times New Roman" panose="02020603050405020304" pitchFamily="18" charset="0"/>
              </a:rPr>
              <a:t>− Контролирующая</a:t>
            </a:r>
          </a:p>
          <a:p>
            <a:r>
              <a:rPr lang="ru-RU" dirty="0">
                <a:latin typeface="Times New Roman" panose="02020603050405020304" pitchFamily="18" charset="0"/>
                <a:cs typeface="Times New Roman" panose="02020603050405020304" pitchFamily="18" charset="0"/>
              </a:rPr>
              <a:t>− Обучающая</a:t>
            </a:r>
          </a:p>
          <a:p>
            <a:r>
              <a:rPr lang="ru-RU" dirty="0">
                <a:latin typeface="Times New Roman" panose="02020603050405020304" pitchFamily="18" charset="0"/>
                <a:cs typeface="Times New Roman" panose="02020603050405020304" pitchFamily="18" charset="0"/>
              </a:rPr>
              <a:t>− Прогностическая</a:t>
            </a:r>
          </a:p>
          <a:p>
            <a:r>
              <a:rPr lang="ru-RU" dirty="0">
                <a:latin typeface="Times New Roman" panose="02020603050405020304" pitchFamily="18" charset="0"/>
                <a:cs typeface="Times New Roman" panose="02020603050405020304" pitchFamily="18" charset="0"/>
              </a:rPr>
              <a:t>− Развивающая</a:t>
            </a:r>
          </a:p>
          <a:p>
            <a:r>
              <a:rPr lang="ru-RU" dirty="0">
                <a:latin typeface="Times New Roman" panose="02020603050405020304" pitchFamily="18" charset="0"/>
                <a:cs typeface="Times New Roman" panose="02020603050405020304" pitchFamily="18" charset="0"/>
              </a:rPr>
              <a:t>− Ориентирующая</a:t>
            </a:r>
          </a:p>
          <a:p>
            <a:r>
              <a:rPr lang="ru-RU" dirty="0">
                <a:latin typeface="Times New Roman" panose="02020603050405020304" pitchFamily="18" charset="0"/>
                <a:cs typeface="Times New Roman" panose="02020603050405020304" pitchFamily="18" charset="0"/>
              </a:rPr>
              <a:t>− Воспитательная</a:t>
            </a:r>
          </a:p>
          <a:p>
            <a:endParaRPr lang="ru-RU" dirty="0"/>
          </a:p>
        </p:txBody>
      </p:sp>
    </p:spTree>
    <p:extLst>
      <p:ext uri="{BB962C8B-B14F-4D97-AF65-F5344CB8AC3E}">
        <p14:creationId xmlns:p14="http://schemas.microsoft.com/office/powerpoint/2010/main" val="105092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7120"/>
            <a:ext cx="9196210" cy="6897157"/>
          </a:xfrm>
          <a:prstGeom prst="rect">
            <a:avLst/>
          </a:prstGeom>
          <a:ln>
            <a:noFill/>
          </a:ln>
        </p:spPr>
      </p:pic>
    </p:spTree>
    <p:extLst>
      <p:ext uri="{BB962C8B-B14F-4D97-AF65-F5344CB8AC3E}">
        <p14:creationId xmlns:p14="http://schemas.microsoft.com/office/powerpoint/2010/main" val="307788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363272" cy="6115008"/>
          </a:xfrm>
        </p:spPr>
        <p:txBody>
          <a:bodyPr>
            <a:normAutofit/>
          </a:bodyPr>
          <a:lstStyle/>
          <a:p>
            <a:pPr algn="l"/>
            <a:r>
              <a:rPr lang="ru-RU" sz="2400" b="1" dirty="0" smtClean="0">
                <a:solidFill>
                  <a:schemeClr val="tx1"/>
                </a:solidFill>
                <a:latin typeface="Arial Narrow" panose="020B0606020202030204" pitchFamily="34" charset="0"/>
              </a:rPr>
              <a:t>ГЛАВА </a:t>
            </a:r>
            <a:r>
              <a:rPr lang="ru-RU" sz="2400" b="1" dirty="0">
                <a:solidFill>
                  <a:schemeClr val="tx1"/>
                </a:solidFill>
                <a:latin typeface="Arial Narrow" panose="020B0606020202030204" pitchFamily="34" charset="0"/>
              </a:rPr>
              <a:t>2. </a:t>
            </a:r>
            <a:r>
              <a:rPr lang="ru-RU" sz="2400" b="1" cap="all" dirty="0">
                <a:solidFill>
                  <a:schemeClr val="tx1"/>
                </a:solidFill>
                <a:latin typeface="Arial Narrow" panose="020B0606020202030204" pitchFamily="34" charset="0"/>
              </a:rPr>
              <a:t>Особенности организации текущего контроля успеваемости достижения обучающимися планируемых результатов основной образовательной программы начального общего образования</a:t>
            </a:r>
            <a:r>
              <a:rPr lang="ru-RU" sz="2400" dirty="0">
                <a:solidFill>
                  <a:schemeClr val="tx1"/>
                </a:solidFill>
                <a:latin typeface="Arial Narrow" panose="020B0606020202030204" pitchFamily="34" charset="0"/>
              </a:rPr>
              <a:t/>
            </a:r>
            <a:br>
              <a:rPr lang="ru-RU" sz="2400" dirty="0">
                <a:solidFill>
                  <a:schemeClr val="tx1"/>
                </a:solidFill>
                <a:latin typeface="Arial Narrow" panose="020B0606020202030204" pitchFamily="34" charset="0"/>
              </a:rPr>
            </a:br>
            <a:r>
              <a:rPr lang="ru-RU" sz="2400" b="1" cap="all" dirty="0">
                <a:solidFill>
                  <a:schemeClr val="tx1"/>
                </a:solidFill>
                <a:latin typeface="Arial Narrow" panose="020B0606020202030204" pitchFamily="34" charset="0"/>
              </a:rPr>
              <a:t> </a:t>
            </a:r>
            <a:r>
              <a:rPr lang="ru-RU" sz="2400" dirty="0">
                <a:solidFill>
                  <a:schemeClr val="tx1"/>
                </a:solidFill>
                <a:latin typeface="Arial Narrow" panose="020B0606020202030204" pitchFamily="34" charset="0"/>
              </a:rPr>
              <a:t/>
            </a:r>
            <a:br>
              <a:rPr lang="ru-RU" sz="2400" dirty="0">
                <a:solidFill>
                  <a:schemeClr val="tx1"/>
                </a:solidFill>
                <a:latin typeface="Arial Narrow" panose="020B0606020202030204" pitchFamily="34" charset="0"/>
              </a:rPr>
            </a:br>
            <a:r>
              <a:rPr lang="ru-RU" sz="2400" dirty="0" smtClean="0">
                <a:solidFill>
                  <a:schemeClr val="tx1"/>
                </a:solidFill>
                <a:latin typeface="Arial Narrow" panose="020B0606020202030204" pitchFamily="34" charset="0"/>
              </a:rPr>
              <a:t>       2.1</a:t>
            </a:r>
            <a:r>
              <a:rPr lang="ru-RU" sz="2400" dirty="0">
                <a:solidFill>
                  <a:schemeClr val="tx1"/>
                </a:solidFill>
                <a:latin typeface="Arial Narrow" panose="020B0606020202030204" pitchFamily="34" charset="0"/>
              </a:rPr>
              <a:t>.</a:t>
            </a:r>
            <a:r>
              <a:rPr lang="ru-RU" sz="2400" b="1" dirty="0">
                <a:solidFill>
                  <a:schemeClr val="tx1"/>
                </a:solidFill>
                <a:latin typeface="Arial Narrow" panose="020B0606020202030204" pitchFamily="34" charset="0"/>
              </a:rPr>
              <a:t> </a:t>
            </a:r>
            <a:r>
              <a:rPr lang="ru-RU" sz="2400" dirty="0">
                <a:solidFill>
                  <a:schemeClr val="tx1"/>
                </a:solidFill>
                <a:latin typeface="Arial Narrow" panose="020B0606020202030204" pitchFamily="34" charset="0"/>
              </a:rPr>
              <a:t>Особенности организации текущего  контроля успеваемости </a:t>
            </a:r>
            <a:r>
              <a:rPr lang="ru-RU" sz="2400" dirty="0" err="1">
                <a:solidFill>
                  <a:schemeClr val="tx1"/>
                </a:solidFill>
                <a:latin typeface="Arial Narrow" panose="020B0606020202030204" pitchFamily="34" charset="0"/>
              </a:rPr>
              <a:t>метапредметных</a:t>
            </a:r>
            <a:r>
              <a:rPr lang="ru-RU" sz="2400" dirty="0">
                <a:solidFill>
                  <a:schemeClr val="tx1"/>
                </a:solidFill>
                <a:latin typeface="Arial Narrow" panose="020B0606020202030204" pitchFamily="34" charset="0"/>
              </a:rPr>
              <a:t> результатов освоения основной образовательной программы начального общего </a:t>
            </a:r>
            <a:r>
              <a:rPr lang="ru-RU" sz="2400" dirty="0" smtClean="0">
                <a:solidFill>
                  <a:schemeClr val="tx1"/>
                </a:solidFill>
                <a:latin typeface="Arial Narrow" panose="020B0606020202030204" pitchFamily="34" charset="0"/>
              </a:rPr>
              <a:t>образования</a:t>
            </a:r>
            <a:br>
              <a:rPr lang="ru-RU" sz="2400" dirty="0" smtClean="0">
                <a:solidFill>
                  <a:schemeClr val="tx1"/>
                </a:solidFill>
                <a:latin typeface="Arial Narrow" panose="020B0606020202030204" pitchFamily="34" charset="0"/>
              </a:rPr>
            </a:br>
            <a:r>
              <a:rPr lang="ru-RU" sz="2400" dirty="0" smtClean="0">
                <a:solidFill>
                  <a:schemeClr val="tx1"/>
                </a:solidFill>
                <a:latin typeface="Arial Narrow" panose="020B0606020202030204" pitchFamily="34" charset="0"/>
              </a:rPr>
              <a:t/>
            </a:r>
            <a:br>
              <a:rPr lang="ru-RU" sz="2400" dirty="0" smtClean="0">
                <a:solidFill>
                  <a:schemeClr val="tx1"/>
                </a:solidFill>
                <a:latin typeface="Arial Narrow" panose="020B0606020202030204" pitchFamily="34" charset="0"/>
              </a:rPr>
            </a:br>
            <a:r>
              <a:rPr lang="ru-RU" sz="2400" dirty="0" smtClean="0">
                <a:solidFill>
                  <a:schemeClr val="tx1"/>
                </a:solidFill>
                <a:latin typeface="Arial Narrow" panose="020B0606020202030204" pitchFamily="34" charset="0"/>
              </a:rPr>
              <a:t>       2.2</a:t>
            </a:r>
            <a:r>
              <a:rPr lang="ru-RU" sz="2400" dirty="0">
                <a:solidFill>
                  <a:schemeClr val="tx1"/>
                </a:solidFill>
                <a:latin typeface="Arial Narrow" panose="020B0606020202030204" pitchFamily="34" charset="0"/>
              </a:rPr>
              <a:t>. Особенности организации текущего контроля успеваемости предметных результатов освоения основной образовательной программы начального общего образования</a:t>
            </a:r>
            <a:br>
              <a:rPr lang="ru-RU" sz="2400" dirty="0">
                <a:solidFill>
                  <a:schemeClr val="tx1"/>
                </a:solidFill>
                <a:latin typeface="Arial Narrow" panose="020B0606020202030204" pitchFamily="34" charset="0"/>
              </a:rPr>
            </a:br>
            <a:r>
              <a:rPr lang="ru-RU" sz="2000" dirty="0">
                <a:solidFill>
                  <a:schemeClr val="tx1"/>
                </a:solidFill>
                <a:latin typeface="Arial Narrow" panose="020B0606020202030204" pitchFamily="34" charset="0"/>
              </a:rPr>
              <a:t/>
            </a:r>
            <a:br>
              <a:rPr lang="ru-RU" sz="2000" dirty="0">
                <a:solidFill>
                  <a:schemeClr val="tx1"/>
                </a:solidFill>
                <a:latin typeface="Arial Narrow" panose="020B0606020202030204" pitchFamily="34" charset="0"/>
              </a:rPr>
            </a:br>
            <a:endParaRPr lang="ru-RU" sz="20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0751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706"/>
            <a:ext cx="9252520" cy="6746074"/>
          </a:xfrm>
          <a:prstGeom prst="rect">
            <a:avLst/>
          </a:prstGeom>
        </p:spPr>
      </p:pic>
    </p:spTree>
    <p:extLst>
      <p:ext uri="{BB962C8B-B14F-4D97-AF65-F5344CB8AC3E}">
        <p14:creationId xmlns:p14="http://schemas.microsoft.com/office/powerpoint/2010/main" val="37942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928688" y="214313"/>
            <a:ext cx="75723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just"/>
            <a:r>
              <a:rPr lang="ru-RU" altLang="ru-RU" sz="2000" b="0">
                <a:cs typeface="Times New Roman" pitchFamily="18" charset="0"/>
              </a:rPr>
              <a:t>При проведении текущего контроля по всем предметным областям / учебным предметам, курсам и курсам внеурочной деятельности могут использоваться устные и письменные формы текущего контроля, количество которых определяются рабочими программами учебных предметов, курсов, дисциплин (модулей) и курсов внеурочной деятельности.</a:t>
            </a:r>
            <a:endParaRPr lang="ru-RU" altLang="ru-RU" sz="2000" b="0"/>
          </a:p>
        </p:txBody>
      </p:sp>
      <p:sp>
        <p:nvSpPr>
          <p:cNvPr id="58371" name="Прямоугольник 2"/>
          <p:cNvSpPr>
            <a:spLocks noChangeArrowheads="1"/>
          </p:cNvSpPr>
          <p:nvPr/>
        </p:nvSpPr>
        <p:spPr bwMode="auto">
          <a:xfrm>
            <a:off x="357188" y="3071813"/>
            <a:ext cx="42862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just" eaLnBrk="1" hangingPunct="1"/>
            <a:r>
              <a:rPr lang="ru-RU" altLang="ru-RU" sz="2000" b="0" dirty="0"/>
              <a:t>Грамматический разбор, графическая работа, диктант, изложение, речевые ситуации, самостоятельная работа, словарный диктант, сочинение, списывание, стандартизированная контрольная работа</a:t>
            </a:r>
          </a:p>
        </p:txBody>
      </p:sp>
      <p:sp>
        <p:nvSpPr>
          <p:cNvPr id="58372" name="Прямоугольник 3"/>
          <p:cNvSpPr>
            <a:spLocks noChangeArrowheads="1"/>
          </p:cNvSpPr>
          <p:nvPr/>
        </p:nvSpPr>
        <p:spPr bwMode="auto">
          <a:xfrm>
            <a:off x="4786313" y="3000375"/>
            <a:ext cx="407193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just" eaLnBrk="1" hangingPunct="1"/>
            <a:r>
              <a:rPr lang="ru-RU" altLang="ru-RU" sz="2000" b="0"/>
              <a:t>Графическая работа, математический диктант с  ретроспективной самооценкой, пошаговая самостоятельная работа с последующим самоанализом, проектная задача, самостоятельная работа с прогностической и ретроспективной самооценкой, стандартизированная контрольная работа, тематическая контрольная работа, устный опрос</a:t>
            </a:r>
          </a:p>
        </p:txBody>
      </p:sp>
      <p:sp>
        <p:nvSpPr>
          <p:cNvPr id="58373" name="Прямоугольник 4"/>
          <p:cNvSpPr>
            <a:spLocks noChangeArrowheads="1"/>
          </p:cNvSpPr>
          <p:nvPr/>
        </p:nvSpPr>
        <p:spPr bwMode="auto">
          <a:xfrm>
            <a:off x="1000125" y="2428875"/>
            <a:ext cx="210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ru-RU" altLang="ru-RU"/>
              <a:t>Русский язык</a:t>
            </a:r>
          </a:p>
        </p:txBody>
      </p:sp>
      <p:sp>
        <p:nvSpPr>
          <p:cNvPr id="58374" name="Прямоугольник 5"/>
          <p:cNvSpPr>
            <a:spLocks noChangeArrowheads="1"/>
          </p:cNvSpPr>
          <p:nvPr/>
        </p:nvSpPr>
        <p:spPr bwMode="auto">
          <a:xfrm>
            <a:off x="5214938" y="2428875"/>
            <a:ext cx="191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ru-RU" altLang="ru-RU"/>
              <a:t>Математика</a:t>
            </a:r>
          </a:p>
        </p:txBody>
      </p:sp>
    </p:spTree>
    <p:extLst>
      <p:ext uri="{BB962C8B-B14F-4D97-AF65-F5344CB8AC3E}">
        <p14:creationId xmlns:p14="http://schemas.microsoft.com/office/powerpoint/2010/main" val="16493184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259</Words>
  <Application>Microsoft Office PowerPoint</Application>
  <PresentationFormat>Экран (4:3)</PresentationFormat>
  <Paragraphs>46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Государственное бюджетное учреждение         дополнительного профессионального образования  «Челябинский институт переподготовки и повышения  квалификации работников образования» </vt:lpstr>
      <vt:lpstr>Презентация PowerPoint</vt:lpstr>
      <vt:lpstr>Презентация PowerPoint</vt:lpstr>
      <vt:lpstr>ГЛАВА 1. Нормативные и теоретические основания организации текущего контроля успеваемости в начальном общем образовании   Понятие текущего контроля успеваемости. Функции текущего контроля успеваемости в начальном общем образовании                  Текущий контроль успеваемости обучающихся рассматривается как регулярная оценка педагогическими работниками и/или иными уполномоченными работниками образовательной организации уровня достижения обучающимися установленных на определенных этапах образовательной деятельности планируемых результатов освоения основных образовательных программ начального общего, основного общего и среднего общего образования рекомендациями Письма Министерства образования и науки Челябинской области от 20.06.2016 № 03/5409 «О направлении методических рекомендаций по вопросам организации текущего контроля успеваемости и промежуточной аттестации обучающихся».  </vt:lpstr>
      <vt:lpstr>1.1. Понятие текущего контроля успеваемости. Функции текущего  контроля успеваемости в начальном общем образовании </vt:lpstr>
      <vt:lpstr>Презентация PowerPoint</vt:lpstr>
      <vt:lpstr>ГЛАВА 2. Особенности организации текущего контроля успеваемости достижения обучающимися планируемых результатов основной образовательной программы начального общего образования          2.1. Особенности организации текущего  контроля успеваемости метапредметных результатов освоения основной образовательной программы начального общего образования         2.2. Особенности организации текущего контроля успеваемости предметных результатов освоения основной образовательной программы начального общего образования  </vt:lpstr>
      <vt:lpstr>Презентация PowerPoint</vt:lpstr>
      <vt:lpstr>Презентация PowerPoint</vt:lpstr>
      <vt:lpstr>              Государственное бюджетное учреждение         дополнительного профессионального образования  «Челябинский институт переподготовки и повышения  квалификации работников образования»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учреждение         дополнительного профессионального образования  «Челябинский институт переподготовки и повышения  квалификации работников образования»</dc:title>
  <dc:creator>пользователь</dc:creator>
  <cp:lastModifiedBy>Павел А.Сафронов</cp:lastModifiedBy>
  <cp:revision>26</cp:revision>
  <dcterms:created xsi:type="dcterms:W3CDTF">2018-05-28T13:09:47Z</dcterms:created>
  <dcterms:modified xsi:type="dcterms:W3CDTF">2018-08-08T03:27:03Z</dcterms:modified>
</cp:coreProperties>
</file>