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67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9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7F20BEA-08B6-4571-82DA-6F2A4ABD52B9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667F8F-61B1-4AA7-A067-7D18E082E04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34994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67F8F-61B1-4AA7-A067-7D18E082E04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133343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667F8F-61B1-4AA7-A067-7D18E082E046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61802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12.12.2017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94421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124744"/>
            <a:ext cx="7776864" cy="52565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Дуброва Наталья Павловна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Психолого-педагогические условия формирования самооценки 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в младшем школьном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возрасте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Челябинск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2017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320031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76673"/>
            <a:ext cx="7772400" cy="1944215"/>
          </a:xfrm>
        </p:spPr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043608" y="1124744"/>
            <a:ext cx="7776864" cy="5256584"/>
          </a:xfrm>
        </p:spPr>
        <p:txBody>
          <a:bodyPr>
            <a:normAutofit/>
          </a:bodyPr>
          <a:lstStyle/>
          <a:p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Дуброва Наталья Павловна</a:t>
            </a:r>
          </a:p>
          <a:p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Психолого-педагогические условия формирования самооценки </a:t>
            </a:r>
            <a:endParaRPr lang="ru-RU" sz="2800" dirty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  <a:spcAft>
                <a:spcPts val="0"/>
              </a:spcAft>
            </a:pPr>
            <a:r>
              <a:rPr lang="ru-RU" b="1" dirty="0">
                <a:solidFill>
                  <a:schemeClr val="tx1"/>
                </a:solidFill>
                <a:latin typeface="Times New Roman"/>
                <a:ea typeface="Times New Roman"/>
              </a:rPr>
              <a:t>в младшем школьном </a:t>
            </a:r>
            <a:r>
              <a:rPr lang="ru-RU" b="1" dirty="0" smtClean="0">
                <a:solidFill>
                  <a:schemeClr val="tx1"/>
                </a:solidFill>
                <a:latin typeface="Times New Roman"/>
                <a:ea typeface="Times New Roman"/>
              </a:rPr>
              <a:t>возрасте</a:t>
            </a:r>
            <a:r>
              <a:rPr lang="ru-RU" sz="2800" dirty="0">
                <a:solidFill>
                  <a:schemeClr val="tx1"/>
                </a:solidFill>
                <a:latin typeface="Times New Roman"/>
                <a:ea typeface="Times New Roman"/>
              </a:rPr>
              <a:t> </a:t>
            </a:r>
            <a:endParaRPr lang="ru-RU" sz="2800" dirty="0" smtClean="0">
              <a:solidFill>
                <a:schemeClr val="tx1"/>
              </a:solidFill>
              <a:latin typeface="Times New Roman"/>
              <a:ea typeface="Times New Roman"/>
            </a:endParaRPr>
          </a:p>
          <a:p>
            <a:pPr>
              <a:lnSpc>
                <a:spcPct val="150000"/>
              </a:lnSpc>
            </a:pPr>
            <a:endParaRPr lang="ru-RU" dirty="0" smtClean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pPr>
              <a:lnSpc>
                <a:spcPct val="150000"/>
              </a:lnSpc>
            </a:pPr>
            <a:r>
              <a:rPr lang="ru-RU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Челябинск</a:t>
            </a:r>
            <a:r>
              <a:rPr lang="ru-RU" dirty="0">
                <a:solidFill>
                  <a:schemeClr val="tx1"/>
                </a:solidFill>
                <a:latin typeface="Times New Roman" panose="02020603050405020304" pitchFamily="18" charset="0"/>
                <a:ea typeface="Times New Roman"/>
                <a:cs typeface="Times New Roman" panose="02020603050405020304" pitchFamily="18" charset="0"/>
              </a:rPr>
              <a:t>, 2017</a:t>
            </a:r>
            <a:endParaRPr lang="ru-RU" sz="2800" dirty="0">
              <a:solidFill>
                <a:schemeClr val="tx1"/>
              </a:solidFill>
              <a:latin typeface="Times New Roman" panose="02020603050405020304" pitchFamily="18" charset="0"/>
              <a:ea typeface="Times New Roman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39711679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 smtClean="0"/>
              <a:t>Проблема </a:t>
            </a:r>
            <a:r>
              <a:rPr lang="ru-RU" sz="2800" b="1" dirty="0"/>
              <a:t>возникновения и развития самооценки 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ru-RU" dirty="0"/>
              <a:t>Самооценка – это важнейший показатель развития личности, компонент самосознания. Она позволяет человеку делать активный выбор в самых разнообразных жизненных ситуациях, оценивать свои действия и личностные качества, определять уровень стремлений и ценностей, характер отношений с окружающими</a:t>
            </a:r>
            <a:r>
              <a:rPr lang="ru-RU" dirty="0" smtClean="0"/>
              <a:t>.</a:t>
            </a:r>
          </a:p>
          <a:p>
            <a:r>
              <a:rPr lang="ru-RU" dirty="0" smtClean="0"/>
              <a:t> </a:t>
            </a:r>
            <a:r>
              <a:rPr lang="ru-RU" dirty="0"/>
              <a:t>Самооценка не врождённое качество личности, она формируется в процессе жизни и воспитания. Годы учения – период интенсивного, сложного и порой противоречивого становления самооценки. Наиболее благоприятным периодом для развития самооценки является младший школьный </a:t>
            </a:r>
            <a:r>
              <a:rPr lang="ru-RU" dirty="0" smtClean="0"/>
              <a:t>возраст.</a:t>
            </a:r>
          </a:p>
          <a:p>
            <a:r>
              <a:rPr lang="ru-RU" dirty="0" smtClean="0"/>
              <a:t>Актуальность </a:t>
            </a:r>
            <a:r>
              <a:rPr lang="ru-RU" dirty="0"/>
              <a:t>данной проблемы обусловила выбор темы исследования «Психолого-педагогические условия формирования самооценки у младших школьников»..</a:t>
            </a:r>
          </a:p>
        </p:txBody>
      </p:sp>
    </p:spTree>
    <p:extLst>
      <p:ext uri="{BB962C8B-B14F-4D97-AF65-F5344CB8AC3E}">
        <p14:creationId xmlns:p14="http://schemas.microsoft.com/office/powerpoint/2010/main" val="224330011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620688"/>
            <a:ext cx="8229600" cy="5505475"/>
          </a:xfrm>
        </p:spPr>
        <p:txBody>
          <a:bodyPr>
            <a:normAutofit fontScale="85000" lnSpcReduction="20000"/>
          </a:bodyPr>
          <a:lstStyle/>
          <a:p>
            <a:pPr marL="457200" lvl="1" indent="0">
              <a:buNone/>
            </a:pPr>
            <a:r>
              <a:rPr lang="ru-RU" b="1" dirty="0"/>
              <a:t>Цель исследования</a:t>
            </a:r>
            <a:r>
              <a:rPr lang="ru-RU" dirty="0"/>
              <a:t>: выявить психолого-педагогические условия, способствующие формированию самооценки младшего школьника</a:t>
            </a:r>
            <a:r>
              <a:rPr lang="ru-RU" dirty="0" smtClean="0"/>
              <a:t>.</a:t>
            </a:r>
          </a:p>
          <a:p>
            <a:pPr marL="457200" lvl="1" indent="0">
              <a:buNone/>
            </a:pPr>
            <a:r>
              <a:rPr lang="ru-RU" dirty="0" smtClean="0"/>
              <a:t> </a:t>
            </a:r>
            <a:r>
              <a:rPr lang="ru-RU" b="1" dirty="0"/>
              <a:t>Задачи </a:t>
            </a:r>
            <a:r>
              <a:rPr lang="ru-RU" b="1" dirty="0" smtClean="0"/>
              <a:t>исследования</a:t>
            </a:r>
            <a:r>
              <a:rPr lang="ru-RU" dirty="0" smtClean="0"/>
              <a:t>:</a:t>
            </a:r>
          </a:p>
          <a:p>
            <a:pPr lvl="1"/>
            <a:r>
              <a:rPr lang="ru-RU" dirty="0" smtClean="0"/>
              <a:t> </a:t>
            </a:r>
            <a:r>
              <a:rPr lang="ru-RU" dirty="0"/>
              <a:t>1. Изучить теоретические основы формирования самооценки младшего школьного возраста.</a:t>
            </a:r>
          </a:p>
          <a:p>
            <a:pPr lvl="1"/>
            <a:r>
              <a:rPr lang="ru-RU" dirty="0"/>
              <a:t>2. Определить проблемы формирования самооценки в младшем школьном возрасте.</a:t>
            </a:r>
          </a:p>
          <a:p>
            <a:pPr lvl="1"/>
            <a:r>
              <a:rPr lang="ru-RU" dirty="0"/>
              <a:t>3. Изучить учебную деятельность как фактор формирования самооценки.</a:t>
            </a:r>
          </a:p>
          <a:p>
            <a:pPr lvl="1"/>
            <a:r>
              <a:rPr lang="ru-RU" dirty="0"/>
              <a:t>4. Показать различные способы создания психолого-педагогических условий, благоприятно влияющих на формирование самооценки младшего школьника.</a:t>
            </a:r>
          </a:p>
          <a:p>
            <a:pPr marL="457200" lvl="1" indent="0">
              <a:buNone/>
            </a:pPr>
            <a:r>
              <a:rPr lang="ru-RU" b="1" dirty="0"/>
              <a:t>Гипотеза исследования: </a:t>
            </a:r>
            <a:r>
              <a:rPr lang="ru-RU" dirty="0"/>
              <a:t>учебная деятельность </a:t>
            </a:r>
            <a:r>
              <a:rPr lang="ru-RU" dirty="0" smtClean="0"/>
              <a:t>имеет огромное влияние </a:t>
            </a:r>
            <a:r>
              <a:rPr lang="ru-RU" dirty="0"/>
              <a:t>на формирование самооценки у младших школьников.</a:t>
            </a:r>
          </a:p>
        </p:txBody>
      </p:sp>
    </p:spTree>
    <p:extLst>
      <p:ext uri="{BB962C8B-B14F-4D97-AF65-F5344CB8AC3E}">
        <p14:creationId xmlns:p14="http://schemas.microsoft.com/office/powerpoint/2010/main" val="31830252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Глава 1. ТЕОРЕТИЧЕСКИЕ ОСНОВЫ ФОРМИРОВАНИЯ САМООЦЕНКИ У МЛАДШИХ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ru-RU" sz="2000" b="1" dirty="0"/>
              <a:t>1.1.	</a:t>
            </a:r>
            <a:r>
              <a:rPr lang="ru-RU" sz="2400" b="1" dirty="0"/>
              <a:t>Сущность и особенности </a:t>
            </a:r>
            <a:r>
              <a:rPr lang="ru-RU" sz="2400" b="1" dirty="0" smtClean="0"/>
              <a:t> понятия самооценки </a:t>
            </a:r>
          </a:p>
          <a:p>
            <a:endParaRPr lang="ru-RU" sz="2400" b="1" dirty="0" smtClean="0"/>
          </a:p>
          <a:p>
            <a:r>
              <a:rPr lang="ru-RU" sz="2400" b="1" i="1" dirty="0"/>
              <a:t>Уильям Джеймс </a:t>
            </a:r>
            <a:r>
              <a:rPr lang="ru-RU" sz="2400" dirty="0"/>
              <a:t>более ста лет назад вывел ее формулу</a:t>
            </a:r>
            <a:r>
              <a:rPr lang="ru-RU" sz="2400" dirty="0" smtClean="0"/>
              <a:t>:</a:t>
            </a:r>
            <a:endParaRPr lang="ru-RU" sz="2400" dirty="0"/>
          </a:p>
          <a:p>
            <a:r>
              <a:rPr lang="ru-RU" sz="2400" b="1" dirty="0"/>
              <a:t>«Самооценка = Достижения / Притязания</a:t>
            </a:r>
            <a:r>
              <a:rPr lang="ru-RU" sz="2400" b="1" dirty="0" smtClean="0"/>
              <a:t>»</a:t>
            </a:r>
            <a:r>
              <a:rPr lang="ru-RU" sz="2400" dirty="0" smtClean="0"/>
              <a:t>.</a:t>
            </a:r>
          </a:p>
          <a:p>
            <a:r>
              <a:rPr lang="ru-RU" sz="2400" dirty="0" smtClean="0"/>
              <a:t> </a:t>
            </a:r>
            <a:r>
              <a:rPr lang="ru-RU" sz="2400" dirty="0"/>
              <a:t>По У.  Джеймсу, чем больше у нас достижений и чем меньше наши притязания, тем выше наша самооценка. Мы будем любить себя сильнее, если будем больше преуспевать или же если умерим свои желания</a:t>
            </a:r>
            <a:r>
              <a:rPr lang="ru-RU" sz="2400" b="1" dirty="0" smtClean="0"/>
              <a:t>.</a:t>
            </a:r>
            <a:endParaRPr lang="ru-RU" sz="2400" b="1" dirty="0"/>
          </a:p>
          <a:p>
            <a:r>
              <a:rPr lang="ru-RU" sz="2400" dirty="0"/>
              <a:t>Мэтр в сфере концепций самооценки </a:t>
            </a:r>
            <a:r>
              <a:rPr lang="ru-RU" sz="2400" b="1" i="1" dirty="0" err="1"/>
              <a:t>Натаниэль</a:t>
            </a:r>
            <a:r>
              <a:rPr lang="ru-RU" sz="2400" b="1" i="1" dirty="0"/>
              <a:t> </a:t>
            </a:r>
            <a:r>
              <a:rPr lang="ru-RU" sz="2400" b="1" i="1" dirty="0" err="1"/>
              <a:t>Бранден</a:t>
            </a:r>
            <a:r>
              <a:rPr lang="ru-RU" sz="2400" b="1" i="1" dirty="0"/>
              <a:t> </a:t>
            </a:r>
            <a:r>
              <a:rPr lang="ru-RU" sz="2400" dirty="0"/>
              <a:t>определял самооценку следующим образом</a:t>
            </a:r>
            <a:r>
              <a:rPr lang="ru-RU" sz="2400" dirty="0" smtClean="0"/>
              <a:t>:</a:t>
            </a:r>
            <a:endParaRPr lang="ru-RU" sz="2400" dirty="0"/>
          </a:p>
          <a:p>
            <a:r>
              <a:rPr lang="ru-RU" sz="2400" dirty="0"/>
              <a:t>1. Уверенность в своей способности думать и справляться с жизненными задачами (успешность).</a:t>
            </a:r>
          </a:p>
          <a:p>
            <a:r>
              <a:rPr lang="ru-RU" sz="2400" dirty="0"/>
              <a:t>2. Уверенность в своем праве на счастье, чувство достоинства, ощущение правомочности своих потребностей и желаний, а также права на результат своих усилий (хорошее настроение</a:t>
            </a:r>
            <a:r>
              <a:rPr lang="ru-RU" sz="2400" dirty="0" smtClean="0"/>
              <a:t>).</a:t>
            </a:r>
            <a:endParaRPr lang="ru-RU" sz="2400" dirty="0"/>
          </a:p>
        </p:txBody>
      </p:sp>
    </p:spTree>
    <p:extLst>
      <p:ext uri="{BB962C8B-B14F-4D97-AF65-F5344CB8AC3E}">
        <p14:creationId xmlns:p14="http://schemas.microsoft.com/office/powerpoint/2010/main" val="31469924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332656"/>
            <a:ext cx="8373616" cy="6192688"/>
          </a:xfrm>
        </p:spPr>
        <p:txBody>
          <a:bodyPr>
            <a:normAutofit fontScale="92500" lnSpcReduction="20000"/>
          </a:bodyPr>
          <a:lstStyle/>
          <a:p>
            <a:r>
              <a:rPr lang="ru-RU" sz="1800" b="1" dirty="0"/>
              <a:t>1.2</a:t>
            </a:r>
            <a:r>
              <a:rPr lang="ru-RU" sz="2800" dirty="0"/>
              <a:t>.</a:t>
            </a:r>
            <a:r>
              <a:rPr lang="ru-RU" dirty="0"/>
              <a:t>	</a:t>
            </a:r>
            <a:r>
              <a:rPr lang="ru-RU" sz="2800" b="1" dirty="0"/>
              <a:t>Проблемы формирования самооценки младших школьников в педагогике и </a:t>
            </a:r>
            <a:r>
              <a:rPr lang="ru-RU" sz="2200" b="1" dirty="0"/>
              <a:t>психологии</a:t>
            </a:r>
          </a:p>
          <a:p>
            <a:r>
              <a:rPr lang="ru-RU" sz="2000" dirty="0"/>
              <a:t>Младший школьный возраст, по утверждению А. К. </a:t>
            </a:r>
            <a:r>
              <a:rPr lang="ru-RU" sz="2000" dirty="0" err="1"/>
              <a:t>Зиньковского</a:t>
            </a:r>
            <a:r>
              <a:rPr lang="ru-RU" sz="2000" dirty="0"/>
              <a:t>–период осознания себя самого. С поступлением в школу меняется весь строи жизни обучающегося, изменяется его режим, отношение к окружающим людям. Они с радостью и интересом овладевают новыми знаниями, умениями, навыками</a:t>
            </a:r>
          </a:p>
          <a:p>
            <a:r>
              <a:rPr lang="ru-RU" sz="2000" dirty="0"/>
              <a:t>Характерные для этого возраста определенная податливость, внушаемость, доверчивость, предрасположенность к подражанию дают благоприятную возможность для высоконравственного </a:t>
            </a:r>
            <a:r>
              <a:rPr lang="ru-RU" sz="2000" dirty="0" smtClean="0"/>
              <a:t>воспитания </a:t>
            </a:r>
            <a:r>
              <a:rPr lang="ru-RU" sz="2000" dirty="0"/>
              <a:t>младших школьников. </a:t>
            </a:r>
            <a:endParaRPr lang="ru-RU" sz="2000" dirty="0" smtClean="0"/>
          </a:p>
          <a:p>
            <a:r>
              <a:rPr lang="ru-RU" sz="2000" dirty="0" smtClean="0"/>
              <a:t>Как </a:t>
            </a:r>
            <a:r>
              <a:rPr lang="ru-RU" sz="2000" dirty="0"/>
              <a:t>происходит формирование.</a:t>
            </a:r>
          </a:p>
          <a:p>
            <a:r>
              <a:rPr lang="ru-RU" sz="2000" dirty="0"/>
              <a:t>1.	Формирование самооценки происходит вместе с становлением личности, то есть с детства. Ведущую роль в этом процессе играет мнение окружающих и личные достижения человека. Значительное место в жизни детей и подростков занимает познание. Ребёнок приобретает знания о мире, открывает для себя новые стороны жизни и человеческих взаимоотношений.</a:t>
            </a:r>
          </a:p>
          <a:p>
            <a:r>
              <a:rPr lang="ru-RU" sz="2000" dirty="0"/>
              <a:t>2.	В результате сложных физиологических и психологических процессов у него вырабатывается способность анализировать свои поступки и совершать или не совершать определённые действия. В период взросления детям требуется помощь взрослых людей. Здесь основную роль играет опыт и знания педагогов и психологов, чья работа состоит в том, чтобы как можно раньше начать формировать у ребёнка адекватную самооценку</a:t>
            </a:r>
          </a:p>
        </p:txBody>
      </p:sp>
    </p:spTree>
    <p:extLst>
      <p:ext uri="{BB962C8B-B14F-4D97-AF65-F5344CB8AC3E}">
        <p14:creationId xmlns:p14="http://schemas.microsoft.com/office/powerpoint/2010/main" val="27104167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2800" b="1" dirty="0"/>
              <a:t>1.3.	Учебная деятельность как фактор формирования самооценки у младших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51520" y="1600200"/>
            <a:ext cx="8712968" cy="4997152"/>
          </a:xfrm>
        </p:spPr>
        <p:txBody>
          <a:bodyPr>
            <a:normAutofit fontScale="62500" lnSpcReduction="20000"/>
          </a:bodyPr>
          <a:lstStyle/>
          <a:p>
            <a:r>
              <a:rPr lang="ru-RU" sz="2900" dirty="0"/>
              <a:t>По мнению Д. Б. </a:t>
            </a:r>
            <a:r>
              <a:rPr lang="ru-RU" sz="2900" dirty="0" err="1"/>
              <a:t>Эльконина</a:t>
            </a:r>
            <a:r>
              <a:rPr lang="ru-RU" sz="2900" dirty="0"/>
              <a:t>, результатом учебной деятельности, в ходе которой происходит усвоение научных понятий, является, прежде всего, изменение самого ученика, его развитие. Это изменение есть приобретение ребенком новых способностей, </a:t>
            </a:r>
            <a:r>
              <a:rPr lang="ru-RU" sz="2900" dirty="0" smtClean="0"/>
              <a:t>т.е. новых </a:t>
            </a:r>
            <a:r>
              <a:rPr lang="ru-RU" sz="2900" dirty="0"/>
              <a:t>способов действия с научными понятиями.</a:t>
            </a:r>
            <a:r>
              <a:rPr lang="ru-RU" sz="2000" dirty="0"/>
              <a:t> </a:t>
            </a:r>
            <a:endParaRPr lang="ru-RU" dirty="0" smtClean="0"/>
          </a:p>
          <a:p>
            <a:endParaRPr lang="ru-RU" dirty="0" smtClean="0"/>
          </a:p>
          <a:p>
            <a:r>
              <a:rPr lang="ru-RU" dirty="0" smtClean="0"/>
              <a:t> </a:t>
            </a:r>
            <a:r>
              <a:rPr lang="ru-RU" sz="2900" dirty="0" smtClean="0"/>
              <a:t>В процессе учебной деятельности младший школьник не только усваивает знания, умения и навыки, но и </a:t>
            </a:r>
            <a:r>
              <a:rPr lang="ru-RU" sz="2900" dirty="0"/>
              <a:t>учится ставить перед собой учебные задачи (цели), находить способы усвоения и применения знаний. </a:t>
            </a:r>
            <a:r>
              <a:rPr lang="ru-RU" sz="2900" dirty="0" smtClean="0"/>
              <a:t>Контролировать </a:t>
            </a:r>
            <a:r>
              <a:rPr lang="ru-RU" sz="2900" dirty="0"/>
              <a:t>и оценивать свои действия</a:t>
            </a:r>
            <a:r>
              <a:rPr lang="ru-RU" dirty="0" smtClean="0"/>
              <a:t>.</a:t>
            </a:r>
          </a:p>
          <a:p>
            <a:endParaRPr lang="ru-RU" dirty="0" smtClean="0"/>
          </a:p>
          <a:p>
            <a:r>
              <a:rPr lang="ru-RU" sz="2900" dirty="0" smtClean="0"/>
              <a:t> </a:t>
            </a:r>
            <a:r>
              <a:rPr lang="ru-RU" sz="2900" dirty="0"/>
              <a:t>Психолого-педагогическими условиями формирования адекватной самооценки младших школьников в учебной деятельности </a:t>
            </a:r>
            <a:r>
              <a:rPr lang="ru-RU" sz="2900" dirty="0" smtClean="0"/>
              <a:t>являются: </a:t>
            </a:r>
            <a:r>
              <a:rPr lang="ru-RU" sz="2900" dirty="0"/>
              <a:t>использования форм, методов, средств оценки и контроля результатов учебной деятельности; организация педагогического взаимодействия с обучающимися на основе сотрудничества, «развивающей помощи», направленного на возникновение у обучающихся адекватной самооценки; актуализация и развитие рефлексивных навыков; педагогически целесообразное сочетание оценки учителя и самооценки ребенка; создание ситуации успеха.</a:t>
            </a:r>
          </a:p>
        </p:txBody>
      </p:sp>
    </p:spTree>
    <p:extLst>
      <p:ext uri="{BB962C8B-B14F-4D97-AF65-F5344CB8AC3E}">
        <p14:creationId xmlns:p14="http://schemas.microsoft.com/office/powerpoint/2010/main" val="81077838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400" b="1" dirty="0"/>
              <a:t>Глава 2. Способы создания психолого-педагогических условий, благоприятно влияющих на формирование самооценки младшего школьника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25144"/>
          </a:xfrm>
        </p:spPr>
        <p:txBody>
          <a:bodyPr>
            <a:normAutofit/>
          </a:bodyPr>
          <a:lstStyle/>
          <a:p>
            <a:r>
              <a:rPr lang="ru-RU" sz="2000" b="1" dirty="0"/>
              <a:t>2.1 М</a:t>
            </a:r>
            <a:r>
              <a:rPr lang="ru-RU" sz="2000" b="1" dirty="0" smtClean="0"/>
              <a:t>етоды и </a:t>
            </a:r>
            <a:r>
              <a:rPr lang="ru-RU" sz="2000" b="1" dirty="0"/>
              <a:t>п</a:t>
            </a:r>
            <a:r>
              <a:rPr lang="ru-RU" sz="2000" b="1" dirty="0" smtClean="0"/>
              <a:t>риемы воспитывающих </a:t>
            </a:r>
            <a:r>
              <a:rPr lang="ru-RU" sz="2000" b="1" dirty="0"/>
              <a:t>ситуаций для развития адекватной </a:t>
            </a:r>
            <a:r>
              <a:rPr lang="ru-RU" sz="2000" b="1" dirty="0" smtClean="0"/>
              <a:t>самооценки</a:t>
            </a:r>
            <a:endParaRPr lang="ru-RU" b="1" dirty="0"/>
          </a:p>
          <a:p>
            <a:r>
              <a:rPr lang="ru-RU" sz="2000" dirty="0"/>
              <a:t>Важное место среди методов воспитания занимает метод создания воспитывающих </a:t>
            </a:r>
            <a:r>
              <a:rPr lang="ru-RU" sz="2000" dirty="0" smtClean="0"/>
              <a:t>ситуаций</a:t>
            </a:r>
            <a:endParaRPr lang="ru-RU" sz="2000" dirty="0"/>
          </a:p>
          <a:p>
            <a:r>
              <a:rPr lang="ru-RU" sz="2000" dirty="0" smtClean="0"/>
              <a:t>В </a:t>
            </a:r>
            <a:r>
              <a:rPr lang="ru-RU" sz="2000" dirty="0"/>
              <a:t>педагогической теории и практике известны различные типы ситуаций. Наиболее широко в практике  воспитания </a:t>
            </a:r>
            <a:r>
              <a:rPr lang="ru-RU" sz="2000" dirty="0" smtClean="0"/>
              <a:t>используется </a:t>
            </a:r>
            <a:r>
              <a:rPr lang="ru-RU" sz="2000" dirty="0"/>
              <a:t>ситуация </a:t>
            </a:r>
            <a:r>
              <a:rPr lang="ru-RU" sz="2000" dirty="0" smtClean="0"/>
              <a:t>успеха</a:t>
            </a:r>
          </a:p>
          <a:p>
            <a:r>
              <a:rPr lang="ru-RU" sz="2000" dirty="0" smtClean="0"/>
              <a:t>А</a:t>
            </a:r>
            <a:r>
              <a:rPr lang="ru-RU" sz="2000" dirty="0"/>
              <a:t>. С.  Белкин приводит ряд приемов, которые можно использовать для создания ситуаций </a:t>
            </a:r>
            <a:r>
              <a:rPr lang="ru-RU" sz="2000" dirty="0" smtClean="0"/>
              <a:t>успеха</a:t>
            </a:r>
          </a:p>
          <a:p>
            <a:endParaRPr lang="ru-RU" sz="2000" dirty="0" smtClean="0"/>
          </a:p>
          <a:p>
            <a:pPr lvl="1"/>
            <a:r>
              <a:rPr lang="ru-RU" sz="1800" dirty="0" smtClean="0"/>
              <a:t>Прием </a:t>
            </a:r>
            <a:r>
              <a:rPr lang="ru-RU" sz="1800" dirty="0"/>
              <a:t>«заражение» или где это видано, где это слыхано</a:t>
            </a:r>
            <a:r>
              <a:rPr lang="ru-RU" sz="1800" dirty="0" smtClean="0"/>
              <a:t>.</a:t>
            </a:r>
          </a:p>
          <a:p>
            <a:pPr lvl="1"/>
            <a:r>
              <a:rPr lang="ru-RU" sz="1800" dirty="0" smtClean="0"/>
              <a:t> </a:t>
            </a:r>
            <a:r>
              <a:rPr lang="ru-RU" sz="1800" dirty="0"/>
              <a:t>Прием «Лестница», или «Встань в строй</a:t>
            </a:r>
            <a:r>
              <a:rPr lang="ru-RU" sz="1800" dirty="0" smtClean="0"/>
              <a:t>».</a:t>
            </a:r>
          </a:p>
          <a:p>
            <a:pPr lvl="1"/>
            <a:r>
              <a:rPr lang="ru-RU" sz="1800" dirty="0" smtClean="0"/>
              <a:t> </a:t>
            </a:r>
            <a:r>
              <a:rPr lang="ru-RU" sz="1800" dirty="0"/>
              <a:t>Прием «Следуй за нами». </a:t>
            </a:r>
          </a:p>
        </p:txBody>
      </p:sp>
    </p:spTree>
    <p:extLst>
      <p:ext uri="{BB962C8B-B14F-4D97-AF65-F5344CB8AC3E}">
        <p14:creationId xmlns:p14="http://schemas.microsoft.com/office/powerpoint/2010/main" val="256884841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ru-RU" sz="2000" b="1" dirty="0"/>
              <a:t>2.2. Описание методик диагностирования </a:t>
            </a:r>
            <a:r>
              <a:rPr lang="ru-RU" sz="2000" b="1" dirty="0" err="1"/>
              <a:t>сформированности</a:t>
            </a:r>
            <a:r>
              <a:rPr lang="ru-RU" sz="2000" b="1" dirty="0"/>
              <a:t> самооценки и проявления интереса к учебным занятиям у младших школьников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23528" y="1484784"/>
            <a:ext cx="8568952" cy="4896544"/>
          </a:xfrm>
        </p:spPr>
        <p:txBody>
          <a:bodyPr>
            <a:normAutofit/>
          </a:bodyPr>
          <a:lstStyle/>
          <a:p>
            <a:r>
              <a:rPr lang="ru-RU" sz="2000" dirty="0"/>
              <a:t>В качестве инструментария для оценки результатов уровня формирования самооценки у младших школьников как условия повышения интереса к учебным занятиям представляется возможным использовать определенные методики</a:t>
            </a:r>
            <a:r>
              <a:rPr lang="ru-RU" dirty="0" smtClean="0"/>
              <a:t>.</a:t>
            </a:r>
          </a:p>
          <a:p>
            <a:pPr lvl="1"/>
            <a:r>
              <a:rPr lang="ru-RU" sz="1600" dirty="0" smtClean="0"/>
              <a:t> </a:t>
            </a:r>
            <a:r>
              <a:rPr lang="ru-RU" sz="1600" dirty="0"/>
              <a:t>1) модифицированная методика «Лесенка» В. Г. Шур (методика №1);</a:t>
            </a:r>
          </a:p>
          <a:p>
            <a:pPr lvl="1"/>
            <a:r>
              <a:rPr lang="ru-RU" sz="1600" dirty="0"/>
              <a:t>2) нахождение количественного выражения уровня самооценки (методика №2);</a:t>
            </a:r>
          </a:p>
          <a:p>
            <a:pPr lvl="1"/>
            <a:r>
              <a:rPr lang="ru-RU" sz="1600" dirty="0"/>
              <a:t>3) модифицированная методика Т. В. </a:t>
            </a:r>
            <a:r>
              <a:rPr lang="ru-RU" sz="1600" dirty="0" err="1"/>
              <a:t>Дембо</a:t>
            </a:r>
            <a:r>
              <a:rPr lang="ru-RU" sz="1600" dirty="0"/>
              <a:t> – С.Я. Рубинштейн (методика №3</a:t>
            </a:r>
            <a:r>
              <a:rPr lang="ru-RU" sz="1600" dirty="0" smtClean="0"/>
              <a:t>).</a:t>
            </a:r>
          </a:p>
          <a:p>
            <a:pPr lvl="1"/>
            <a:endParaRPr lang="ru-RU" sz="1600" dirty="0"/>
          </a:p>
          <a:p>
            <a:r>
              <a:rPr lang="ru-RU" sz="1800" dirty="0"/>
              <a:t>Эти методики доступны для детей младшего школьного возраста и в совокупности позволяют получить точную и объективную информацию о самооценке младших школьников.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0036836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ЗАКЛЮЧЕНИЕ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200" dirty="0"/>
              <a:t>В результате подготовки данной работы были решены следующие задачи: изучены теоретические основы формирования самооценки младшего школьного возраста; определены проблемы формирования самооценки младшего школьного возраста; также рассмотрена учебная деятельность как фактор формирования самооценки у младшего школьного возраста; изучены различные психолого-педагогические условия, приемы и методы. Благоприятно влияющих на формирование самооценки</a:t>
            </a:r>
          </a:p>
          <a:p>
            <a:r>
              <a:rPr lang="ru-RU" sz="2200" dirty="0"/>
              <a:t> Обобщив теоретические данные, был сделан вывод в необходимости применения программ формирования самооценки у детей младшего школьного возраста. </a:t>
            </a:r>
            <a:endParaRPr lang="ru-RU" sz="2200" dirty="0" smtClean="0"/>
          </a:p>
          <a:p>
            <a:r>
              <a:rPr lang="ru-RU" sz="2200" dirty="0" smtClean="0"/>
              <a:t>Процесс </a:t>
            </a:r>
            <a:r>
              <a:rPr lang="ru-RU" sz="2200" dirty="0"/>
              <a:t>формирования самооценки крайне длительный и сложный. Поэтому наметившиеся тенденции к адекватности в оценивании себя показывают эффективность использования для этого психолого-педагогических условий.</a:t>
            </a:r>
            <a:r>
              <a:rPr lang="ru-RU" sz="24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060985273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143</TotalTime>
  <Words>694</Words>
  <Application>Microsoft Office PowerPoint</Application>
  <PresentationFormat>Экран (4:3)</PresentationFormat>
  <Paragraphs>66</Paragraphs>
  <Slides>10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4" baseType="lpstr">
      <vt:lpstr>Arial</vt:lpstr>
      <vt:lpstr>Calibri</vt:lpstr>
      <vt:lpstr>Times New Roman</vt:lpstr>
      <vt:lpstr>Тема Office</vt:lpstr>
      <vt:lpstr>Презентация PowerPoint</vt:lpstr>
      <vt:lpstr>Проблема возникновения и развития самооценки </vt:lpstr>
      <vt:lpstr>Презентация PowerPoint</vt:lpstr>
      <vt:lpstr>Глава 1. ТЕОРЕТИЧЕСКИЕ ОСНОВЫ ФОРМИРОВАНИЯ САМООЦЕНКИ У МЛАДШИХ ШКОЛЬНИКОВ</vt:lpstr>
      <vt:lpstr>Презентация PowerPoint</vt:lpstr>
      <vt:lpstr>1.3. Учебная деятельность как фактор формирования самооценки у младших школьников</vt:lpstr>
      <vt:lpstr>Глава 2. Способы создания психолого-педагогических условий, благоприятно влияющих на формирование самооценки младшего школьника</vt:lpstr>
      <vt:lpstr>2.2. Описание методик диагностирования сформированности самооценки и проявления интереса к учебным занятиям у младших школьников</vt:lpstr>
      <vt:lpstr>ЗАКЛЮЧЕНИЕ</vt:lpstr>
      <vt:lpstr>Презентация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Элина В. Баюнкина</dc:creator>
  <cp:lastModifiedBy>Анна В. Бабухина</cp:lastModifiedBy>
  <cp:revision>24</cp:revision>
  <dcterms:created xsi:type="dcterms:W3CDTF">2017-11-10T06:03:46Z</dcterms:created>
  <dcterms:modified xsi:type="dcterms:W3CDTF">2017-12-12T07:51:37Z</dcterms:modified>
</cp:coreProperties>
</file>