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  <p:sldMasterId id="2147483691" r:id="rId4"/>
    <p:sldMasterId id="2147483703" r:id="rId5"/>
  </p:sldMasterIdLst>
  <p:notesMasterIdLst>
    <p:notesMasterId r:id="rId29"/>
  </p:notesMasterIdLst>
  <p:sldIdLst>
    <p:sldId id="465" r:id="rId6"/>
    <p:sldId id="488" r:id="rId7"/>
    <p:sldId id="489" r:id="rId8"/>
    <p:sldId id="491" r:id="rId9"/>
    <p:sldId id="461" r:id="rId10"/>
    <p:sldId id="460" r:id="rId11"/>
    <p:sldId id="393" r:id="rId12"/>
    <p:sldId id="394" r:id="rId13"/>
    <p:sldId id="439" r:id="rId14"/>
    <p:sldId id="440" r:id="rId15"/>
    <p:sldId id="442" r:id="rId16"/>
    <p:sldId id="425" r:id="rId17"/>
    <p:sldId id="449" r:id="rId18"/>
    <p:sldId id="451" r:id="rId19"/>
    <p:sldId id="452" r:id="rId20"/>
    <p:sldId id="402" r:id="rId21"/>
    <p:sldId id="456" r:id="rId22"/>
    <p:sldId id="455" r:id="rId23"/>
    <p:sldId id="403" r:id="rId24"/>
    <p:sldId id="427" r:id="rId25"/>
    <p:sldId id="428" r:id="rId26"/>
    <p:sldId id="405" r:id="rId27"/>
    <p:sldId id="42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702"/>
    <a:srgbClr val="FFFFFF"/>
    <a:srgbClr val="523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59041" autoAdjust="0"/>
  </p:normalViewPr>
  <p:slideViewPr>
    <p:cSldViewPr>
      <p:cViewPr varScale="1">
        <p:scale>
          <a:sx n="34" d="100"/>
          <a:sy n="34" d="100"/>
        </p:scale>
        <p:origin x="-19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509B-EFCC-40DC-91A0-9BE95FDB1FC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C5A2-0533-45E9-B233-2DFAF3C03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4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2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Примерный план.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Удивительный памятник букве «ё» в Ульяновске.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Памятник зайцу в Псковской области.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Как заяц спас жизнь А.С. Пушкину.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76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плане в той или иной форме должно быть последовательно представлено содержание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текста. План можно записывать с использованием предложений или словосочетаний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плане последовательно отражено содержание текста; план состоит из трёх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пунктов; словосочетания или предложения (пункты плана) построены правильно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 соблюдением порядка слов), в них употреблены слова в свойственном им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значении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7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верного ответа и указания по оцениванию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(допускаются иные формулировки ответа, не искажающие его смысла)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Баллы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быть заданы следующие вопросы по содержанию текста.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памятник букве «ё» поставлен в Ульяновске?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букву придумал русский писатель Н.М. Карамзин?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писали вместо буквы «ё» до её изобретения?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находится памятник зайцу?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быть заданы другие вопросы, относящиеся к содержанию текста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0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Столица – это главный город государства.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быть дано иное, близкое по смыслу объяснение. В объяснении в той или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иной форме в контексте указанного в задании предложения должно быть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сформулировано значение слова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объяснено значение слова 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Неверно объяснено значение слова.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Объяснение значения слова не дано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01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Правильный ответ может содержать один из следующих синонимов: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известный – знаменитый, популярный, прославленный, легендарный.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быть подобраны другие синонимы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подобран синоним к данному слову 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подобран синоним к данному слову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6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1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верного ответа и указания по оцениванию Баллы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Правильный ответ должен содержать следующие элементы: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формы имён существительных: монумента, заяц, поэта;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морфологические признаки одной из форм, например: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монумента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род. п.;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заяц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им. п.;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поэта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вин. 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0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верного ответа и указания по оцениванию Баллы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Правильный ответ должен содержать следующие элементы: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формы имён существительных: монумента, заяц, поэта;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морфологические признаки одной из форм, например: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монумента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род. п.;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заяц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им. п.;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поэта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вин. 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04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верного ответа и указания по оцениванию Баллы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Правильный ответ должен содержать следующие элементы: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формы имён существительных: монумента, заяц, поэта;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морфологические признаки одной из форм, например: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монумента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род. п.;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заяц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им. п.;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поэта – м. р., 2-е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ед. ч., вин. 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0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Скажите,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почему здесь отсутствуют ЛИЧНОСТНЫЕ результаты?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Личностные не проверяются, только отслеживаются с помощью мониторинга.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Всероссийские проверочные работы проводятся в рамках Национального исследования качества образования (НИКО), для оценки качества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определенному предмету.</a:t>
            </a:r>
          </a:p>
          <a:p>
            <a:r>
              <a:rPr lang="ru-RU" b="1" dirty="0" smtClean="0">
                <a:effectLst/>
              </a:rPr>
              <a:t>ВПР и промежуточная аттестация – в чем разница?</a:t>
            </a:r>
          </a:p>
          <a:p>
            <a:r>
              <a:rPr lang="ru-RU" dirty="0" smtClean="0">
                <a:effectLst/>
              </a:rPr>
              <a:t>До 2016 года по окончании младшей школы ученики проходили годовую промежуточную аттестацию в виде хорошо знакомых и учителям, и школьникам самостоятельных работ, контрольных, сочинений и т.д. При этом образовательные организации самостоятельно определяли не только их количество и сроки проведения, но и содержание контрольно-измерительных материалов, а также методику проверки. Другими словами, каждая школа сама определяла когда, как, сколько и в каком формате выпускники младшей школы будут выполнять контрольные работы. </a:t>
            </a:r>
          </a:p>
          <a:p>
            <a:r>
              <a:rPr lang="ru-RU" dirty="0" smtClean="0">
                <a:effectLst/>
              </a:rPr>
              <a:t>Введенные </a:t>
            </a:r>
            <a:r>
              <a:rPr lang="ru-RU" dirty="0" err="1" smtClean="0">
                <a:effectLst/>
              </a:rPr>
              <a:t>Минобрнауки</a:t>
            </a:r>
            <a:r>
              <a:rPr lang="ru-RU" dirty="0" smtClean="0">
                <a:effectLst/>
              </a:rPr>
              <a:t> в 2016 году </a:t>
            </a:r>
            <a:r>
              <a:rPr lang="ru-RU" b="1" dirty="0" smtClean="0">
                <a:effectLst/>
              </a:rPr>
              <a:t>Всероссийские проверочные работы</a:t>
            </a:r>
            <a:r>
              <a:rPr lang="ru-RU" dirty="0" smtClean="0">
                <a:effectLst/>
              </a:rPr>
              <a:t> по своей сути практически не отличаются от промежуточной аттестации. Это такие же контрольные/самостоятельные работы как раньше, с одной только разницей – варианты разработаны на федеральном уровне и едины для всех образовательных организаций. То есть новшества, внедренные </a:t>
            </a:r>
            <a:r>
              <a:rPr lang="ru-RU" dirty="0" err="1" smtClean="0">
                <a:effectLst/>
              </a:rPr>
              <a:t>Минобрнауки</a:t>
            </a:r>
            <a:r>
              <a:rPr lang="ru-RU" dirty="0" smtClean="0">
                <a:effectLst/>
              </a:rPr>
              <a:t>, направлены не на изменение формата проверки уровня усвоенных знаний, а на централизацию на федеральном уровне проверочной процедуры для достижения единства подходов к составлению </a:t>
            </a:r>
            <a:r>
              <a:rPr lang="ru-RU" dirty="0" err="1" smtClean="0">
                <a:effectLst/>
              </a:rPr>
              <a:t>КИМов</a:t>
            </a:r>
            <a:r>
              <a:rPr lang="ru-RU" dirty="0" smtClean="0">
                <a:effectLst/>
              </a:rPr>
              <a:t>, проведению самих работ и их оцениваю.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2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оценивания проверочной работы по русскому языку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оценивании ответов допущенные обучающимися орфографические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пунктуационные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ошибки на не изучаемые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начальной школе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учитываются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(80 слов)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Оценивается только полностью записанный текст диктанта. Возможен ненамеренный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пропуск двух-трёх слов.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пропущенное в тексте диктанта слово, содержащее орфограмму,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квалифицируется как орфографическая ошибка.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тексте диктанта присутствует пять и более исправлений неверного написания на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верное, то за выполнение задания снимается 1 балл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3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оценивания проверочной работы по русскому языку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оценивании ответов допущенные обучающимися орфографические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пунктуационные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ошибки на не изучаемые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начальной школе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учитываются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(80 слов)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Оценивается только полностью записанный текст диктанта. Возможен ненамеренный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пропуск двух-трёх слов.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пропущенное в тексте диктанта слово, содержащее орфограмму,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квалифицируется как орфографическая ошибка.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тексте диктанта присутствует пять и более исправлений неверного написания на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верное, то за выполнение задания снимается 1 балл</a:t>
            </a:r>
            <a:endParaRPr lang="ru-RU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8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оценивания проверочной работы по русскому языку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оценивании ответов допущенные обучающимися орфографические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пунктуационные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ошибки на не изучаемые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начальной школе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учитываются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(80 слов)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Оценивается только полностью записанный текст диктанта. Возможен ненамеренный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пропуск двух-трёх слов.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пропущенное в тексте диктанта слово, содержащее орфограмму,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квалифицируется как орфографическая ошибка.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тексте диктанта присутствует пять и более исправлений неверного написания на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верное, то за выполнение задания снимается 1 балл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7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выполнение заданий части 2 проверочной работы по русскому языку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даётся 45 минут. Часть 2 включает в себя 12 заданий.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на задания запиши в работе на отведённых для этого строчках.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ты хочешь изменить ответ, то зачеркни его и запиши рядом новый.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выполнении работы не разрешается пользоваться учебником,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рабочими тетрадями, справочниками по грамматике, орфографическими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словарями, другими справочными материалами.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необходимости можно пользоваться черновиком. Записи в черновике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проверяться и оцениваться не будут.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Советуем выполнять задания в том порядке, в котором они даны. Для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экономии времени пропускай задание, которое не удаётся выполнить сразу,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переходи к следующему. Постарайся выполнить как можно больше заданий. Такова инструкция для учащегося.</a:t>
            </a:r>
          </a:p>
          <a:p>
            <a:r>
              <a:rPr lang="ru-RU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Обратимся к критериям оценки ЗАДАНИЯ №2</a:t>
            </a:r>
          </a:p>
          <a:p>
            <a:r>
              <a:rPr lang="ru-RU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Авторы продумали всевозможные варианты ошибок. И привели </a:t>
            </a:r>
            <a:r>
              <a:rPr lang="ru-RU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правильные ответы.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верного ответа и указания по оцениванию Баллы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 взлетают голосистые певцы и поют в небесной сини.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Ошибки, допущенные учеником в диктанте и воспроизведённые при переписывании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предложения, не учитываются при оценивании выполнения данного задания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найдено предложение, при переписывании не допущены ошибки,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правильно обозначены однородные сказуемые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найдено предложение, при переписывании допущена одна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орфографическая или одна пунктуационная ошибка, правильно обозначены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однородные сказуемые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найдено предложение, при переписывании допущены одна-две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орфографические и одна пунктуационная ошибки, или две орфографические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ошибки при отсутствии пунктуационных, или две пунктуационные ошибки при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отсутствии орфографических, правильно обозначены однородные сказуемые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Предложение найдено неверно.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Верно найдено предложение, при переписывании не допущены ошибки,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неправильно обозначены однородные сказуемые.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Верно найдено предложение, при переписывании допущено более двух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орфографических и одной пунктуационной ошибок, правильно обозначены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7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скатам оврага журчат звонкие ручьи.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верного ответа и указания по оцениванию Баллы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правильном ответе должно быть выписано слово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оврага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Выписано правильное слово 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Выписано несколько слов, в числе которых правильное.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Выписано неправильное слово.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Слово не выписано 0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Максимальный балл 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27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хотел сказать автор читателю?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Определи и запиши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основную мысль текста.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верного ответа и указания по оцениванию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(допускаются иные формулировки ответа, не искажающие его смысла)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Баллы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мысль текста: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России есть много необычных, удивительных или забавных памятников.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мысль текста может быть приведена в иной, близкой по смыслу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формулировке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мысль определена верно, полно; предложение построено правильно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(соблюдён порядок слов), в нём употреблены слова в свойственном им значении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мысль определена верно, но недостаточно полно; предложение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построено правильно (соблюдён порядок слов), в нём употреблены слова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свойственном им значении.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Основная мысль определена верно, полно; в построении предложения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словоупотреблении допущено один-два недочёта.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Основная мысль определена верно, но недостаточно полно; в построении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предложения и словоупотреблении допущен один недочёт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мысль определена верно, полно; в построении предложения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словоупотреблении допущено более двух недочётов.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Основная мысль определена верно, но недостаточно полно; в построении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предложения и словоупотреблении допущено два и более недочёта.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Основная мысль не определена / определена неверно независимо от наличия/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отсутствия недочётов в построении предложения и словоупотреблении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Максимальный балл 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8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4638-2FAA-436E-AD5B-A45946146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3DEC-020E-495F-9707-229A14A2E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8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15DE-061F-48F4-9123-252547071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72BF-3BAF-4672-8F6A-6A24E817F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7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757D-F49A-4F11-9885-AAED798F0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96E2-6F4F-422E-B23A-3095AA8A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5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BCFD-56CE-4F88-88A6-E376BB62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1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AEB5-15E6-4283-B0A0-E713C08E8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0494-46FE-4CF2-AC27-6A391D3F1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86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2D95-EB0B-4C85-9289-57FF337C5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5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2EA7-D462-499E-BDE2-DA1C07CB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57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711C-E928-458C-AFAE-49F3FF5AF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4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890F-D0C3-4CD3-BD70-30070E0D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7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5083-28F5-4B9E-AA74-B05AC2AB3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12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A29D-1D69-4EF2-B5F9-E18E749D1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3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B4C3-EFDD-4F1F-9DA4-07488D583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2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7B68-E06E-4440-B272-5A00FE668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65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2FF6-FF8C-44A4-9E86-F154F69F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25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B629-D737-4588-BEAE-6020D33C7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82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BE01-3F62-4C7A-9793-5F1AC7C7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2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3039-F135-43BB-9DAB-06182EF1B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73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7F59-650F-474D-8D0A-940355743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23518-7432-41CF-B7DE-EAFDC4A5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1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C784-2789-41C1-9C8D-D9508D410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66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4202-99A5-4DC9-9132-B45598CB3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62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D3CA-0AD7-4C2D-BCD6-69AECDD68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4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E0D-3667-4812-A52B-E6292A10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85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5D771-09BD-4408-959C-43DC12FA6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57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3CCE-0A31-47A7-966D-0FF35639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93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7784-63B5-4790-BCAD-66364F1E6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CC75-6E18-455F-A530-F1512067AD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47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4D44A-0951-47CC-9C5F-6BE20E53D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68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8E4E8-0773-4563-95CC-FEBB54CF10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74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F4638-2FAA-436E-AD5B-A45946146B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17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63DEC-020E-495F-9707-229A14A2E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36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215DE-061F-48F4-9123-252547071C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11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B72BF-3BAF-4672-8F6A-6A24E817F1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95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9757D-F49A-4F11-9885-AAED798F0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82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C96E2-6F4F-422E-B23A-3095AA8A11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1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3BCFD-56CE-4F88-88A6-E376BB62C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5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7AEB5-15E6-4283-B0A0-E713C08E8E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8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CC75-6E18-455F-A530-F1512067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D44A-0951-47CC-9C5F-6BE20E53D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E4E8-0773-4563-95CC-FEBB54CF1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56B59F-E3C1-4433-A70E-E7DF39001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4C845-B79B-4429-B854-415648AE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0FD53C-A1A4-4C8F-B74E-62F855434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F2E4-04DB-4F21-8EC4-0BCCA2BED26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17C1-5372-4DB3-B1DB-CA675CAD1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99592" y="332656"/>
            <a:ext cx="7772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Предметные результаты освоения образовательной программы начального общего образования (учебный предмет Русский язык. </a:t>
            </a:r>
            <a:r>
              <a:rPr lang="ru-RU" sz="3600" b="1" smtClean="0">
                <a:solidFill>
                  <a:schemeClr val="tx2">
                    <a:lumMod val="50000"/>
                  </a:schemeClr>
                </a:solidFill>
              </a:rPr>
              <a:t>Литературное чтение)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092599" y="4509120"/>
            <a:ext cx="59766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Бабухина А.В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. 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к.п.н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., доцент ГБУ ДПО ЧИППКРО,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член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чебно-методического объединения Челябинской области</a:t>
            </a:r>
          </a:p>
        </p:txBody>
      </p:sp>
      <p:pic>
        <p:nvPicPr>
          <p:cNvPr id="6" name="Picture 1031" descr="чиппкро  знак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9" y="30907"/>
            <a:ext cx="126206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4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30245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ПРОВЕРКА Задание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№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80453"/>
            <a:ext cx="8496944" cy="42607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400" dirty="0" smtClean="0">
                <a:solidFill>
                  <a:srgbClr val="000099"/>
                </a:solidFill>
              </a:rPr>
              <a:t>   </a:t>
            </a:r>
            <a:r>
              <a:rPr lang="ru-RU" sz="2800" b="1" dirty="0" smtClean="0">
                <a:solidFill>
                  <a:srgbClr val="000099"/>
                </a:solidFill>
              </a:rPr>
              <a:t>Продолжение текста</a:t>
            </a:r>
          </a:p>
          <a:p>
            <a:pPr algn="just"/>
            <a:r>
              <a:rPr lang="ru-RU" sz="2800" dirty="0" smtClean="0">
                <a:solidFill>
                  <a:srgbClr val="000099"/>
                </a:solidFill>
              </a:rPr>
              <a:t>(6)В </a:t>
            </a:r>
            <a:r>
              <a:rPr lang="ru-RU" sz="2800" dirty="0">
                <a:solidFill>
                  <a:srgbClr val="000099"/>
                </a:solidFill>
              </a:rPr>
              <a:t>Псковской области, неподалёку от усадьбы Михайловское, где </a:t>
            </a:r>
            <a:r>
              <a:rPr lang="ru-RU" sz="2800" dirty="0" smtClean="0">
                <a:solidFill>
                  <a:srgbClr val="000099"/>
                </a:solidFill>
              </a:rPr>
              <a:t>жил в </a:t>
            </a:r>
            <a:r>
              <a:rPr lang="ru-RU" sz="2800" dirty="0">
                <a:solidFill>
                  <a:srgbClr val="000099"/>
                </a:solidFill>
              </a:rPr>
              <a:t>ссылке Александр Сергеевич Пушкин, поставили памятник зайцу.</a:t>
            </a:r>
          </a:p>
          <a:p>
            <a:pPr algn="just"/>
            <a:r>
              <a:rPr lang="ru-RU" sz="2800" dirty="0">
                <a:solidFill>
                  <a:srgbClr val="000099"/>
                </a:solidFill>
              </a:rPr>
              <a:t>(7)Монумента заяц удостоился за то, что … спас великого русского поэта</a:t>
            </a:r>
            <a:r>
              <a:rPr lang="ru-RU" sz="2800" dirty="0" smtClean="0">
                <a:solidFill>
                  <a:srgbClr val="000099"/>
                </a:solidFill>
              </a:rPr>
              <a:t>. На </a:t>
            </a:r>
            <a:r>
              <a:rPr lang="ru-RU" sz="2800" dirty="0">
                <a:solidFill>
                  <a:srgbClr val="000099"/>
                </a:solidFill>
              </a:rPr>
              <a:t>какие части можно разделить текст? </a:t>
            </a:r>
            <a:endParaRPr lang="ru-RU" sz="2800" dirty="0" smtClean="0">
              <a:solidFill>
                <a:srgbClr val="000099"/>
              </a:solidFill>
            </a:endParaRPr>
          </a:p>
          <a:p>
            <a:pPr algn="just"/>
            <a:r>
              <a:rPr lang="ru-RU" sz="2800" b="1" dirty="0">
                <a:solidFill>
                  <a:srgbClr val="301702"/>
                </a:solidFill>
              </a:rPr>
              <a:t> </a:t>
            </a:r>
            <a:r>
              <a:rPr lang="ru-RU" sz="2800" b="1" dirty="0" smtClean="0">
                <a:solidFill>
                  <a:srgbClr val="301702"/>
                </a:solidFill>
              </a:rPr>
              <a:t>     Составь </a:t>
            </a:r>
            <a:r>
              <a:rPr lang="ru-RU" sz="2800" b="1" dirty="0">
                <a:solidFill>
                  <a:srgbClr val="301702"/>
                </a:solidFill>
              </a:rPr>
              <a:t>и запиши </a:t>
            </a:r>
            <a:r>
              <a:rPr lang="ru-RU" sz="2800" dirty="0">
                <a:solidFill>
                  <a:srgbClr val="301702"/>
                </a:solidFill>
              </a:rPr>
              <a:t>план текста из трёх пунктов. </a:t>
            </a:r>
            <a:endParaRPr lang="ru-RU" sz="2800" dirty="0" smtClean="0">
              <a:solidFill>
                <a:srgbClr val="301702"/>
              </a:solidFill>
            </a:endParaRPr>
          </a:p>
          <a:p>
            <a:pPr algn="just"/>
            <a:r>
              <a:rPr lang="ru-RU" sz="2800" dirty="0" smtClean="0">
                <a:solidFill>
                  <a:srgbClr val="301702"/>
                </a:solidFill>
              </a:rPr>
              <a:t>      В </a:t>
            </a:r>
            <a:r>
              <a:rPr lang="ru-RU" sz="2800" dirty="0">
                <a:solidFill>
                  <a:srgbClr val="301702"/>
                </a:solidFill>
              </a:rPr>
              <a:t>ответе ты можешь использовать сочетания слов или предложения</a:t>
            </a:r>
            <a:r>
              <a:rPr lang="ru-RU" sz="2800" b="1" dirty="0" smtClean="0">
                <a:solidFill>
                  <a:srgbClr val="301702"/>
                </a:solidFill>
              </a:rPr>
              <a:t>.</a:t>
            </a:r>
          </a:p>
          <a:p>
            <a:pPr algn="just"/>
            <a:endParaRPr lang="ru-RU" sz="2800" b="1" dirty="0">
              <a:solidFill>
                <a:srgbClr val="30170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744" y="478944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Примерный </a:t>
            </a:r>
            <a:r>
              <a:rPr lang="ru-RU" sz="2800" b="1" dirty="0"/>
              <a:t>план.</a:t>
            </a:r>
          </a:p>
          <a:p>
            <a:r>
              <a:rPr lang="ru-RU" sz="2800" dirty="0"/>
              <a:t>1. Удивительный памятник букве «ё» в Ульяновске.</a:t>
            </a:r>
          </a:p>
          <a:p>
            <a:r>
              <a:rPr lang="ru-RU" sz="2800" dirty="0"/>
              <a:t>2. Памятник зайцу в Псковской области.</a:t>
            </a:r>
          </a:p>
          <a:p>
            <a:r>
              <a:rPr lang="ru-RU" sz="2800" dirty="0"/>
              <a:t>3. Как заяц спас жизнь А.С. Пушкину.</a:t>
            </a:r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7839472" y="567840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30245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ПРОВЕРКА Задание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№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80453"/>
            <a:ext cx="5285680" cy="457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Комментарии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2132856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</a:t>
            </a:r>
          </a:p>
          <a:p>
            <a:r>
              <a:rPr lang="ru-RU" sz="2600" b="1" dirty="0" smtClean="0"/>
              <a:t>Примерный </a:t>
            </a:r>
            <a:r>
              <a:rPr lang="ru-RU" sz="2600" b="1" dirty="0"/>
              <a:t>план.</a:t>
            </a:r>
          </a:p>
          <a:p>
            <a:r>
              <a:rPr lang="ru-RU" sz="2600" dirty="0"/>
              <a:t>1. Удивительный памятник букве «ё» в Ульяновске.</a:t>
            </a:r>
          </a:p>
          <a:p>
            <a:r>
              <a:rPr lang="ru-RU" sz="2600" dirty="0"/>
              <a:t>2. Памятник зайцу в Псковской области.</a:t>
            </a:r>
          </a:p>
          <a:p>
            <a:r>
              <a:rPr lang="ru-RU" sz="2600" dirty="0"/>
              <a:t>3. Как заяц спас жизнь А.С. Пушкину.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300" y="34290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157082"/>
            <a:ext cx="89644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/>
              <a:t>Критерии оценки: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плане последовательно отражено содержание текста; план состоит из </a:t>
            </a:r>
            <a:r>
              <a:rPr lang="ru-RU" sz="2800" dirty="0" smtClean="0"/>
              <a:t>трёх пунктов</a:t>
            </a:r>
            <a:r>
              <a:rPr lang="ru-RU" sz="2800" dirty="0"/>
              <a:t>; словосочетания или предложения (пункты плана) построены </a:t>
            </a:r>
            <a:r>
              <a:rPr lang="ru-RU" sz="2800" dirty="0" smtClean="0"/>
              <a:t>правильно (с </a:t>
            </a:r>
            <a:r>
              <a:rPr lang="ru-RU" sz="2800" dirty="0"/>
              <a:t>соблюдением порядка слов), в них употреблены слова в свойственном </a:t>
            </a:r>
            <a:r>
              <a:rPr lang="ru-RU" sz="2800" dirty="0" smtClean="0"/>
              <a:t>им значении  3б.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87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В плане в той или иной форме должно быть последовательно представлено содержание текста. План можно записывать с использованием предложений или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словосочетаний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328" y="-603448"/>
            <a:ext cx="7772400" cy="172819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Задание №8</a:t>
            </a:r>
          </a:p>
          <a:p>
            <a:r>
              <a:rPr lang="ru-RU" sz="2600" b="1" dirty="0" smtClean="0">
                <a:solidFill>
                  <a:srgbClr val="000099"/>
                </a:solidFill>
              </a:rPr>
              <a:t>(</a:t>
            </a:r>
            <a:r>
              <a:rPr lang="ru-RU" sz="2600" dirty="0" smtClean="0">
                <a:solidFill>
                  <a:srgbClr val="000099"/>
                </a:solidFill>
              </a:rPr>
              <a:t>8)Произошло это так. (9)Пушкин решил самовольно покинуть северную деревню и тайно приехать в столицу − Петербург, чтобы повидать друзей.</a:t>
            </a:r>
          </a:p>
          <a:p>
            <a:r>
              <a:rPr lang="ru-RU" sz="2600" dirty="0" smtClean="0">
                <a:solidFill>
                  <a:srgbClr val="000099"/>
                </a:solidFill>
              </a:rPr>
              <a:t>(10)Он ехал на санях, и вдруг дорогу ему перебежал заяц. (11)Это было плохой приметой. (12)Суеверный поэт сразу же вернулся домой. (13)А в это время в Петербурге дворяне (и среди них друзья Пушкина) пытались поднять восстание против царя. (14)Не будь зайца, поэт наверняка присоединился бы к бунтовщикам и скорее всего погиб бы. (15)Псковичи считают, что заяц сохранил Пушкину жизнь, вот и отметили его заслуги памятником.</a:t>
            </a:r>
          </a:p>
          <a:p>
            <a:pPr algn="r"/>
            <a:r>
              <a:rPr lang="ru-RU" sz="2600" dirty="0" smtClean="0">
                <a:solidFill>
                  <a:srgbClr val="000099"/>
                </a:solidFill>
              </a:rPr>
              <a:t>(По Е.В. </a:t>
            </a:r>
            <a:r>
              <a:rPr lang="ru-RU" sz="2600" dirty="0" err="1" smtClean="0">
                <a:solidFill>
                  <a:srgbClr val="000099"/>
                </a:solidFill>
              </a:rPr>
              <a:t>Широниной</a:t>
            </a:r>
            <a:r>
              <a:rPr lang="ru-RU" sz="2600" dirty="0" smtClean="0">
                <a:solidFill>
                  <a:srgbClr val="000099"/>
                </a:solidFill>
              </a:rPr>
              <a:t>)</a:t>
            </a:r>
          </a:p>
          <a:p>
            <a:r>
              <a:rPr lang="ru-RU" sz="2600" b="1" dirty="0" smtClean="0"/>
              <a:t>Задай  </a:t>
            </a:r>
            <a:r>
              <a:rPr lang="ru-RU" sz="2600" dirty="0" smtClean="0"/>
              <a:t>по  тексту  вопрос, который  поможет определить, насколько  точно  твои одноклассники  поняли  его содержание. </a:t>
            </a:r>
            <a:r>
              <a:rPr lang="ru-RU" sz="2600" b="1" dirty="0" smtClean="0"/>
              <a:t>Запиши </a:t>
            </a:r>
            <a:r>
              <a:rPr lang="ru-RU" sz="2600" dirty="0" smtClean="0"/>
              <a:t>свой вопрос.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04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Задание № 9</a:t>
            </a:r>
            <a:endParaRPr lang="ru-RU" sz="28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1412776"/>
            <a:ext cx="7992888" cy="38164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800" dirty="0">
                <a:solidFill>
                  <a:srgbClr val="000099"/>
                </a:solidFill>
              </a:rPr>
              <a:t>(9)Пушкин решил самовольно покинуть северную деревню и тайно приехать в столицу − Петербург, чтобы повидать друзей.</a:t>
            </a:r>
          </a:p>
          <a:p>
            <a:pPr lvl="1"/>
            <a:endParaRPr lang="ru-RU" sz="2800" dirty="0" smtClean="0">
              <a:solidFill>
                <a:srgbClr val="000099"/>
              </a:solidFill>
            </a:endParaRP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Как  ты  понимаешь </a:t>
            </a:r>
            <a:r>
              <a:rPr lang="ru-RU" sz="2800" dirty="0">
                <a:solidFill>
                  <a:schemeClr val="tx1"/>
                </a:solidFill>
              </a:rPr>
              <a:t>значение </a:t>
            </a:r>
            <a:r>
              <a:rPr lang="ru-RU" sz="2800" dirty="0" smtClean="0">
                <a:solidFill>
                  <a:schemeClr val="tx1"/>
                </a:solidFill>
              </a:rPr>
              <a:t> слова  </a:t>
            </a:r>
            <a:r>
              <a:rPr lang="ru-RU" sz="2800" dirty="0" smtClean="0">
                <a:solidFill>
                  <a:srgbClr val="000099"/>
                </a:solidFill>
              </a:rPr>
              <a:t>       </a:t>
            </a:r>
            <a:r>
              <a:rPr lang="ru-RU" sz="2800" b="1" dirty="0">
                <a:solidFill>
                  <a:srgbClr val="FF0000"/>
                </a:solidFill>
              </a:rPr>
              <a:t>«столица» («в столицу») из 9-го </a:t>
            </a:r>
            <a:r>
              <a:rPr lang="ru-RU" sz="2800" b="1" dirty="0" smtClean="0">
                <a:solidFill>
                  <a:srgbClr val="FF0000"/>
                </a:solidFill>
              </a:rPr>
              <a:t>предложения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Запиши </a:t>
            </a:r>
            <a:r>
              <a:rPr lang="ru-RU" sz="2800" dirty="0" smtClean="0">
                <a:solidFill>
                  <a:schemeClr val="tx1"/>
                </a:solidFill>
              </a:rPr>
              <a:t>своё объяснение.</a:t>
            </a:r>
          </a:p>
          <a:p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Ответ. Столица – </a:t>
            </a: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это главный </a:t>
            </a: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город государства.</a:t>
            </a:r>
          </a:p>
          <a:p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13620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0" cap="none" dirty="0" smtClean="0">
                <a:solidFill>
                  <a:srgbClr val="1F497D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3200" b="0" cap="none" dirty="0" smtClean="0">
                <a:solidFill>
                  <a:srgbClr val="1F497D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</a:br>
            <a:r>
              <a:rPr lang="ru-RU" sz="3200" b="0" cap="none" dirty="0">
                <a:solidFill>
                  <a:schemeClr val="tx2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3200" b="0" cap="none" dirty="0">
                <a:solidFill>
                  <a:schemeClr val="tx2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</a:br>
            <a:r>
              <a:rPr lang="ru-RU" sz="3200" b="0" cap="none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(</a:t>
            </a:r>
            <a:r>
              <a:rPr lang="ru-RU" sz="3200" b="0" cap="none" dirty="0">
                <a:solidFill>
                  <a:schemeClr val="tx2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3)Раньше этот город назывался Симбирском, в нём родился известный русский писатель Николай Михайлович Карамзин, который придумал букву «ё».</a:t>
            </a:r>
            <a:r>
              <a:rPr lang="ru-RU" sz="3200" b="0" cap="none" dirty="0">
                <a:solidFill>
                  <a:srgbClr val="1F497D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3200" b="0" cap="none" dirty="0">
                <a:solidFill>
                  <a:srgbClr val="1F497D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</a:br>
            <a:r>
              <a:rPr lang="ru-RU" sz="3200" b="0" cap="none" dirty="0" smtClean="0">
                <a:solidFill>
                  <a:srgbClr val="1F497D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3200" b="0" cap="none" dirty="0" smtClean="0">
                <a:solidFill>
                  <a:srgbClr val="1F497D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</a:br>
            <a:r>
              <a:rPr lang="ru-RU" sz="3200" cap="none" dirty="0" smtClean="0"/>
              <a:t>Замени слово </a:t>
            </a:r>
            <a:r>
              <a:rPr lang="ru-RU" sz="3200" b="0" cap="none" dirty="0" smtClean="0"/>
              <a:t>«известный» из 3-го предложения близким по значению словом.</a:t>
            </a:r>
            <a:br>
              <a:rPr lang="ru-RU" sz="3200" b="0" cap="none" dirty="0" smtClean="0"/>
            </a:br>
            <a:r>
              <a:rPr lang="ru-RU" sz="3200" cap="none" dirty="0" smtClean="0"/>
              <a:t>Запиши</a:t>
            </a:r>
            <a:r>
              <a:rPr lang="ru-RU" sz="3200" b="0" cap="none" dirty="0" smtClean="0"/>
              <a:t> это слово.</a:t>
            </a:r>
            <a:br>
              <a:rPr lang="ru-RU" sz="3200" b="0" cap="none" dirty="0" smtClean="0"/>
            </a:br>
            <a:r>
              <a:rPr lang="ru-RU" sz="3200" b="0" cap="none" dirty="0" smtClean="0"/>
              <a:t>Ответ. Известный </a:t>
            </a:r>
            <a:r>
              <a:rPr lang="ru-RU" sz="3200" b="0" dirty="0" smtClean="0"/>
              <a:t> - </a:t>
            </a:r>
            <a:r>
              <a:rPr lang="ru-RU" sz="3200" b="0" i="1" cap="none" dirty="0" smtClean="0">
                <a:solidFill>
                  <a:srgbClr val="C00000"/>
                </a:solidFill>
              </a:rPr>
              <a:t>знаменитый, популярный, прославленный, легендарный.</a:t>
            </a:r>
            <a:br>
              <a:rPr lang="ru-RU" sz="3200" b="0" i="1" cap="none" dirty="0" smtClean="0">
                <a:solidFill>
                  <a:srgbClr val="C00000"/>
                </a:solidFill>
              </a:rPr>
            </a:br>
            <a:endParaRPr lang="ru-RU" sz="3200" b="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5970"/>
            <a:ext cx="7772400" cy="1016766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ЗАДАНИЕ 10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cs typeface="Times New Roman" panose="02020603050405020304" pitchFamily="18" charset="0"/>
              </a:rPr>
              <a:t>Задание № 11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40768"/>
            <a:ext cx="8496944" cy="4608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1)В мире существует много необычных, удивительных памятников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0099"/>
                </a:solidFill>
              </a:rPr>
              <a:t>В 1-м </a:t>
            </a:r>
            <a:r>
              <a:rPr lang="ru-RU" sz="3200" dirty="0">
                <a:solidFill>
                  <a:srgbClr val="000099"/>
                </a:solidFill>
              </a:rPr>
              <a:t>предложении </a:t>
            </a:r>
            <a:r>
              <a:rPr lang="ru-RU" sz="3200" b="1" dirty="0">
                <a:solidFill>
                  <a:srgbClr val="000099"/>
                </a:solidFill>
              </a:rPr>
              <a:t>найди </a:t>
            </a:r>
            <a:r>
              <a:rPr lang="ru-RU" sz="3200" dirty="0">
                <a:solidFill>
                  <a:srgbClr val="000099"/>
                </a:solidFill>
              </a:rPr>
              <a:t>слово, строение которого соответствует схеме</a:t>
            </a:r>
            <a:r>
              <a:rPr lang="ru-RU" sz="3200" dirty="0" smtClean="0">
                <a:solidFill>
                  <a:srgbClr val="000099"/>
                </a:solidFill>
              </a:rPr>
              <a:t>:</a:t>
            </a:r>
          </a:p>
          <a:p>
            <a:pPr lvl="7"/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NewRomanPSMT"/>
            </a:endParaRPr>
          </a:p>
          <a:p>
            <a:pPr lvl="7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памятников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7"/>
            <a:endParaRPr lang="ru-RU" sz="3600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000099"/>
                </a:solidFill>
              </a:rPr>
              <a:t>Выпиши </a:t>
            </a:r>
            <a:r>
              <a:rPr lang="ru-RU" sz="3200" dirty="0">
                <a:solidFill>
                  <a:srgbClr val="000099"/>
                </a:solidFill>
              </a:rPr>
              <a:t>это слово, </a:t>
            </a:r>
            <a:r>
              <a:rPr lang="ru-RU" sz="3200" b="1" dirty="0">
                <a:solidFill>
                  <a:srgbClr val="000099"/>
                </a:solidFill>
              </a:rPr>
              <a:t>обозначь </a:t>
            </a:r>
            <a:r>
              <a:rPr lang="ru-RU" sz="3200" dirty="0">
                <a:solidFill>
                  <a:srgbClr val="000099"/>
                </a:solidFill>
              </a:rPr>
              <a:t>его части.</a:t>
            </a:r>
          </a:p>
        </p:txBody>
      </p:sp>
      <p:sp>
        <p:nvSpPr>
          <p:cNvPr id="3" name="Арка 2"/>
          <p:cNvSpPr/>
          <p:nvPr/>
        </p:nvSpPr>
        <p:spPr>
          <a:xfrm>
            <a:off x="3682008" y="3907904"/>
            <a:ext cx="1106016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Фигура, имеющая форму буквы L 4"/>
          <p:cNvSpPr/>
          <p:nvPr/>
        </p:nvSpPr>
        <p:spPr>
          <a:xfrm rot="8280338">
            <a:off x="4889015" y="4035896"/>
            <a:ext cx="584583" cy="52625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5609365" y="3914328"/>
            <a:ext cx="457200" cy="5232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338" y="0"/>
            <a:ext cx="7772400" cy="675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cs typeface="Times New Roman" panose="02020603050405020304" pitchFamily="18" charset="0"/>
              </a:rPr>
              <a:t>Задание № 12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062" y="548680"/>
            <a:ext cx="8568952" cy="1872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800" b="1" dirty="0" smtClean="0">
                <a:solidFill>
                  <a:srgbClr val="000099"/>
                </a:solidFill>
              </a:rPr>
              <a:t>   </a:t>
            </a:r>
            <a:r>
              <a:rPr lang="ru-RU" sz="3200" dirty="0">
                <a:solidFill>
                  <a:srgbClr val="000099"/>
                </a:solidFill>
              </a:rPr>
              <a:t>(7)Монумента заяц удостоился за то, что … спас великого русского поэта. На какие части можно разделить текст? </a:t>
            </a:r>
          </a:p>
          <a:p>
            <a:pPr algn="just"/>
            <a:endParaRPr lang="ru-RU" sz="32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47496"/>
              </p:ext>
            </p:extLst>
          </p:nvPr>
        </p:nvGraphicFramePr>
        <p:xfrm>
          <a:off x="323528" y="2132856"/>
          <a:ext cx="850948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477038"/>
              </a:tblGrid>
              <a:tr h="4284476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000099"/>
                          </a:solidFill>
                        </a:rPr>
                        <a:t>Выпиши из 6-го предложения все имена   существительные в той форме, в которой они стоят в предложении, 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</a:rPr>
                        <a:t>укажи морфологические признаки </a:t>
                      </a:r>
                      <a:r>
                        <a:rPr lang="ru-RU" sz="2800" b="0" dirty="0" smtClean="0">
                          <a:solidFill>
                            <a:srgbClr val="000099"/>
                          </a:solidFill>
                        </a:rPr>
                        <a:t>одной из форм имени существительного (на выбор).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28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</a:rPr>
                        <a:t>Выпиши из 7-го предложения все имена существительные в той форме,</a:t>
                      </a:r>
                    </a:p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</a:rPr>
                        <a:t>в которой они употреблены в предложении.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Укажи род, склонение, число,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падеж</a:t>
                      </a:r>
                      <a:r>
                        <a:rPr lang="ru-RU" sz="2800" b="0" dirty="0" smtClean="0">
                          <a:solidFill>
                            <a:srgbClr val="FF0000"/>
                          </a:solidFill>
                        </a:rPr>
                        <a:t> одной из форм имени существительного (на выбор).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338" y="0"/>
            <a:ext cx="7772400" cy="675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cs typeface="Times New Roman" panose="02020603050405020304" pitchFamily="18" charset="0"/>
              </a:rPr>
              <a:t>Задание № 12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062" y="675456"/>
            <a:ext cx="8568952" cy="49137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800" b="1" dirty="0" smtClean="0">
              <a:solidFill>
                <a:srgbClr val="000099"/>
              </a:solidFill>
            </a:endParaRPr>
          </a:p>
          <a:p>
            <a:pPr algn="just"/>
            <a:endParaRPr lang="ru-RU" sz="3200" dirty="0" smtClean="0">
              <a:solidFill>
                <a:srgbClr val="000099"/>
              </a:solidFill>
            </a:endParaRPr>
          </a:p>
          <a:p>
            <a:pPr algn="just"/>
            <a:r>
              <a:rPr lang="ru-RU" sz="3200" dirty="0" smtClean="0">
                <a:solidFill>
                  <a:srgbClr val="000099"/>
                </a:solidFill>
              </a:rPr>
              <a:t>(7)Монумента заяц удостоился за то, что … спас великого русского поэта. На какие части можно разделить текст?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Выпиши из 7-го предложения все имена существительные в той форме,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 которой они употреблены в предложении.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Укажи род, склонение, число,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падеж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одной из форм имени существительного (на выбор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rgbClr val="000099"/>
                </a:solidFill>
              </a:rPr>
              <a:t> </a:t>
            </a:r>
          </a:p>
          <a:p>
            <a:pPr algn="just"/>
            <a:endParaRPr lang="ru-RU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338" y="0"/>
            <a:ext cx="7772400" cy="675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cs typeface="Times New Roman" panose="02020603050405020304" pitchFamily="18" charset="0"/>
              </a:rPr>
              <a:t>Задание № 12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062" y="675456"/>
            <a:ext cx="8568952" cy="49137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8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4800" b="1" dirty="0" smtClean="0">
                <a:solidFill>
                  <a:srgbClr val="000099"/>
                </a:solidFill>
              </a:rPr>
              <a:t> </a:t>
            </a:r>
          </a:p>
          <a:p>
            <a:pPr algn="just"/>
            <a:endParaRPr lang="ru-RU" sz="4800" b="1" dirty="0">
              <a:solidFill>
                <a:srgbClr val="000099"/>
              </a:solidFill>
            </a:endParaRPr>
          </a:p>
          <a:p>
            <a:pPr algn="just"/>
            <a:endParaRPr lang="ru-RU" sz="48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3200" dirty="0" smtClean="0">
                <a:solidFill>
                  <a:srgbClr val="000099"/>
                </a:solidFill>
              </a:rPr>
              <a:t>(7)Монумента заяц удостоился за то, что … спас великого русского поэта. На какие части можно разделить текст?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Выпиши из 7-го предложения все имена существительные в той форме,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 которой они употреблены в предложении.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Укажи род, склонение, число,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падеж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одной из форм имени существительного (на выбор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ru-RU" sz="32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монумента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м. р., 2-е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ед. ч., род. п.;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заяц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м. р., 2-е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ед. ч., им. п.;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поэта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м. р., 2-е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ед. ч., вин. п.</a:t>
            </a:r>
          </a:p>
          <a:p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rgbClr val="000099"/>
                </a:solidFill>
              </a:rPr>
              <a:t> </a:t>
            </a:r>
          </a:p>
          <a:p>
            <a:pPr algn="just"/>
            <a:endParaRPr lang="ru-RU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Задание № 13</a:t>
            </a:r>
            <a:r>
              <a:rPr lang="ru-RU" sz="3600" dirty="0" smtClean="0"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cs typeface="Times New Roman" panose="02020603050405020304" pitchFamily="18" charset="0"/>
              </a:rPr>
            </a:br>
            <a:r>
              <a:rPr lang="ru-RU" sz="3600" b="0" cap="none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(1)В мире существует много необычных, удивительных памятников.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8681"/>
            <a:ext cx="8496944" cy="55446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00009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36743"/>
              </p:ext>
            </p:extLst>
          </p:nvPr>
        </p:nvGraphicFramePr>
        <p:xfrm>
          <a:off x="251520" y="2204864"/>
          <a:ext cx="871296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528392">
                <a:tc>
                  <a:txBody>
                    <a:bodyPr/>
                    <a:lstStyle/>
                    <a:p>
                      <a:r>
                        <a:rPr lang="ru-RU" sz="2600" b="0" dirty="0" smtClean="0">
                          <a:solidFill>
                            <a:srgbClr val="000099"/>
                          </a:solidFill>
                        </a:rPr>
                        <a:t>Выпиши из 4-го предложения все формы имён прилагательных с именами существительными, к которым они относятся. </a:t>
                      </a:r>
                      <a:r>
                        <a:rPr lang="ru-RU" sz="2600" b="1" dirty="0" smtClean="0">
                          <a:solidFill>
                            <a:srgbClr val="000099"/>
                          </a:solidFill>
                        </a:rPr>
                        <a:t>Укажи морфологические признаки </a:t>
                      </a:r>
                      <a:r>
                        <a:rPr lang="ru-RU" sz="2600" b="0" dirty="0" smtClean="0">
                          <a:solidFill>
                            <a:srgbClr val="000099"/>
                          </a:solidFill>
                        </a:rPr>
                        <a:t>одной из форм имени прилагательного (на выбор).</a:t>
                      </a:r>
                      <a:endParaRPr lang="ru-RU" sz="2600" b="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0" dirty="0" smtClean="0">
                          <a:solidFill>
                            <a:srgbClr val="FF0000"/>
                          </a:solidFill>
                        </a:rPr>
                        <a:t>Выпиши из 1-го предложения все формы имён прилагательных с именами</a:t>
                      </a:r>
                    </a:p>
                    <a:p>
                      <a:r>
                        <a:rPr lang="ru-RU" sz="2600" b="0" dirty="0" smtClean="0">
                          <a:solidFill>
                            <a:srgbClr val="FF0000"/>
                          </a:solidFill>
                        </a:rPr>
                        <a:t>существительными, к которым они относятся. </a:t>
                      </a:r>
                      <a:r>
                        <a:rPr lang="ru-RU" sz="2600" b="1" dirty="0" smtClean="0">
                          <a:solidFill>
                            <a:srgbClr val="FF0000"/>
                          </a:solidFill>
                        </a:rPr>
                        <a:t>Укажи число, род (если есть),</a:t>
                      </a:r>
                    </a:p>
                    <a:p>
                      <a:r>
                        <a:rPr lang="ru-RU" sz="2600" b="1" dirty="0" smtClean="0">
                          <a:solidFill>
                            <a:srgbClr val="FF0000"/>
                          </a:solidFill>
                        </a:rPr>
                        <a:t>падеж </a:t>
                      </a:r>
                      <a:r>
                        <a:rPr lang="ru-RU" sz="2600" b="0" dirty="0" smtClean="0">
                          <a:solidFill>
                            <a:srgbClr val="FF0000"/>
                          </a:solidFill>
                        </a:rPr>
                        <a:t>одной из форм имени прилагательного (на выбор).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1287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>
                <a:solidFill>
                  <a:srgbClr val="0070C0"/>
                </a:solidFill>
              </a:rPr>
              <a:t/>
            </a:r>
            <a:br>
              <a:rPr lang="ru-RU" sz="3600" u="sng" dirty="0" smtClean="0">
                <a:solidFill>
                  <a:srgbClr val="0070C0"/>
                </a:solidFill>
              </a:rPr>
            </a:br>
            <a:r>
              <a:rPr lang="arn-CL" sz="3600" u="sng" dirty="0" smtClean="0">
                <a:solidFill>
                  <a:srgbClr val="0070C0"/>
                </a:solidFill>
              </a:rPr>
              <a:t>https</a:t>
            </a:r>
            <a:r>
              <a:rPr lang="arn-CL" sz="3600" u="sng" dirty="0">
                <a:solidFill>
                  <a:srgbClr val="0070C0"/>
                </a:solidFill>
              </a:rPr>
              <a:t>://vpr.statgrad.org/#</a:t>
            </a:r>
            <a:r>
              <a:rPr lang="arn-CL" sz="3600" u="sng" dirty="0" smtClean="0">
                <a:solidFill>
                  <a:srgbClr val="0070C0"/>
                </a:solidFill>
              </a:rPr>
              <a:t>vpr2017/</a:t>
            </a:r>
            <a:r>
              <a:rPr lang="ru-RU" sz="3600" u="sng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Назначение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ВПР по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русскому языку ─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диагностика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достижения </a:t>
            </a:r>
            <a:r>
              <a:rPr lang="ru-RU" sz="3600" b="1" i="1" dirty="0">
                <a:solidFill>
                  <a:srgbClr val="C00000"/>
                </a:solidFill>
              </a:rPr>
              <a:t>предметных и </a:t>
            </a:r>
            <a:r>
              <a:rPr lang="ru-RU" sz="3600" b="1" i="1" dirty="0" err="1">
                <a:solidFill>
                  <a:srgbClr val="C00000"/>
                </a:solidFill>
              </a:rPr>
              <a:t>метапредметных</a:t>
            </a:r>
            <a:r>
              <a:rPr lang="ru-RU" sz="3600" b="1" i="1" dirty="0">
                <a:solidFill>
                  <a:srgbClr val="C00000"/>
                </a:solidFill>
              </a:rPr>
              <a:t> результатов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освоения основной образовательной программы начального общего образования по содержательным линиям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«Система языка», «Развитие речи»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и «Орфография»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endParaRPr lang="ru-RU" sz="2800" dirty="0"/>
          </a:p>
        </p:txBody>
      </p:sp>
      <p:pic>
        <p:nvPicPr>
          <p:cNvPr id="5" name="Picture 2" descr="https://im0-tub-ru.yandex.net/i?id=b723c18d636bdff71248d7d7ca63a918&amp;n=33&amp;h=181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20799"/>
            <a:ext cx="4762960" cy="1796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1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Задание № 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568952" cy="2292275"/>
          </a:xfrm>
        </p:spPr>
        <p:txBody>
          <a:bodyPr/>
          <a:lstStyle/>
          <a:p>
            <a:endParaRPr lang="ru-RU" sz="32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3)Раньше этот город назывался Симбирском, в нём родился известный русский писатель Николай Михайлович Карамзин, который придумал букву «ё».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93194"/>
              </p:ext>
            </p:extLst>
          </p:nvPr>
        </p:nvGraphicFramePr>
        <p:xfrm>
          <a:off x="304867" y="2924944"/>
          <a:ext cx="865962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262"/>
                <a:gridCol w="3759359"/>
              </a:tblGrid>
              <a:tr h="2664296"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 smtClean="0">
                          <a:solidFill>
                            <a:srgbClr val="000099"/>
                          </a:solidFill>
                        </a:rPr>
                        <a:t>Выпиши из 10-го предложения 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</a:rPr>
                        <a:t>все местоимения</a:t>
                      </a:r>
                      <a:r>
                        <a:rPr lang="ru-RU" sz="2800" b="0" dirty="0" smtClean="0">
                          <a:solidFill>
                            <a:srgbClr val="000099"/>
                          </a:solidFill>
                        </a:rPr>
                        <a:t>, укажи лицо и число одного из них (на выбор).</a:t>
                      </a:r>
                      <a:endParaRPr lang="en-US" sz="2800" b="0" dirty="0" smtClean="0">
                        <a:solidFill>
                          <a:srgbClr val="000099"/>
                        </a:solidFill>
                      </a:endParaRPr>
                    </a:p>
                    <a:p>
                      <a:pPr algn="l"/>
                      <a:r>
                        <a:rPr lang="ru-RU" sz="2800" b="0" i="0" baseline="0" dirty="0" smtClean="0">
                          <a:solidFill>
                            <a:srgbClr val="000099"/>
                          </a:solidFill>
                        </a:rPr>
                        <a:t>Выпиши все </a:t>
                      </a:r>
                      <a:r>
                        <a:rPr lang="ru-RU" sz="2800" b="1" i="0" baseline="0" dirty="0" smtClean="0">
                          <a:solidFill>
                            <a:srgbClr val="000099"/>
                          </a:solidFill>
                        </a:rPr>
                        <a:t>глаголы</a:t>
                      </a:r>
                      <a:r>
                        <a:rPr lang="ru-RU" sz="2800" b="0" i="0" baseline="0" dirty="0" smtClean="0">
                          <a:solidFill>
                            <a:srgbClr val="000099"/>
                          </a:solidFill>
                        </a:rPr>
                        <a:t> и укажи морфологические признаки </a:t>
                      </a:r>
                      <a:r>
                        <a:rPr lang="ru-RU" sz="2800" b="0" i="1" baseline="0" dirty="0" smtClean="0">
                          <a:solidFill>
                            <a:srgbClr val="000099"/>
                          </a:solidFill>
                        </a:rPr>
                        <a:t>…. раньше было в Задании № 15</a:t>
                      </a:r>
                      <a:endParaRPr lang="ru-RU" sz="2800" b="0" i="1" dirty="0" smtClean="0">
                        <a:solidFill>
                          <a:srgbClr val="000099"/>
                        </a:solidFill>
                      </a:endParaRP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Выпиши </a:t>
                      </a:r>
                      <a:r>
                        <a:rPr lang="ru-RU" sz="2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из 3-го предложения </a:t>
                      </a:r>
                      <a:r>
                        <a:rPr lang="ru-RU" sz="2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все глаголы </a:t>
                      </a:r>
                      <a:r>
                        <a:rPr lang="ru-RU" sz="2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 той форме, в которой они употреблены в предложении.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5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772400" cy="576064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NEW! </a:t>
            </a:r>
            <a:b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3200" dirty="0" smtClean="0">
                <a:cs typeface="Arial" panose="020B0604020202020204" pitchFamily="34" charset="0"/>
              </a:rPr>
              <a:t>ЗАДАНИЕ </a:t>
            </a:r>
            <a:r>
              <a:rPr lang="ru-RU" sz="3200" dirty="0">
                <a:cs typeface="Arial" panose="020B0604020202020204" pitchFamily="34" charset="0"/>
              </a:rPr>
              <a:t>№ 15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892480" cy="3570188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Подумай и напиши, в какой жизненной ситуации уместно будет употребить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выражение 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Любишь </a:t>
            </a:r>
            <a:r>
              <a:rPr lang="ru-RU" sz="3200" i="1" dirty="0">
                <a:solidFill>
                  <a:srgbClr val="002060"/>
                </a:solidFill>
              </a:rPr>
              <a:t>кататься – люби и саночки возить.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Ответ. Выражение </a:t>
            </a:r>
            <a:r>
              <a:rPr lang="ru-RU" sz="3200" i="1" dirty="0">
                <a:solidFill>
                  <a:srgbClr val="002060"/>
                </a:solidFill>
              </a:rPr>
              <a:t>Любишь кататься – люби и саночки возить </a:t>
            </a:r>
            <a:r>
              <a:rPr lang="ru-RU" sz="3200">
                <a:solidFill>
                  <a:srgbClr val="002060"/>
                </a:solidFill>
              </a:rPr>
              <a:t>будет </a:t>
            </a:r>
            <a:r>
              <a:rPr lang="ru-RU" sz="3200" smtClean="0">
                <a:solidFill>
                  <a:srgbClr val="002060"/>
                </a:solidFill>
              </a:rPr>
              <a:t>уместно в </a:t>
            </a:r>
            <a:r>
              <a:rPr lang="ru-RU" sz="3200" dirty="0">
                <a:solidFill>
                  <a:srgbClr val="002060"/>
                </a:solidFill>
              </a:rPr>
              <a:t>ситуации</a:t>
            </a:r>
            <a:r>
              <a:rPr lang="ru-RU" sz="3200">
                <a:solidFill>
                  <a:srgbClr val="002060"/>
                </a:solidFill>
              </a:rPr>
              <a:t>, </a:t>
            </a:r>
            <a:endParaRPr lang="ru-RU" sz="3200" smtClean="0">
              <a:solidFill>
                <a:srgbClr val="002060"/>
              </a:solidFill>
            </a:endParaRPr>
          </a:p>
          <a:p>
            <a:r>
              <a:rPr lang="ru-RU" sz="3200" smtClean="0">
                <a:solidFill>
                  <a:srgbClr val="002060"/>
                </a:solidFill>
              </a:rPr>
              <a:t>когда-</a:t>
            </a:r>
            <a:r>
              <a:rPr lang="ru-RU" sz="3200" dirty="0" smtClean="0">
                <a:solidFill>
                  <a:srgbClr val="002060"/>
                </a:solidFill>
              </a:rPr>
              <a:t>_______________________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Отсутствует</a:t>
            </a:r>
            <a:r>
              <a:rPr lang="ru-RU" sz="4800" dirty="0" smtClean="0"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cs typeface="Times New Roman" panose="02020603050405020304" pitchFamily="18" charset="0"/>
              </a:rPr>
            </a:br>
            <a:r>
              <a:rPr lang="ru-RU" sz="4800" dirty="0" smtClean="0">
                <a:cs typeface="Times New Roman" panose="02020603050405020304" pitchFamily="18" charset="0"/>
              </a:rPr>
              <a:t>Задание № 16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569" y="2060848"/>
            <a:ext cx="8496944" cy="3960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400" dirty="0" smtClean="0">
                <a:solidFill>
                  <a:srgbClr val="000099"/>
                </a:solidFill>
              </a:rPr>
              <a:t>      Представь,   </a:t>
            </a:r>
            <a:r>
              <a:rPr lang="ru-RU" sz="4400" dirty="0">
                <a:solidFill>
                  <a:srgbClr val="000099"/>
                </a:solidFill>
              </a:rPr>
              <a:t>что </a:t>
            </a:r>
            <a:r>
              <a:rPr lang="ru-RU" sz="4400" dirty="0" smtClean="0">
                <a:solidFill>
                  <a:srgbClr val="000099"/>
                </a:solidFill>
              </a:rPr>
              <a:t>  у   твоего одноклассника   </a:t>
            </a:r>
            <a:r>
              <a:rPr lang="ru-RU" sz="4400" dirty="0">
                <a:solidFill>
                  <a:srgbClr val="000099"/>
                </a:solidFill>
              </a:rPr>
              <a:t>в </a:t>
            </a:r>
            <a:r>
              <a:rPr lang="ru-RU" sz="4400" dirty="0" smtClean="0">
                <a:solidFill>
                  <a:srgbClr val="000099"/>
                </a:solidFill>
              </a:rPr>
              <a:t>  домашней </a:t>
            </a:r>
            <a:r>
              <a:rPr lang="ru-RU" sz="4400" dirty="0">
                <a:solidFill>
                  <a:srgbClr val="000099"/>
                </a:solidFill>
              </a:rPr>
              <a:t>библиотеке </a:t>
            </a:r>
            <a:r>
              <a:rPr lang="ru-RU" sz="4400" dirty="0" smtClean="0">
                <a:solidFill>
                  <a:srgbClr val="000099"/>
                </a:solidFill>
              </a:rPr>
              <a:t>есть книга, которую </a:t>
            </a:r>
            <a:r>
              <a:rPr lang="ru-RU" sz="4400" dirty="0">
                <a:solidFill>
                  <a:srgbClr val="000099"/>
                </a:solidFill>
              </a:rPr>
              <a:t>ты давно хотел (хотела) прочесть. Вежливо попроси у него эту книгу на время. </a:t>
            </a:r>
            <a:r>
              <a:rPr lang="ru-RU" sz="4400" b="1" dirty="0">
                <a:solidFill>
                  <a:srgbClr val="000099"/>
                </a:solidFill>
              </a:rPr>
              <a:t>Запиши </a:t>
            </a:r>
            <a:r>
              <a:rPr lang="ru-RU" sz="4400" dirty="0">
                <a:solidFill>
                  <a:srgbClr val="000099"/>
                </a:solidFill>
              </a:rPr>
              <a:t>свою </a:t>
            </a:r>
            <a:r>
              <a:rPr lang="ru-RU" sz="4400" b="1" dirty="0">
                <a:solidFill>
                  <a:srgbClr val="000099"/>
                </a:solidFill>
              </a:rPr>
              <a:t>просьбу</a:t>
            </a:r>
            <a:r>
              <a:rPr lang="ru-RU" sz="44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7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063"/>
            <a:ext cx="7772400" cy="1362075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Методика проведения диктанта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Текст диктанта читается три раза.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I. Целевая установка на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аудирование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5256584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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Учитель медленно и выразительно читает весь текст диктанта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соответствии с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произносительными нормами русского языка. Чтение не должно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быть орфографическим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«подсказывающим».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 Обучающиеся слушают.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 На данном этапе возможно выявление и объяснение лексического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значения незнакомых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обучающимся слов (целесообразно спросить у обучающихся, все ли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слова им понятны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/>
            <a:r>
              <a:rPr lang="ru-RU" altLang="ru-RU" sz="3200" b="1" dirty="0" smtClean="0">
                <a:latin typeface="Arial" panose="020B0604020202020204" pitchFamily="34" charset="0"/>
              </a:rPr>
              <a:t/>
            </a:r>
            <a:br>
              <a:rPr lang="ru-RU" altLang="ru-RU" sz="3200" b="1" dirty="0" smtClean="0">
                <a:latin typeface="Arial" panose="020B0604020202020204" pitchFamily="34" charset="0"/>
              </a:rPr>
            </a:br>
            <a:r>
              <a:rPr lang="ru-RU" altLang="ru-RU" sz="3200" b="1" dirty="0" smtClean="0">
                <a:latin typeface="Arial" panose="020B0604020202020204" pitchFamily="34" charset="0"/>
              </a:rPr>
              <a:t/>
            </a:r>
            <a:br>
              <a:rPr lang="ru-RU" altLang="ru-RU" sz="3200" b="1" dirty="0" smtClean="0">
                <a:latin typeface="Arial" panose="020B0604020202020204" pitchFamily="34" charset="0"/>
              </a:rPr>
            </a:br>
            <a:r>
              <a:rPr lang="ru-RU" altLang="ru-RU" sz="3200" b="1" dirty="0">
                <a:latin typeface="Arial" panose="020B0604020202020204" pitchFamily="34" charset="0"/>
              </a:rPr>
              <a:t/>
            </a:r>
            <a:br>
              <a:rPr lang="ru-RU" altLang="ru-RU" sz="3200" b="1" dirty="0">
                <a:latin typeface="Arial" panose="020B0604020202020204" pitchFamily="34" charset="0"/>
              </a:rPr>
            </a:br>
            <a:r>
              <a:rPr lang="ru-RU" altLang="ru-RU" sz="3200" b="1" dirty="0" smtClean="0">
                <a:latin typeface="Arial" panose="020B0604020202020204" pitchFamily="34" charset="0"/>
              </a:rPr>
              <a:t/>
            </a:r>
            <a:br>
              <a:rPr lang="ru-RU" altLang="ru-RU" sz="3200" b="1" dirty="0" smtClean="0">
                <a:latin typeface="Arial" panose="020B0604020202020204" pitchFamily="34" charset="0"/>
              </a:rPr>
            </a:br>
            <a:r>
              <a:rPr lang="ru-RU" altLang="ru-RU" sz="3200" b="1" dirty="0" smtClean="0">
                <a:latin typeface="Arial" panose="020B0604020202020204" pitchFamily="34" charset="0"/>
              </a:rPr>
              <a:t/>
            </a:r>
            <a:br>
              <a:rPr lang="ru-RU" altLang="ru-RU" sz="3200" b="1" dirty="0" smtClean="0">
                <a:latin typeface="Arial" panose="020B0604020202020204" pitchFamily="34" charset="0"/>
              </a:rPr>
            </a:br>
            <a:r>
              <a:rPr lang="ru-RU" altLang="ru-RU" sz="3200" b="1" dirty="0">
                <a:latin typeface="Arial" panose="020B0604020202020204" pitchFamily="34" charset="0"/>
              </a:rPr>
              <a:t/>
            </a:r>
            <a:br>
              <a:rPr lang="ru-RU" altLang="ru-RU" sz="3200" b="1" dirty="0">
                <a:latin typeface="Arial" panose="020B0604020202020204" pitchFamily="34" charset="0"/>
              </a:rPr>
            </a:br>
            <a:r>
              <a:rPr lang="ru-RU" altLang="ru-RU" sz="3200" b="1" dirty="0" smtClean="0">
                <a:latin typeface="Arial" panose="020B0604020202020204" pitchFamily="34" charset="0"/>
              </a:rPr>
              <a:t/>
            </a:r>
            <a:br>
              <a:rPr lang="ru-RU" altLang="ru-RU" sz="3200" b="1" dirty="0" smtClean="0">
                <a:latin typeface="Arial" panose="020B0604020202020204" pitchFamily="34" charset="0"/>
              </a:rPr>
            </a:br>
            <a:r>
              <a:rPr lang="ru-RU" altLang="ru-RU" sz="3200" b="1" dirty="0">
                <a:latin typeface="Arial" panose="020B0604020202020204" pitchFamily="34" charset="0"/>
              </a:rPr>
              <a:t/>
            </a:r>
            <a:br>
              <a:rPr lang="ru-RU" altLang="ru-RU" sz="3200" b="1" dirty="0">
                <a:latin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График 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проведения ВПР в 2018 году</a:t>
            </a:r>
            <a: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68314" y="-549914"/>
            <a:ext cx="680737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апрель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4 класс: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Русский язык – 17 и 19 апреля</a:t>
            </a:r>
            <a:b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Математика – 24 апреля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Окружающий мир – 26 апреля </a:t>
            </a: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(демоверсии имеются)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https://im0-tub-ru.yandex.net/i?id=b723c18d636bdff71248d7d7ca63a918&amp;n=33&amp;h=181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285728"/>
            <a:ext cx="6552727" cy="1631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7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Задания 1 ЧАСТИ остаются неизменными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Используется оригинальный текст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1. Диктант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2. Найди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 тексте предложение с однородными сказуемыми.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Выпиши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это предложение 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подчеркни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 нём однородные сказуемые.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448272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Выпиши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из текста 6-е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предложение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1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Подчеркни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нём главные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члены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 Над каждым словом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напиши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какой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частью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речи оно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является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60848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Весеннее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солнышко согревает землю. Раздаются радостные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песни жаворонков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. Высоко взлетают голосистые певцы и поют в небесной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сини. В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саду, в роще звенят на все лады зяблики. Звонкой трелью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наполняют весенний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лес дрозды. Они поют в дружном хоре лесных птиц. Но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нет среди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них главного певца. Соловей пока не прилетел.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	Но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вот появилась серенькая птичка с чёрными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глазками. Ростом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она чуть больше воробья. И полилась соловьиная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трель. Зазвучал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гимн весне. У этой птички чудесный голос. И нет в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мире голоса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красивее!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(80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слов)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Задания 1 ЧАСТИ остаются неизменными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Используется оригинальный текст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1. Диктант</a:t>
            </a:r>
          </a:p>
        </p:txBody>
      </p:sp>
    </p:spTree>
    <p:extLst>
      <p:ext uri="{BB962C8B-B14F-4D97-AF65-F5344CB8AC3E}">
        <p14:creationId xmlns:p14="http://schemas.microsoft.com/office/powerpoint/2010/main" val="3502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Задания 1 ЧАСТИ остаются неизменными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Используется оригинальный текст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1. Диктант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2. Найди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 тексте предложение с однородными сказуемыми.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Выпиши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это предложение 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подчеркни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 нём однородные сказуемые.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448272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Выпиши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из текста 6-е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предложение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1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Подчеркни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нём главные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члены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 Над каждым словом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напиши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какой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частью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речи оно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является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86409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Часть 2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 4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2696"/>
            <a:ext cx="8064896" cy="5904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27290"/>
              </p:ext>
            </p:extLst>
          </p:nvPr>
        </p:nvGraphicFramePr>
        <p:xfrm>
          <a:off x="611560" y="3691547"/>
          <a:ext cx="8208912" cy="231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960440"/>
              </a:tblGrid>
              <a:tr h="2312144">
                <a:tc>
                  <a:txBody>
                    <a:bodyPr/>
                    <a:lstStyle/>
                    <a:p>
                      <a:pPr algn="just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Статуя,  квартал, </a:t>
                      </a:r>
                    </a:p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завидно,  наняли. </a:t>
                      </a:r>
                      <a:endParaRPr lang="ru-RU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Алфавит, брала, занята, километр.</a:t>
                      </a:r>
                      <a:endParaRPr lang="ru-RU" sz="3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206084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Произнеси</a:t>
            </a:r>
            <a:r>
              <a:rPr lang="ru-RU" sz="32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0099"/>
                </a:solidFill>
                <a:cs typeface="Arial" panose="020B0604020202020204" pitchFamily="34" charset="0"/>
              </a:rPr>
              <a:t>данные ниже </a:t>
            </a:r>
            <a:r>
              <a:rPr lang="ru-RU" sz="3200" b="1" dirty="0">
                <a:solidFill>
                  <a:srgbClr val="000099"/>
                </a:solidFill>
                <a:cs typeface="Arial" panose="020B0604020202020204" pitchFamily="34" charset="0"/>
              </a:rPr>
              <a:t>слова</a:t>
            </a:r>
            <a:r>
              <a:rPr lang="ru-RU" sz="3200" dirty="0">
                <a:solidFill>
                  <a:srgbClr val="000099"/>
                </a:solidFill>
                <a:cs typeface="Arial" panose="020B0604020202020204" pitchFamily="34" charset="0"/>
              </a:rPr>
              <a:t>, поставь в них знак ударения над ударными гласными</a:t>
            </a:r>
          </a:p>
        </p:txBody>
      </p:sp>
    </p:spTree>
    <p:extLst>
      <p:ext uri="{BB962C8B-B14F-4D97-AF65-F5344CB8AC3E}">
        <p14:creationId xmlns:p14="http://schemas.microsoft.com/office/powerpoint/2010/main" val="4209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Задание № 5</a:t>
            </a:r>
            <a:endParaRPr lang="ru-RU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683" y="1196752"/>
            <a:ext cx="8496944" cy="30243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rgbClr val="000099"/>
                </a:solidFill>
              </a:rPr>
              <a:t>В данном ниже предложении </a:t>
            </a:r>
            <a:r>
              <a:rPr lang="ru-RU" sz="3200" b="1" dirty="0">
                <a:solidFill>
                  <a:srgbClr val="000099"/>
                </a:solidFill>
              </a:rPr>
              <a:t>найди </a:t>
            </a:r>
            <a:r>
              <a:rPr lang="ru-RU" sz="3200" dirty="0">
                <a:solidFill>
                  <a:srgbClr val="000099"/>
                </a:solidFill>
              </a:rPr>
              <a:t>слово, в котором все согласные </a:t>
            </a:r>
            <a:r>
              <a:rPr lang="ru-RU" sz="3200" dirty="0" smtClean="0">
                <a:solidFill>
                  <a:srgbClr val="000099"/>
                </a:solidFill>
              </a:rPr>
              <a:t>звуки звонкие</a:t>
            </a:r>
            <a:r>
              <a:rPr lang="ru-RU" sz="3200" dirty="0">
                <a:solidFill>
                  <a:srgbClr val="000099"/>
                </a:solidFill>
              </a:rPr>
              <a:t>. </a:t>
            </a:r>
            <a:endParaRPr lang="ru-RU" sz="3200" dirty="0" smtClean="0">
              <a:solidFill>
                <a:srgbClr val="000099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0099"/>
                </a:solidFill>
              </a:rPr>
              <a:t>Выпиши </a:t>
            </a:r>
            <a:r>
              <a:rPr lang="ru-RU" sz="3200" dirty="0">
                <a:solidFill>
                  <a:srgbClr val="000099"/>
                </a:solidFill>
              </a:rPr>
              <a:t>это слово</a:t>
            </a:r>
            <a:r>
              <a:rPr lang="ru-RU" sz="3200" dirty="0" smtClean="0">
                <a:solidFill>
                  <a:srgbClr val="000099"/>
                </a:solidFill>
              </a:rPr>
              <a:t>. </a:t>
            </a:r>
          </a:p>
          <a:p>
            <a:pPr algn="just"/>
            <a:endParaRPr lang="ru-RU" sz="4800" dirty="0" smtClean="0">
              <a:solidFill>
                <a:srgbClr val="00009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30015"/>
              </p:ext>
            </p:extLst>
          </p:nvPr>
        </p:nvGraphicFramePr>
        <p:xfrm>
          <a:off x="353683" y="3176972"/>
          <a:ext cx="84969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126014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Снежинка робко дрожала на варежке.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ru-RU" sz="3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По скатам оврага журчат звонкие ручьи.</a:t>
                      </a:r>
                      <a:endParaRPr lang="ru-RU" sz="320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408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ПРОВЕРКА Задание №6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1)В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мире существует много необычных, удивительных памятников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2)Есть они и в России, вот, например, памятник букве «ё» в Ульяновске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3)Раньше этот город назывался Симбирском, в нём родился известный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русский писатель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Николай Михайлович Карамзин, который придумал букву «ё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».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4)Он предложил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поставить над буквой «е» две точки.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5)До изобретения буквы «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ё» писали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или «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», или просто «е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».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Что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хотел  сказать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автор читателю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? Определи и запиши основную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мысль текста.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Основная мысль текста: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В России есть много необычных, удивительных или забавных памятников.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5739" y="239207"/>
            <a:ext cx="7772400" cy="6695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72" y="4725144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0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ЧИППК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ЧИППК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ЧИППКРО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3142</TotalTime>
  <Words>2776</Words>
  <Application>Microsoft Office PowerPoint</Application>
  <PresentationFormat>Экран (4:3)</PresentationFormat>
  <Paragraphs>340</Paragraphs>
  <Slides>23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Тема1</vt:lpstr>
      <vt:lpstr>ЧИППКРО</vt:lpstr>
      <vt:lpstr>1_ЧИППКРО</vt:lpstr>
      <vt:lpstr>2_ЧИППКРО</vt:lpstr>
      <vt:lpstr>Тема Office</vt:lpstr>
      <vt:lpstr>Презентация PowerPoint</vt:lpstr>
      <vt:lpstr> https://vpr.statgrad.org/#vpr2017/   Назначение ВПР по русскому языку ─ диагностика достижения предметных и метапредметных результатов освоения основной образовательной программы начального общего образования по содержательным линиям «Система языка», «Развитие речи» и «Орфография» </vt:lpstr>
      <vt:lpstr>        График проведения ВПР в 2018 году  </vt:lpstr>
      <vt:lpstr>   Задания 1 ЧАСТИ остаются неизменными Используется оригинальный текст 1. Диктант 2. Найди в тексте предложение с однородными сказуемыми. Выпиши это предложение и подчеркни в нём однородные сказуемые. </vt:lpstr>
      <vt:lpstr>Презентация PowerPoint</vt:lpstr>
      <vt:lpstr>   Задания 1 ЧАСТИ остаются неизменными Используется оригинальный текст 1. Диктант 2. Найди в тексте предложение с однородными сказуемыми. Выпиши это предложение и подчеркни в нём однородные сказуемые. </vt:lpstr>
      <vt:lpstr>Часть 2 Задание № 4 </vt:lpstr>
      <vt:lpstr>Задание № 5</vt:lpstr>
      <vt:lpstr>Презентация PowerPoint</vt:lpstr>
      <vt:lpstr>Презентация PowerPoint</vt:lpstr>
      <vt:lpstr>Презентация PowerPoint</vt:lpstr>
      <vt:lpstr> </vt:lpstr>
      <vt:lpstr>Задание № 9</vt:lpstr>
      <vt:lpstr>  (3)Раньше этот город назывался Симбирском, в нём родился известный русский писатель Николай Михайлович Карамзин, который придумал букву «ё».  Замени слово «известный» из 3-го предложения близким по значению словом. Запиши это слово. Ответ. Известный  - знаменитый, популярный, прославленный, легендарный. </vt:lpstr>
      <vt:lpstr>Задание № 11</vt:lpstr>
      <vt:lpstr>Задание № 12</vt:lpstr>
      <vt:lpstr>Задание № 12</vt:lpstr>
      <vt:lpstr>Задание № 12</vt:lpstr>
      <vt:lpstr>Задание № 13 (1)В мире существует много необычных, удивительных памятников. </vt:lpstr>
      <vt:lpstr>Задание № 14</vt:lpstr>
      <vt:lpstr>NEW!  ЗАДАНИЕ № 15 </vt:lpstr>
      <vt:lpstr>Отсутствует  Задание № 16</vt:lpstr>
      <vt:lpstr>Методика проведения диктанта Текст диктанта читается три раза. I. Целевая установка на аудирование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научно-методического обеспечения качества образования и управленческие технологии их эффективного использования на муниципальном уровне</dc:title>
  <dc:creator>Ирина С. Алексеева</dc:creator>
  <cp:lastModifiedBy>Павел А.Сафронов</cp:lastModifiedBy>
  <cp:revision>267</cp:revision>
  <dcterms:created xsi:type="dcterms:W3CDTF">2016-08-19T08:23:27Z</dcterms:created>
  <dcterms:modified xsi:type="dcterms:W3CDTF">2018-04-03T11:27:59Z</dcterms:modified>
</cp:coreProperties>
</file>