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6" r:id="rId4"/>
    <p:sldId id="269" r:id="rId5"/>
    <p:sldId id="275" r:id="rId6"/>
    <p:sldId id="274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33"/>
    <a:srgbClr val="CC6600"/>
    <a:srgbClr val="FFFF99"/>
    <a:srgbClr val="3366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>
        <p:scale>
          <a:sx n="67" d="100"/>
          <a:sy n="67" d="100"/>
        </p:scale>
        <p:origin x="-7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1219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829300" y="0"/>
            <a:ext cx="1943100" cy="5486400"/>
          </a:xfrm>
        </p:spPr>
        <p:txBody>
          <a:bodyPr vert="eaVert"/>
          <a:lstStyle/>
          <a:p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676900" cy="5486400"/>
          </a:xfrm>
        </p:spPr>
        <p:txBody>
          <a:bodyPr vert="eaVert"/>
          <a:lstStyle/>
          <a:p>
            <a:pPr lvl="0"/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zh-CN" alt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zh-CN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16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hyperlink" Target="http://www.rosatomschool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gif"/><Relationship Id="rId7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www.rosatomschool.ru/" TargetMode="External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gif"/><Relationship Id="rId7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13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www.rosatomschool.ru/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rosatomschool.ru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13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rosatomschool.ru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13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rosatomschool.ru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13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chool127.vega-int.ru/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://www.rosatomschool.ru/" TargetMode="External"/><Relationship Id="rId10" Type="http://schemas.openxmlformats.org/officeDocument/2006/relationships/image" Target="../media/image7.jpeg"/><Relationship Id="rId4" Type="http://schemas.openxmlformats.org/officeDocument/2006/relationships/hyperlink" Target="mailto:sc127@bk.ru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48" y="5000647"/>
            <a:ext cx="4500595" cy="1357311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altLang="zh-CN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宋体" pitchFamily="2" charset="-122"/>
              </a:rPr>
              <a:t>муниципальное бюджетное общеобразовательное учреждение «Гимназия № 127»</a:t>
            </a:r>
            <a:br>
              <a:rPr lang="ru-RU" altLang="zh-CN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宋体" pitchFamily="2" charset="-122"/>
              </a:rPr>
            </a:br>
            <a:r>
              <a:rPr lang="ru-RU" altLang="zh-CN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宋体" pitchFamily="2" charset="-122"/>
              </a:rPr>
              <a:t>Снежинский городской округ</a:t>
            </a:r>
            <a:endParaRPr lang="en-US" altLang="zh-CN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宋体" pitchFamily="2" charset="-12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643306" y="1857364"/>
            <a:ext cx="5286412" cy="2428892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Популяризация инженерных и конструкторских специальностей на основе индивидуализации образовательных программ </a:t>
            </a:r>
            <a:b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 условиях ЗАТО</a:t>
            </a:r>
            <a:endParaRPr lang="ru-RU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3077" name="Picture 8" descr="logo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86220" y="188640"/>
            <a:ext cx="1023006" cy="450920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8" name="Picture 10" descr="i?id=102012097-47-72&amp;n=1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22993" y="188640"/>
            <a:ext cx="661745" cy="619586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9" name="Picture 6" descr="http://toposural.ru/images/stories/gerb/snezhin1.gi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10708" y="188640"/>
            <a:ext cx="604227" cy="71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scger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188640"/>
            <a:ext cx="659727" cy="6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://images.myshared.ru/17/1124996/slide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33181" y="188640"/>
            <a:ext cx="988330" cy="648072"/>
          </a:xfrm>
          <a:prstGeom prst="rect">
            <a:avLst/>
          </a:prstGeom>
          <a:noFill/>
        </p:spPr>
      </p:pic>
      <p:pic>
        <p:nvPicPr>
          <p:cNvPr id="12290" name="Picture 2" descr="Официальный сайт Челябинского института переподготовки и повышения квалификации работников образования (ГБУ ДПО ЧИППКРО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61315" y="44624"/>
            <a:ext cx="770384" cy="754335"/>
          </a:xfrm>
          <a:prstGeom prst="rect">
            <a:avLst/>
          </a:prstGeom>
          <a:noFill/>
        </p:spPr>
      </p:pic>
      <p:pic>
        <p:nvPicPr>
          <p:cNvPr id="12292" name="Picture 4" descr="Перейти на сайт Министерства образования и науки Челябинской области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696" y="188640"/>
            <a:ext cx="1824137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97692" y="2411596"/>
            <a:ext cx="7286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Ценность </a:t>
            </a:r>
            <a:r>
              <a:rPr lang="ru-RU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проекта </a:t>
            </a:r>
            <a:r>
              <a:rPr lang="ru-RU" sz="1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Снежинской</a:t>
            </a:r>
            <a:r>
              <a:rPr lang="ru-RU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гимназии</a:t>
            </a:r>
            <a:endParaRPr lang="ru-RU" sz="1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55576" y="2780928"/>
            <a:ext cx="77048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Blip>
                <a:blip r:embed="rId3"/>
              </a:buBlip>
              <a:defRPr/>
            </a:pPr>
            <a:r>
              <a:rPr lang="ru-RU" sz="1600" dirty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  </a:t>
            </a:r>
            <a:r>
              <a:rPr lang="ru-RU" sz="1600" b="1" dirty="0" smtClean="0">
                <a:latin typeface="Georgia" pitchFamily="18" charset="0"/>
              </a:rPr>
              <a:t>универсальность </a:t>
            </a:r>
            <a:r>
              <a:rPr lang="ru-RU" sz="1600" b="1" dirty="0">
                <a:latin typeface="Georgia" pitchFamily="18" charset="0"/>
              </a:rPr>
              <a:t>модели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образовательной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системы,</a:t>
            </a:r>
            <a:r>
              <a:rPr lang="ru-RU" sz="1600" dirty="0" smtClean="0">
                <a:latin typeface="Georgia" pitchFamily="18" charset="0"/>
              </a:rPr>
              <a:t> которая </a:t>
            </a:r>
            <a:r>
              <a:rPr lang="ru-RU" sz="1600" dirty="0">
                <a:latin typeface="Georgia" pitchFamily="18" charset="0"/>
              </a:rPr>
              <a:t>позволяет </a:t>
            </a:r>
            <a:r>
              <a:rPr lang="ru-RU" sz="1600" dirty="0" smtClean="0">
                <a:latin typeface="Georgia" pitchFamily="18" charset="0"/>
              </a:rPr>
              <a:t>	решать 	социально </a:t>
            </a:r>
            <a:r>
              <a:rPr lang="ru-RU" sz="1600" dirty="0">
                <a:latin typeface="Georgia" pitchFamily="18" charset="0"/>
              </a:rPr>
              <a:t>значимые задачи </a:t>
            </a:r>
            <a:r>
              <a:rPr lang="ru-RU" sz="1600" dirty="0" smtClean="0">
                <a:latin typeface="Georgia" pitchFamily="18" charset="0"/>
              </a:rPr>
              <a:t>на </a:t>
            </a:r>
            <a:r>
              <a:rPr lang="ru-RU" sz="1600" dirty="0">
                <a:latin typeface="Georgia" pitchFamily="18" charset="0"/>
              </a:rPr>
              <a:t>основе </a:t>
            </a:r>
            <a:r>
              <a:rPr lang="ru-RU" sz="1600" dirty="0" smtClean="0">
                <a:latin typeface="Georgia" pitchFamily="18" charset="0"/>
              </a:rPr>
              <a:t>индивидуализации 	образовательной 	деятельности;</a:t>
            </a:r>
            <a:endParaRPr lang="ru-RU" sz="1600" dirty="0">
              <a:latin typeface="Georgia" pitchFamily="18" charset="0"/>
            </a:endParaRPr>
          </a:p>
          <a:p>
            <a:pPr algn="just">
              <a:buBlip>
                <a:blip r:embed="rId3"/>
              </a:buBlip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1600" b="1" dirty="0" smtClean="0">
                <a:latin typeface="Georgia" pitchFamily="18" charset="0"/>
              </a:rPr>
              <a:t>комплексный </a:t>
            </a:r>
            <a:r>
              <a:rPr lang="ru-RU" sz="1600" b="1" dirty="0">
                <a:latin typeface="Georgia" pitchFamily="18" charset="0"/>
              </a:rPr>
              <a:t>подход к принятию управленческих решений, </a:t>
            </a:r>
            <a:r>
              <a:rPr lang="ru-RU" sz="1600" b="1" dirty="0" smtClean="0">
                <a:latin typeface="Georgia" pitchFamily="18" charset="0"/>
              </a:rPr>
              <a:t>	направленных на оптимизацию </a:t>
            </a:r>
            <a:r>
              <a:rPr lang="ru-RU" sz="1600" b="1" dirty="0">
                <a:latin typeface="Georgia" pitchFamily="18" charset="0"/>
              </a:rPr>
              <a:t>содержания и </a:t>
            </a:r>
            <a:r>
              <a:rPr lang="ru-RU" sz="1600" b="1" dirty="0" smtClean="0">
                <a:latin typeface="Georgia" pitchFamily="18" charset="0"/>
              </a:rPr>
              <a:t>	организационных форм</a:t>
            </a:r>
            <a:r>
              <a:rPr lang="ru-RU" sz="1600" dirty="0" smtClean="0">
                <a:latin typeface="Georgia" pitchFamily="18" charset="0"/>
              </a:rPr>
              <a:t> образовательной деятельности</a:t>
            </a:r>
            <a:r>
              <a:rPr lang="ru-RU" sz="1600" dirty="0">
                <a:latin typeface="Georgia" pitchFamily="18" charset="0"/>
              </a:rPr>
              <a:t>, </a:t>
            </a:r>
            <a:r>
              <a:rPr lang="ru-RU" sz="1600" dirty="0" smtClean="0">
                <a:latin typeface="Georgia" pitchFamily="18" charset="0"/>
              </a:rPr>
              <a:t>	разработку</a:t>
            </a:r>
            <a:r>
              <a:rPr lang="ru-RU" sz="1600" dirty="0">
                <a:latin typeface="Georgia" pitchFamily="18" charset="0"/>
              </a:rPr>
              <a:t>, апробацию и внедрение </a:t>
            </a:r>
            <a:r>
              <a:rPr lang="ru-RU" sz="1600" dirty="0" smtClean="0">
                <a:latin typeface="Georgia" pitchFamily="18" charset="0"/>
              </a:rPr>
              <a:t>	программных </a:t>
            </a:r>
            <a:r>
              <a:rPr lang="ru-RU" sz="1600" dirty="0">
                <a:latin typeface="Georgia" pitchFamily="18" charset="0"/>
              </a:rPr>
              <a:t>продуктов и </a:t>
            </a:r>
            <a:r>
              <a:rPr lang="ru-RU" sz="1600" dirty="0" smtClean="0">
                <a:latin typeface="Georgia" pitchFamily="18" charset="0"/>
              </a:rPr>
              <a:t>	локальных </a:t>
            </a:r>
            <a:r>
              <a:rPr lang="ru-RU" sz="1600" dirty="0">
                <a:latin typeface="Georgia" pitchFamily="18" charset="0"/>
              </a:rPr>
              <a:t>нормативных актов, реализацию новых </a:t>
            </a:r>
            <a:r>
              <a:rPr lang="ru-RU" sz="1600" dirty="0" smtClean="0">
                <a:latin typeface="Georgia" pitchFamily="18" charset="0"/>
              </a:rPr>
              <a:t>форм 	взаимодействия участников образовательных </a:t>
            </a:r>
            <a:r>
              <a:rPr lang="ru-RU" sz="1600" dirty="0">
                <a:latin typeface="Georgia" pitchFamily="18" charset="0"/>
              </a:rPr>
              <a:t>отношений в </a:t>
            </a:r>
            <a:r>
              <a:rPr lang="ru-RU" sz="1600" dirty="0" smtClean="0">
                <a:latin typeface="Georgia" pitchFamily="18" charset="0"/>
              </a:rPr>
              <a:t>условиях 	современной образовательной организации;</a:t>
            </a:r>
          </a:p>
          <a:p>
            <a:pPr algn="just">
              <a:buBlip>
                <a:blip r:embed="rId3"/>
              </a:buBlip>
              <a:defRPr/>
            </a:pPr>
            <a:r>
              <a:rPr lang="ru-RU" sz="1600" b="1" dirty="0" smtClean="0">
                <a:latin typeface="Georgia" pitchFamily="18" charset="0"/>
              </a:rPr>
              <a:t>  совершенствование инфраструктуры и ресурсной базы </a:t>
            </a:r>
            <a:r>
              <a:rPr lang="ru-RU" sz="1600" dirty="0" smtClean="0">
                <a:latin typeface="Georgia" pitchFamily="18" charset="0"/>
              </a:rPr>
              <a:t>гимназии, 	в том числе за счет привлечения ресурсов социальных партнеров.</a:t>
            </a:r>
            <a:endParaRPr lang="ru-RU" sz="1600" dirty="0">
              <a:latin typeface="Georgia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896049" y="5987033"/>
            <a:ext cx="7140447" cy="754335"/>
            <a:chOff x="1896049" y="5987033"/>
            <a:chExt cx="7140447" cy="754335"/>
          </a:xfrm>
        </p:grpSpPr>
        <p:pic>
          <p:nvPicPr>
            <p:cNvPr id="9" name="Picture 8" descr="logot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6546573" y="6290448"/>
              <a:ext cx="1023006" cy="450920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0" name="Picture 10" descr="i?id=102012097-47-72&amp;n=16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783346" y="6121782"/>
              <a:ext cx="661745" cy="619586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1" name="Picture 6" descr="http://toposural.ru/images/stories/gerb/snezhin1.gif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7671061" y="6024539"/>
              <a:ext cx="604227" cy="716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scgerb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376769" y="6108868"/>
              <a:ext cx="659727" cy="63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 descr="http://images.myshared.ru/17/1124996/slide_2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93534" y="6093296"/>
              <a:ext cx="988330" cy="648072"/>
            </a:xfrm>
            <a:prstGeom prst="rect">
              <a:avLst/>
            </a:prstGeom>
            <a:noFill/>
          </p:spPr>
        </p:pic>
        <p:pic>
          <p:nvPicPr>
            <p:cNvPr id="19" name="Picture 2" descr="Официальный сайт Челябинского института переподготовки и повышения квалификации работников образования (ГБУ ДПО ЧИППКРО)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21668" y="5987033"/>
              <a:ext cx="770384" cy="754335"/>
            </a:xfrm>
            <a:prstGeom prst="rect">
              <a:avLst/>
            </a:prstGeom>
            <a:noFill/>
          </p:spPr>
        </p:pic>
        <p:pic>
          <p:nvPicPr>
            <p:cNvPr id="20" name="Picture 4" descr="Перейти на сайт Министерства образования и науки Челябинской области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896049" y="6237312"/>
              <a:ext cx="1824137" cy="504056"/>
            </a:xfrm>
            <a:prstGeom prst="rect">
              <a:avLst/>
            </a:prstGeom>
            <a:noFill/>
          </p:spPr>
        </p:pic>
      </p:grpSp>
      <p:sp>
        <p:nvSpPr>
          <p:cNvPr id="22" name="Прямоугольник 21"/>
          <p:cNvSpPr/>
          <p:nvPr/>
        </p:nvSpPr>
        <p:spPr>
          <a:xfrm>
            <a:off x="539552" y="548680"/>
            <a:ext cx="792088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Цель проекта: </a:t>
            </a:r>
          </a:p>
          <a:p>
            <a:pPr marL="457200" indent="-457200" algn="just"/>
            <a:r>
              <a:rPr lang="ru-RU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	</a:t>
            </a:r>
            <a:r>
              <a:rPr lang="ru-RU" sz="1600" dirty="0" smtClean="0">
                <a:latin typeface="Georgia" pitchFamily="18" charset="0"/>
              </a:rPr>
              <a:t>обеспечение эффективной подготовки выпускников гимназии к самостоятельному осознанному выбору профессии и успешному построению жизненной карьеры в реальном секторе экономики с учетом приоритетов рынка труда региона на основе индивидуализации образовательных программ с использованием имеющихся ресурсов гимназии и социальных партнеров в условиях ЗАТО</a:t>
            </a: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00034" y="4500570"/>
            <a:ext cx="49292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*ИП</a:t>
            </a:r>
            <a:r>
              <a:rPr lang="ru-RU" sz="16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16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коэффициент положительного имиджа образовательной организации, прямо пропорциональный потенциальному желанию инвестора вложить финансовые или человеческие ресурсы в развитие учреждения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42910" y="571480"/>
            <a:ext cx="77867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Инвестиционная привлекательность проекта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00034" y="1285860"/>
            <a:ext cx="807249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Georgia" pitchFamily="18" charset="0"/>
              </a:rPr>
              <a:t>ИП* </a:t>
            </a:r>
            <a:r>
              <a:rPr lang="ru-RU" sz="1600" b="1" u="sng" dirty="0">
                <a:latin typeface="Georgia" pitchFamily="18" charset="0"/>
              </a:rPr>
              <a:t>обеспечивается:</a:t>
            </a:r>
          </a:p>
          <a:p>
            <a:pPr>
              <a:buBlip>
                <a:blip r:embed="rId3"/>
              </a:buBlip>
            </a:pPr>
            <a:r>
              <a:rPr lang="ru-RU" sz="1600" dirty="0">
                <a:latin typeface="Georgia" pitchFamily="18" charset="0"/>
              </a:rPr>
              <a:t> высоким уровнем образования, подтвержденным результатами независимой </a:t>
            </a:r>
            <a:r>
              <a:rPr lang="ru-RU" sz="1600" dirty="0" smtClean="0">
                <a:latin typeface="Georgia" pitchFamily="18" charset="0"/>
              </a:rPr>
              <a:t>	оценки </a:t>
            </a:r>
            <a:r>
              <a:rPr lang="ru-RU" sz="1600" dirty="0">
                <a:latin typeface="Georgia" pitchFamily="18" charset="0"/>
              </a:rPr>
              <a:t>качества образования;</a:t>
            </a:r>
          </a:p>
          <a:p>
            <a:pPr>
              <a:buBlip>
                <a:blip r:embed="rId3"/>
              </a:buBlip>
            </a:pPr>
            <a:r>
              <a:rPr lang="ru-RU" sz="1600" dirty="0">
                <a:latin typeface="Georgia" pitchFamily="18" charset="0"/>
              </a:rPr>
              <a:t> наличием комплекса ресурсов, обеспечивающих необходимые и достаточные </a:t>
            </a:r>
            <a:r>
              <a:rPr lang="ru-RU" sz="1600" dirty="0" smtClean="0">
                <a:latin typeface="Georgia" pitchFamily="18" charset="0"/>
              </a:rPr>
              <a:t>	условия </a:t>
            </a:r>
            <a:r>
              <a:rPr lang="ru-RU" sz="1600" dirty="0">
                <a:latin typeface="Georgia" pitchFamily="18" charset="0"/>
              </a:rPr>
              <a:t>для сетевого взаимодействия гимназии с образовательными </a:t>
            </a:r>
            <a:r>
              <a:rPr lang="ru-RU" sz="1600" dirty="0" smtClean="0">
                <a:latin typeface="Georgia" pitchFamily="18" charset="0"/>
              </a:rPr>
              <a:t>	организациями</a:t>
            </a:r>
            <a:r>
              <a:rPr lang="ru-RU" sz="1600" dirty="0">
                <a:latin typeface="Georgia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1600" dirty="0">
                <a:latin typeface="Georgia" pitchFamily="18" charset="0"/>
              </a:rPr>
              <a:t> мотивационной готовностью целевых групп к реализации мероприятий </a:t>
            </a:r>
            <a:r>
              <a:rPr lang="ru-RU" sz="1600" dirty="0" smtClean="0">
                <a:latin typeface="Georgia" pitchFamily="18" charset="0"/>
              </a:rPr>
              <a:t>	проекта</a:t>
            </a:r>
            <a:r>
              <a:rPr lang="ru-RU" sz="1600" dirty="0">
                <a:latin typeface="Georgia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1600" dirty="0">
                <a:latin typeface="Georgia" pitchFamily="18" charset="0"/>
              </a:rPr>
              <a:t> «положительной кредитной историей» гимназии, подтвержденной </a:t>
            </a:r>
            <a:r>
              <a:rPr lang="ru-RU" sz="1600" dirty="0" smtClean="0">
                <a:latin typeface="Georgia" pitchFamily="18" charset="0"/>
              </a:rPr>
              <a:t>	целесообразностью </a:t>
            </a:r>
            <a:r>
              <a:rPr lang="ru-RU" sz="1600" dirty="0">
                <a:latin typeface="Georgia" pitchFamily="18" charset="0"/>
              </a:rPr>
              <a:t>использования инвестированных средств в рамках </a:t>
            </a:r>
            <a:r>
              <a:rPr lang="ru-RU" sz="1600" dirty="0" smtClean="0">
                <a:latin typeface="Georgia" pitchFamily="18" charset="0"/>
              </a:rPr>
              <a:t>	реализации </a:t>
            </a:r>
            <a:r>
              <a:rPr lang="ru-RU" sz="1600" dirty="0">
                <a:latin typeface="Georgia" pitchFamily="18" charset="0"/>
              </a:rPr>
              <a:t>предыдущих образовательных и социальных проектов.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059832" y="6093296"/>
            <a:ext cx="5904656" cy="576064"/>
            <a:chOff x="1896049" y="5987033"/>
            <a:chExt cx="7140447" cy="754335"/>
          </a:xfrm>
        </p:grpSpPr>
        <p:pic>
          <p:nvPicPr>
            <p:cNvPr id="11" name="Picture 8" descr="logot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6546573" y="6290448"/>
              <a:ext cx="1023006" cy="450920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7" name="Picture 10" descr="i?id=102012097-47-72&amp;n=16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783346" y="6121782"/>
              <a:ext cx="661745" cy="619586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8" name="Picture 6" descr="http://toposural.ru/images/stories/gerb/snezhin1.gif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7671061" y="6024539"/>
              <a:ext cx="604227" cy="716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6" descr="scgerb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376769" y="6108868"/>
              <a:ext cx="659727" cy="63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" descr="http://images.myshared.ru/17/1124996/slide_2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93534" y="6093296"/>
              <a:ext cx="988330" cy="648072"/>
            </a:xfrm>
            <a:prstGeom prst="rect">
              <a:avLst/>
            </a:prstGeom>
            <a:noFill/>
          </p:spPr>
        </p:pic>
        <p:pic>
          <p:nvPicPr>
            <p:cNvPr id="21" name="Picture 2" descr="Официальный сайт Челябинского института переподготовки и повышения квалификации работников образования (ГБУ ДПО ЧИППКРО)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21668" y="5987033"/>
              <a:ext cx="770384" cy="754335"/>
            </a:xfrm>
            <a:prstGeom prst="rect">
              <a:avLst/>
            </a:prstGeom>
            <a:noFill/>
          </p:spPr>
        </p:pic>
        <p:pic>
          <p:nvPicPr>
            <p:cNvPr id="22" name="Picture 4" descr="Перейти на сайт Министерства образования и науки Челябинской области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896049" y="6237312"/>
              <a:ext cx="1824137" cy="5040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 bwMode="auto">
          <a:xfrm>
            <a:off x="1331640" y="260648"/>
            <a:ext cx="646362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Перспективы работы РИП в 2018 году</a:t>
            </a:r>
            <a:endParaRPr lang="ru-RU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Group 19"/>
          <p:cNvGraphicFramePr>
            <a:graphicFrameLocks noGrp="1"/>
          </p:cNvGraphicFramePr>
          <p:nvPr/>
        </p:nvGraphicFramePr>
        <p:xfrm>
          <a:off x="285720" y="828640"/>
          <a:ext cx="8497887" cy="5120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00726"/>
                <a:gridCol w="2997161"/>
              </a:tblGrid>
              <a:tr h="3571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Инвариантная часть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8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eorgia" pitchFamily="18" charset="0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800" dirty="0" err="1">
                          <a:latin typeface="Georgia" pitchFamily="18" charset="0"/>
                          <a:ea typeface="Calibri"/>
                          <a:cs typeface="Times New Roman"/>
                        </a:rPr>
                        <a:t>вебинара</a:t>
                      </a:r>
                      <a:r>
                        <a:rPr lang="ru-RU" sz="1800" dirty="0">
                          <a:latin typeface="Georgia" pitchFamily="18" charset="0"/>
                          <a:ea typeface="Calibri"/>
                          <a:cs typeface="Times New Roman"/>
                        </a:rPr>
                        <a:t> для педагогических и руководящих работников общеобразовательных организаций Челябинской области по тематике региональной инновационной площадки «Организация работы по профориентации учащихся 8 – 10-х классов на инженерные и конструкторские специальности с использованием ресурса </a:t>
                      </a:r>
                      <a:r>
                        <a:rPr lang="ru-RU" sz="1800" dirty="0" err="1">
                          <a:latin typeface="Georgia" pitchFamily="18" charset="0"/>
                          <a:ea typeface="Calibri"/>
                          <a:cs typeface="Times New Roman"/>
                        </a:rPr>
                        <a:t>Атомкласса</a:t>
                      </a:r>
                      <a:r>
                        <a:rPr lang="ru-RU" sz="1800" dirty="0">
                          <a:latin typeface="Georgia" pitchFamily="18" charset="0"/>
                          <a:ea typeface="Calibri"/>
                          <a:cs typeface="Times New Roman"/>
                        </a:rPr>
                        <a:t> и Центра образовательной робототехники»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Программа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вебинара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Технологические карты, методические рекомендации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eorgia" pitchFamily="18" charset="0"/>
                          <a:ea typeface="Calibri"/>
                          <a:cs typeface="Times New Roman"/>
                        </a:rPr>
                        <a:t>Проведение стажировки для педагогических и руководящих работников общеобразовательных организаций Челябинской области «Организационно-управленческие механизмы создания образовательной среды, обеспечивающей возможность удовлетворения индивидуальных образовательных потребностей учащихся»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Модернизированная программа стажировки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eorgia" pitchFamily="18" charset="0"/>
                        </a:rPr>
                        <a:t>Пакеты ЛНА, презентации, технологические карты, кейсы, сценарии мастер-классов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3059832" y="6093296"/>
            <a:ext cx="5904656" cy="576064"/>
            <a:chOff x="1896049" y="5987033"/>
            <a:chExt cx="7140447" cy="754335"/>
          </a:xfrm>
        </p:grpSpPr>
        <p:pic>
          <p:nvPicPr>
            <p:cNvPr id="25" name="Picture 8" descr="logot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546573" y="6290448"/>
              <a:ext cx="1023006" cy="450920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26" name="Picture 10" descr="i?id=102012097-47-72&amp;n=16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783346" y="6121782"/>
              <a:ext cx="661745" cy="619586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27" name="Picture 6" descr="http://toposural.ru/images/stories/gerb/snezhin1.gif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671061" y="6024539"/>
              <a:ext cx="604227" cy="716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6" descr="scger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376769" y="6108868"/>
              <a:ext cx="659727" cy="63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" descr="http://images.myshared.ru/17/1124996/slide_2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93534" y="6093296"/>
              <a:ext cx="988330" cy="648072"/>
            </a:xfrm>
            <a:prstGeom prst="rect">
              <a:avLst/>
            </a:prstGeom>
            <a:noFill/>
          </p:spPr>
        </p:pic>
        <p:pic>
          <p:nvPicPr>
            <p:cNvPr id="30" name="Picture 2" descr="Официальный сайт Челябинского института переподготовки и повышения квалификации работников образования (ГБУ ДПО ЧИППКРО)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21668" y="5987033"/>
              <a:ext cx="770384" cy="754335"/>
            </a:xfrm>
            <a:prstGeom prst="rect">
              <a:avLst/>
            </a:prstGeom>
            <a:noFill/>
          </p:spPr>
        </p:pic>
        <p:pic>
          <p:nvPicPr>
            <p:cNvPr id="31" name="Picture 4" descr="Перейти на сайт Министерства образования и науки Челябинской области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96049" y="6237312"/>
              <a:ext cx="1824137" cy="5040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9"/>
          <p:cNvGraphicFramePr>
            <a:graphicFrameLocks noGrp="1"/>
          </p:cNvGraphicFramePr>
          <p:nvPr/>
        </p:nvGraphicFramePr>
        <p:xfrm>
          <a:off x="429166" y="764704"/>
          <a:ext cx="8391306" cy="5273040"/>
        </p:xfrm>
        <a:graphic>
          <a:graphicData uri="http://schemas.openxmlformats.org/drawingml/2006/table">
            <a:tbl>
              <a:tblPr/>
              <a:tblGrid>
                <a:gridCol w="5943034"/>
                <a:gridCol w="2448272"/>
              </a:tblGrid>
              <a:tr h="2857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Вариативная часть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методических рекомендаций по формированию нормативно-правовой базы общеобразовательной организации по </a:t>
                      </a:r>
                      <a:r>
                        <a:rPr lang="ru-RU" sz="18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 созданию образовательной среды, обеспечивающей возможность удовлетворения индивидуальных образовательных потребностей учащихся</a:t>
                      </a:r>
                      <a:endParaRPr lang="ru-RU" sz="1800" b="0" u="none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Методические рекомендации, шаблоны ЛНА, технологические карты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мотивационных механизмов стимулирования участия целевых аудиторий в реализации мероприятий проекта (финансово-экономические;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деятельностные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ЛНА, технологические карты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Апробация комплекта инструментария психолого-педагогической диагностики индивидуальных способностей и образовательных потребностей учащихся с учетом профессиональных требований к образованию  и личностным качествам выпускника – будущего инженера и конструктора на базе лаборатории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Атомкласса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Методические рекомендации по использованию комплекта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3059832" y="6093296"/>
            <a:ext cx="5904656" cy="576064"/>
            <a:chOff x="1896049" y="5987033"/>
            <a:chExt cx="7140447" cy="754335"/>
          </a:xfrm>
        </p:grpSpPr>
        <p:pic>
          <p:nvPicPr>
            <p:cNvPr id="24" name="Picture 8" descr="logot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546573" y="6290448"/>
              <a:ext cx="1023006" cy="450920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25" name="Picture 10" descr="i?id=102012097-47-72&amp;n=16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783346" y="6121782"/>
              <a:ext cx="661745" cy="619586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26" name="Picture 6" descr="http://toposural.ru/images/stories/gerb/snezhin1.gif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671061" y="6024539"/>
              <a:ext cx="604227" cy="716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6" descr="scger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376769" y="6108868"/>
              <a:ext cx="659727" cy="63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" descr="http://images.myshared.ru/17/1124996/slide_2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93534" y="6093296"/>
              <a:ext cx="988330" cy="648072"/>
            </a:xfrm>
            <a:prstGeom prst="rect">
              <a:avLst/>
            </a:prstGeom>
            <a:noFill/>
          </p:spPr>
        </p:pic>
        <p:pic>
          <p:nvPicPr>
            <p:cNvPr id="29" name="Picture 2" descr="Официальный сайт Челябинского института переподготовки и повышения квалификации работников образования (ГБУ ДПО ЧИППКРО)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21668" y="5987033"/>
              <a:ext cx="770384" cy="754335"/>
            </a:xfrm>
            <a:prstGeom prst="rect">
              <a:avLst/>
            </a:prstGeom>
            <a:noFill/>
          </p:spPr>
        </p:pic>
        <p:pic>
          <p:nvPicPr>
            <p:cNvPr id="30" name="Picture 4" descr="Перейти на сайт Министерства образования и науки Челябинской области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96049" y="6237312"/>
              <a:ext cx="1824137" cy="504056"/>
            </a:xfrm>
            <a:prstGeom prst="rect">
              <a:avLst/>
            </a:prstGeom>
            <a:noFill/>
          </p:spPr>
        </p:pic>
      </p:grpSp>
      <p:sp>
        <p:nvSpPr>
          <p:cNvPr id="12" name="Заголовок 4"/>
          <p:cNvSpPr txBox="1">
            <a:spLocks/>
          </p:cNvSpPr>
          <p:nvPr/>
        </p:nvSpPr>
        <p:spPr bwMode="auto">
          <a:xfrm>
            <a:off x="1331640" y="188640"/>
            <a:ext cx="646362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Перспективы работы РИП в 2018 году</a:t>
            </a:r>
            <a:endParaRPr lang="ru-RU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2"/>
          <p:cNvGraphicFramePr>
            <a:graphicFrameLocks noGrp="1"/>
          </p:cNvGraphicFramePr>
          <p:nvPr/>
        </p:nvGraphicFramePr>
        <p:xfrm>
          <a:off x="428564" y="920132"/>
          <a:ext cx="8429716" cy="4378273"/>
        </p:xfrm>
        <a:graphic>
          <a:graphicData uri="http://schemas.openxmlformats.org/drawingml/2006/table">
            <a:tbl>
              <a:tblPr/>
              <a:tblGrid>
                <a:gridCol w="5338820"/>
                <a:gridCol w="3090896"/>
              </a:tblGrid>
              <a:tr h="791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раздела программы Родительского Университета по теме проекта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Раздел программы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программы и проведение семинара для родителей (законных представителей) учащихся  МБОУ «Гимназия № 127», являющейся региональной инновационной площадкой, «Роль семьи в профессиональном определении подростков»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Программа, сценарий, презентации, методические материалы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Организация деятельности Детского научного центра на базе предметной физической лаборатории,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Атомкласса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и центра образовательной робототехники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Программа деятельности, формирование групп учащихся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264">
                <a:tc>
                  <a:txBody>
                    <a:bodyPr/>
                    <a:lstStyle/>
                    <a:p>
                      <a:pPr eaLnBrk="0" hangingPunct="0">
                        <a:spcBef>
                          <a:spcPts val="600"/>
                        </a:spcBef>
                        <a:buClr>
                          <a:srgbClr val="FF3399"/>
                        </a:buClr>
                        <a:buSzPct val="80000"/>
                        <a:buFont typeface="Wingdings" pitchFamily="2" charset="2"/>
                        <a:buNone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Проведение Дней науки гимназии </a:t>
                      </a:r>
                      <a:r>
                        <a:rPr lang="ru-RU" sz="1600" dirty="0" smtClean="0">
                          <a:latin typeface="Georgia" pitchFamily="18" charset="0"/>
                          <a:cs typeface="Times New Roman" pitchFamily="18" charset="0"/>
                        </a:rPr>
                        <a:t>с участием специалистов ФГУП «РФЯЦ-ВНИИТФ»</a:t>
                      </a:r>
                      <a:r>
                        <a:rPr lang="ru-RU" sz="1600" baseline="0" dirty="0" smtClean="0">
                          <a:latin typeface="Georgia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smtClean="0">
                          <a:latin typeface="Georgia" pitchFamily="18" charset="0"/>
                          <a:cs typeface="Times New Roman" pitchFamily="18" charset="0"/>
                        </a:rPr>
                        <a:t>выездных школ ВУЗов (МГУ, МФТИ, МИФИ) на базе гимназии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Программы мероприятий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3059832" y="6093296"/>
            <a:ext cx="5904656" cy="576064"/>
            <a:chOff x="1896049" y="5987033"/>
            <a:chExt cx="7140447" cy="754335"/>
          </a:xfrm>
        </p:grpSpPr>
        <p:pic>
          <p:nvPicPr>
            <p:cNvPr id="11" name="Picture 8" descr="logot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546573" y="6290448"/>
              <a:ext cx="1023006" cy="450920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2" name="Picture 10" descr="i?id=102012097-47-72&amp;n=16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783346" y="6121782"/>
              <a:ext cx="661745" cy="619586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3" name="Picture 6" descr="http://toposural.ru/images/stories/gerb/snezhin1.gif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671061" y="6024539"/>
              <a:ext cx="604227" cy="716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6" descr="scger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376769" y="6108868"/>
              <a:ext cx="659727" cy="63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 descr="http://images.myshared.ru/17/1124996/slide_2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93534" y="6093296"/>
              <a:ext cx="988330" cy="648072"/>
            </a:xfrm>
            <a:prstGeom prst="rect">
              <a:avLst/>
            </a:prstGeom>
            <a:noFill/>
          </p:spPr>
        </p:pic>
        <p:pic>
          <p:nvPicPr>
            <p:cNvPr id="16" name="Picture 2" descr="Официальный сайт Челябинского института переподготовки и повышения квалификации работников образования (ГБУ ДПО ЧИППКРО)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21668" y="5987033"/>
              <a:ext cx="770384" cy="754335"/>
            </a:xfrm>
            <a:prstGeom prst="rect">
              <a:avLst/>
            </a:prstGeom>
            <a:noFill/>
          </p:spPr>
        </p:pic>
        <p:pic>
          <p:nvPicPr>
            <p:cNvPr id="17" name="Picture 4" descr="Перейти на сайт Министерства образования и науки Челябинской области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96049" y="6237312"/>
              <a:ext cx="1824137" cy="504056"/>
            </a:xfrm>
            <a:prstGeom prst="rect">
              <a:avLst/>
            </a:prstGeom>
            <a:noFill/>
          </p:spPr>
        </p:pic>
      </p:grp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1331640" y="260648"/>
            <a:ext cx="646362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Перспективы работы РИП в 2018 году</a:t>
            </a:r>
            <a:endParaRPr lang="ru-RU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19872" y="260649"/>
            <a:ext cx="5616624" cy="1803665"/>
          </a:xfrm>
        </p:spPr>
        <p:txBody>
          <a:bodyPr/>
          <a:lstStyle/>
          <a:p>
            <a:pPr>
              <a:defRPr/>
            </a:pPr>
            <a:r>
              <a:rPr lang="ru-RU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Снежинская</a:t>
            </a: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гимназия готова к сотрудничеству!</a:t>
            </a:r>
            <a:endParaRPr lang="ru-RU" sz="2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3857620" y="3429000"/>
            <a:ext cx="464347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kumimoji="1" lang="en-US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  <a:hlinkClick r:id="rId3"/>
              </a:rPr>
              <a:t>http:</a:t>
            </a:r>
            <a:r>
              <a:rPr kumimoji="1" lang="ru-RU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  <a:hlinkClick r:id="rId3"/>
              </a:rPr>
              <a:t> </a:t>
            </a:r>
            <a:r>
              <a:rPr kumimoji="1" lang="en-US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  <a:hlinkClick r:id="rId3"/>
              </a:rPr>
              <a:t>//www.school127. ru/</a:t>
            </a:r>
            <a:endParaRPr kumimoji="1" lang="ru-RU" b="1" kern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kumimoji="1" lang="ru-RU" b="1" kern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1" lang="en-US" b="1" u="sng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e-mail</a:t>
            </a:r>
            <a:r>
              <a:rPr kumimoji="1" lang="en-US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:</a:t>
            </a:r>
            <a:r>
              <a:rPr kumimoji="1" lang="ru-RU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  </a:t>
            </a:r>
            <a:r>
              <a:rPr kumimoji="1" lang="en-US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  <a:hlinkClick r:id="rId4"/>
              </a:rPr>
              <a:t>sc127@snzadm.ru</a:t>
            </a:r>
            <a:endParaRPr kumimoji="1" lang="en-US" b="1" kern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1" lang="en-US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Arial" pitchFamily="34" charset="0"/>
              </a:rPr>
              <a:t>	</a:t>
            </a:r>
            <a:endParaRPr kumimoji="1" lang="ru-RU" b="1" kern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95536" y="5949280"/>
            <a:ext cx="5904656" cy="576064"/>
            <a:chOff x="1896049" y="5987033"/>
            <a:chExt cx="7140447" cy="754335"/>
          </a:xfrm>
        </p:grpSpPr>
        <p:pic>
          <p:nvPicPr>
            <p:cNvPr id="12" name="Picture 8" descr="logot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6546573" y="6290448"/>
              <a:ext cx="1023006" cy="450920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3" name="Picture 10" descr="i?id=102012097-47-72&amp;n=16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5783346" y="6121782"/>
              <a:ext cx="661745" cy="619586"/>
            </a:xfrm>
            <a:prstGeom prst="rect">
              <a:avLst/>
            </a:prstGeom>
            <a:noFill/>
            <a:ln w="1587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4" name="Picture 6" descr="http://toposural.ru/images/stories/gerb/snezhin1.gif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7671061" y="6024539"/>
              <a:ext cx="604227" cy="716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scgerb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376769" y="6108868"/>
              <a:ext cx="659727" cy="63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 descr="http://images.myshared.ru/17/1124996/slide_2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693534" y="6093296"/>
              <a:ext cx="988330" cy="648072"/>
            </a:xfrm>
            <a:prstGeom prst="rect">
              <a:avLst/>
            </a:prstGeom>
            <a:noFill/>
          </p:spPr>
        </p:pic>
        <p:pic>
          <p:nvPicPr>
            <p:cNvPr id="19" name="Picture 2" descr="Официальный сайт Челябинского института переподготовки и повышения квалификации работников образования (ГБУ ДПО ЧИППКРО)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821668" y="5987033"/>
              <a:ext cx="770384" cy="754335"/>
            </a:xfrm>
            <a:prstGeom prst="rect">
              <a:avLst/>
            </a:prstGeom>
            <a:noFill/>
          </p:spPr>
        </p:pic>
        <p:pic>
          <p:nvPicPr>
            <p:cNvPr id="20" name="Picture 4" descr="Перейти на сайт Министерства образования и науки Челябинской области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896049" y="6237312"/>
              <a:ext cx="1824137" cy="5040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380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主题</vt:lpstr>
      <vt:lpstr>муниципальное бюджетное общеобразовательное учреждение «Гимназия № 127» Снежинский городской округ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Снежинская гимназия готова к сотрудничеству!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Вера</dc:creator>
  <cp:lastModifiedBy>Павел А.Сафронов</cp:lastModifiedBy>
  <cp:revision>183</cp:revision>
  <dcterms:created xsi:type="dcterms:W3CDTF">2004-05-13T20:28:57Z</dcterms:created>
  <dcterms:modified xsi:type="dcterms:W3CDTF">2018-03-20T06:38:17Z</dcterms:modified>
</cp:coreProperties>
</file>