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81" r:id="rId3"/>
    <p:sldId id="273" r:id="rId4"/>
    <p:sldId id="274" r:id="rId5"/>
    <p:sldId id="275" r:id="rId6"/>
    <p:sldId id="276" r:id="rId7"/>
    <p:sldId id="277" r:id="rId8"/>
    <p:sldId id="269" r:id="rId9"/>
    <p:sldId id="270" r:id="rId10"/>
    <p:sldId id="27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B5451-97FB-42E1-8B96-DB44590CBFDB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E0E28-4B51-4DD2-97C7-C9A4965481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797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DBF-8CE0-462B-99E8-D67D553D9EC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28B9-F1EC-4096-A80D-9AA7D3EBD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472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DBF-8CE0-462B-99E8-D67D553D9EC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28B9-F1EC-4096-A80D-9AA7D3EBD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09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DBF-8CE0-462B-99E8-D67D553D9EC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28B9-F1EC-4096-A80D-9AA7D3EBD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62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C3A21-6728-43E4-AB0A-C38FA112A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876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F2791-A2F0-4F36-BD7B-AA2E1A2A0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730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6A2EE-FC54-463B-A125-8965496DB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918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54084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484" y="1825625"/>
            <a:ext cx="515620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DD1BE-33FF-4674-B4D6-1020C8652F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94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F7675-B16E-4386-8CC2-1952AD3C5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04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0C239-0A41-4DA6-BBD8-EC91D271C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36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BE489-2F3E-4DBA-AEAF-3C1904B3F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40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A8890-231E-4437-A2C9-A07C1F60B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06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DBF-8CE0-462B-99E8-D67D553D9EC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28B9-F1EC-4096-A80D-9AA7D3EBD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605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9A23-6402-4EDA-81A9-C2D0559124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8477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8DEE2-8444-4BBF-AAA4-B42550A40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695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6784" cy="5810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0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8EE30-D72F-4925-B02A-5B917AB1AB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724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DBF-8CE0-462B-99E8-D67D553D9EC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28B9-F1EC-4096-A80D-9AA7D3EBD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7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DBF-8CE0-462B-99E8-D67D553D9EC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28B9-F1EC-4096-A80D-9AA7D3EBD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84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DBF-8CE0-462B-99E8-D67D553D9EC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28B9-F1EC-4096-A80D-9AA7D3EBD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2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DBF-8CE0-462B-99E8-D67D553D9EC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28B9-F1EC-4096-A80D-9AA7D3EBD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DBF-8CE0-462B-99E8-D67D553D9EC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28B9-F1EC-4096-A80D-9AA7D3EBD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39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DBF-8CE0-462B-99E8-D67D553D9EC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28B9-F1EC-4096-A80D-9AA7D3EBD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03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EDBF-8CE0-462B-99E8-D67D553D9EC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528B9-F1EC-4096-A80D-9AA7D3EBD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73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5EDBF-8CE0-462B-99E8-D67D553D9EC4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528B9-F1EC-4096-A80D-9AA7D3EBD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6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365126"/>
            <a:ext cx="10513484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щёлкните мышью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825625"/>
            <a:ext cx="10513484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1" y="6356350"/>
            <a:ext cx="2741084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Segoe UI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endParaRPr lang="ru-RU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 smtClean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1" y="6356350"/>
            <a:ext cx="2741084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898989"/>
                </a:solidFill>
                <a:latin typeface="Times New Roman" pitchFamily="16" charset="0"/>
                <a:ea typeface="+mn-ea"/>
                <a:cs typeface="Segoe UI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2298A672-E72E-4EC2-AC8C-35BD847D219A}" type="slidenum">
              <a:rPr lang="ru-RU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38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charset="0"/>
          <a:ea typeface="Microsoft YaHei" charset="-122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charset="0"/>
          <a:ea typeface="Microsoft YaHei" charset="-122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charset="0"/>
          <a:ea typeface="Microsoft YaHei" charset="-122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charset="0"/>
          <a:ea typeface="Microsoft YaHei" charset="-122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charset="0"/>
          <a:ea typeface="Microsoft YaHei" charset="-122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charset="0"/>
          <a:ea typeface="Microsoft YaHei" charset="-122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charset="0"/>
          <a:ea typeface="Microsoft YaHei" charset="-122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 Light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57500" y="2694636"/>
            <a:ext cx="8267701" cy="9561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исследования качества образования учебного предмета </a:t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«Физическая культура»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7498080" y="5817870"/>
            <a:ext cx="4594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Корнилова Лидия Константиновна,</a:t>
            </a:r>
          </a:p>
          <a:p>
            <a:pPr lvl="0"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физической культуры МАОУ </a:t>
            </a:r>
          </a:p>
          <a:p>
            <a:pPr lvl="0"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«Гимназия № 96 </a:t>
            </a:r>
            <a:r>
              <a:rPr lang="ru-RU" sz="2000" b="1" kern="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г.Челябинска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131" y="275116"/>
            <a:ext cx="3339046" cy="1530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068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8790" y="191350"/>
            <a:ext cx="8366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НИКО?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1630" y="635158"/>
            <a:ext cx="8823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исследования качества образования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оценке качества среднего образования, начатая в 2014 году по инициативе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1630" y="1787834"/>
            <a:ext cx="93611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единого образовательного пространства в Российской Федерации, совершенствование общероссийской системы оценки качества образования.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115" y="471809"/>
            <a:ext cx="1443928" cy="161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62940" y="2772719"/>
            <a:ext cx="107213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реализации поручений Президента Российской Федерации и программных документов Правительства Российской Федерации в части, касающейся качества образования;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механизмов получения достоверной и содержательной информации о состоянии различных уровней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образования, в том числе с учетом введения ФГОС;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информационно-аналитической и методологической базы для принятия управленческих решений по развитию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 в Российской Федерации;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эффективному внедрению ФГОС;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процессам стандартизации оценочных процедур в сфере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691489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31900" y="514350"/>
            <a:ext cx="10721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 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предусмотрено использовать для оценки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образовательных организаций, учителей, муниципальных и региональных органов исполнительной власти, осуществляющих государственное управление в сфере образования.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45652"/>
              </p:ext>
            </p:extLst>
          </p:nvPr>
        </p:nvGraphicFramePr>
        <p:xfrm>
          <a:off x="934720" y="2136986"/>
          <a:ext cx="10300970" cy="4359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453">
                  <a:extLst>
                    <a:ext uri="{9D8B030D-6E8A-4147-A177-3AD203B41FA5}">
                      <a16:colId xmlns:a16="http://schemas.microsoft.com/office/drawing/2014/main" xmlns="" val="3118105971"/>
                    </a:ext>
                  </a:extLst>
                </a:gridCol>
                <a:gridCol w="7487517">
                  <a:extLst>
                    <a:ext uri="{9D8B030D-6E8A-4147-A177-3AD203B41FA5}">
                      <a16:colId xmlns:a16="http://schemas.microsoft.com/office/drawing/2014/main" xmlns="" val="1342503883"/>
                    </a:ext>
                  </a:extLst>
                </a:gridCol>
              </a:tblGrid>
              <a:tr h="64050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использования результатов</a:t>
                      </a:r>
                      <a:endParaRPr lang="ru-RU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4005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Общероссийский уровень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состояния системы общего образования и разработка мер по ее совершенствованию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47049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уровень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качества образования, формирование региональных программ развития образования и повышения квалификации учителей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7973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Школьный уровень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преподавания учебных предметов, повышение квалификации учителей, повышение информированности обучающихся и их родителей об уровне подготовки школьников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72157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Родители, школьники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Выявление склонностей и проблемных зон у ребенка,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принятие обоснованного решения о выборе образовательной траектории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4565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555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3107" y="295743"/>
            <a:ext cx="8292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дисциплина «Физическая культура»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обозначение вида культуры, из которого отбираются знания, умения и навыки для разработки учебного предмета физической культуры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4537710" y="1539623"/>
            <a:ext cx="4560570" cy="731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2400" b="1" i="0" u="none" strike="noStrike" normalizeH="0" baseline="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</a:t>
            </a:r>
            <a:r>
              <a:rPr kumimoji="0" lang="ru-RU" sz="2400" b="1" i="0" u="none" strike="noStrike" normalizeH="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учебного плана</a:t>
            </a:r>
            <a:endParaRPr kumimoji="0" lang="ru-RU" sz="2400" b="1" i="0" u="none" strike="noStrike" normalizeH="0" baseline="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2823210" y="2752956"/>
            <a:ext cx="3429000" cy="73152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7589520" y="2752956"/>
            <a:ext cx="3429000" cy="731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культура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2823210" y="3927500"/>
            <a:ext cx="3429000" cy="731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деятельность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7589520" y="3873018"/>
            <a:ext cx="3429000" cy="731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подготовка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2903220" y="5024780"/>
            <a:ext cx="3429000" cy="11061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использование ценностей физической культуры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7589520" y="4993080"/>
            <a:ext cx="3429000" cy="11378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индивидуальных спортивных результатов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862965" y="3994405"/>
            <a:ext cx="1634490" cy="731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предмет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720090" y="5196230"/>
            <a:ext cx="1634490" cy="731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ориентация</a:t>
            </a: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 flipH="1">
            <a:off x="4389120" y="2271143"/>
            <a:ext cx="2263140" cy="48181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>
            <a:endCxn id="8" idx="0"/>
          </p:cNvCxnSpPr>
          <p:nvPr/>
        </p:nvCxnSpPr>
        <p:spPr bwMode="auto">
          <a:xfrm>
            <a:off x="6983730" y="2296523"/>
            <a:ext cx="2320290" cy="45643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Скругленный прямоугольник 19"/>
          <p:cNvSpPr/>
          <p:nvPr/>
        </p:nvSpPr>
        <p:spPr bwMode="auto">
          <a:xfrm>
            <a:off x="2823210" y="2752955"/>
            <a:ext cx="3429000" cy="7315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</a:t>
            </a:r>
          </a:p>
        </p:txBody>
      </p:sp>
      <p:cxnSp>
        <p:nvCxnSpPr>
          <p:cNvPr id="21" name="Прямая со стрелкой 20"/>
          <p:cNvCxnSpPr>
            <a:stCxn id="20" idx="2"/>
          </p:cNvCxnSpPr>
          <p:nvPr/>
        </p:nvCxnSpPr>
        <p:spPr bwMode="auto">
          <a:xfrm>
            <a:off x="4537710" y="3484475"/>
            <a:ext cx="0" cy="37269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>
            <a:stCxn id="8" idx="2"/>
            <a:endCxn id="10" idx="0"/>
          </p:cNvCxnSpPr>
          <p:nvPr/>
        </p:nvCxnSpPr>
        <p:spPr bwMode="auto">
          <a:xfrm>
            <a:off x="9304020" y="3484476"/>
            <a:ext cx="0" cy="38854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 стрелкой 22"/>
          <p:cNvCxnSpPr>
            <a:stCxn id="10" idx="2"/>
          </p:cNvCxnSpPr>
          <p:nvPr/>
        </p:nvCxnSpPr>
        <p:spPr bwMode="auto">
          <a:xfrm>
            <a:off x="9304020" y="4604538"/>
            <a:ext cx="0" cy="38854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/>
          <p:cNvCxnSpPr>
            <a:stCxn id="9" idx="2"/>
          </p:cNvCxnSpPr>
          <p:nvPr/>
        </p:nvCxnSpPr>
        <p:spPr bwMode="auto">
          <a:xfrm>
            <a:off x="4537710" y="4659020"/>
            <a:ext cx="0" cy="37269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493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070" y="1303347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двигательной активности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0070" y="4171950"/>
            <a:ext cx="292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подготовка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149340" y="784384"/>
            <a:ext cx="4331970" cy="525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самостоятельной деятельности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6149340" y="1577757"/>
            <a:ext cx="4331970" cy="525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совершенство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4606290" y="2759213"/>
            <a:ext cx="2434590" cy="525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игры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7852410" y="2759213"/>
            <a:ext cx="3794760" cy="525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с основами акробатики</a:t>
            </a: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5160645" y="4020799"/>
            <a:ext cx="4331970" cy="525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Тесты физической подготовленности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891540" y="5339952"/>
            <a:ext cx="3268979" cy="525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Скоростно-силовые качества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480684" y="5416270"/>
            <a:ext cx="2028825" cy="525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8721090" y="5339952"/>
            <a:ext cx="2263140" cy="5257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</a:t>
            </a:r>
          </a:p>
        </p:txBody>
      </p:sp>
      <p:cxnSp>
        <p:nvCxnSpPr>
          <p:cNvPr id="15" name="Прямая со стрелкой 14"/>
          <p:cNvCxnSpPr>
            <a:stCxn id="2" idx="3"/>
          </p:cNvCxnSpPr>
          <p:nvPr/>
        </p:nvCxnSpPr>
        <p:spPr bwMode="auto">
          <a:xfrm>
            <a:off x="4446270" y="1503402"/>
            <a:ext cx="1611630" cy="38612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/>
          <p:cNvCxnSpPr/>
          <p:nvPr/>
        </p:nvCxnSpPr>
        <p:spPr bwMode="auto">
          <a:xfrm flipV="1">
            <a:off x="4446270" y="1040236"/>
            <a:ext cx="1611630" cy="49756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8"/>
          <p:cNvCxnSpPr>
            <a:stCxn id="7" idx="2"/>
            <a:endCxn id="8" idx="0"/>
          </p:cNvCxnSpPr>
          <p:nvPr/>
        </p:nvCxnSpPr>
        <p:spPr bwMode="auto">
          <a:xfrm flipH="1">
            <a:off x="5823585" y="2103537"/>
            <a:ext cx="2491740" cy="6556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 стрелкой 21"/>
          <p:cNvCxnSpPr>
            <a:stCxn id="7" idx="2"/>
            <a:endCxn id="9" idx="0"/>
          </p:cNvCxnSpPr>
          <p:nvPr/>
        </p:nvCxnSpPr>
        <p:spPr bwMode="auto">
          <a:xfrm>
            <a:off x="8315325" y="2103537"/>
            <a:ext cx="1434465" cy="6556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 стрелкой 24"/>
          <p:cNvCxnSpPr>
            <a:stCxn id="5" idx="3"/>
          </p:cNvCxnSpPr>
          <p:nvPr/>
        </p:nvCxnSpPr>
        <p:spPr bwMode="auto">
          <a:xfrm flipV="1">
            <a:off x="3486150" y="4358015"/>
            <a:ext cx="1594485" cy="1399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 стрелкой 27"/>
          <p:cNvCxnSpPr>
            <a:stCxn id="10" idx="2"/>
            <a:endCxn id="13" idx="0"/>
          </p:cNvCxnSpPr>
          <p:nvPr/>
        </p:nvCxnSpPr>
        <p:spPr bwMode="auto">
          <a:xfrm>
            <a:off x="7326630" y="4546579"/>
            <a:ext cx="2526030" cy="79337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 стрелкой 30"/>
          <p:cNvCxnSpPr>
            <a:stCxn id="10" idx="2"/>
            <a:endCxn id="12" idx="0"/>
          </p:cNvCxnSpPr>
          <p:nvPr/>
        </p:nvCxnSpPr>
        <p:spPr bwMode="auto">
          <a:xfrm flipH="1">
            <a:off x="6495097" y="4546579"/>
            <a:ext cx="831533" cy="86969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 стрелкой 31"/>
          <p:cNvCxnSpPr>
            <a:stCxn id="10" idx="2"/>
            <a:endCxn id="11" idx="0"/>
          </p:cNvCxnSpPr>
          <p:nvPr/>
        </p:nvCxnSpPr>
        <p:spPr bwMode="auto">
          <a:xfrm flipH="1">
            <a:off x="2526030" y="4546579"/>
            <a:ext cx="4800600" cy="79337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123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" y="2125554"/>
            <a:ext cx="110185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школьников требовалось выполнить четыре практических задания, демонстрирующие владение техническими действиями из базовых игровых видов спорта (бадминтон, баскетбол, волейбол, футбол, настольный теннис и другие), гимнастику с элементами акробатики, технику выполнения упражнений из комплекса ГТО и общую физическую подготовку. Все упражнения выполнялись в «зоне комфорта» и не требовали специальной физической подготовки.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17370" y="787045"/>
            <a:ext cx="95326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проводилось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8-12 апреля 2019 года среди обучающихся 6 и 10 классов из более чем 300 школ 31 региона России. В исследовании приняли участие почти 15 тысяч шестиклассников и более 8 тысяч десятиклассников, относящихся к основной медицинской группе для занятий физической культурой.</a:t>
            </a:r>
          </a:p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861" y="468630"/>
            <a:ext cx="1443928" cy="161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17370" y="331316"/>
            <a:ext cx="126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НИКО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3858445"/>
            <a:ext cx="6170202" cy="28926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71800" y="392871"/>
            <a:ext cx="4034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культуре</a:t>
            </a:r>
          </a:p>
        </p:txBody>
      </p:sp>
    </p:spTree>
    <p:extLst>
      <p:ext uri="{BB962C8B-B14F-4D97-AF65-F5344CB8AC3E}">
        <p14:creationId xmlns:p14="http://schemas.microsoft.com/office/powerpoint/2010/main" val="4000099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215" y="176908"/>
            <a:ext cx="6996184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исследования качества образования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0802" y="3238720"/>
            <a:ext cx="2914935" cy="93509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регион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2845" y="2095689"/>
            <a:ext cx="442187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</a:t>
            </a:r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городов: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Магнитогорск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Златоуст,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Копейск, Миасс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461297"/>
              </p:ext>
            </p:extLst>
          </p:nvPr>
        </p:nvGraphicFramePr>
        <p:xfrm>
          <a:off x="565244" y="4378126"/>
          <a:ext cx="4860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xmlns="" val="346551693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10091721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987581378"/>
                    </a:ext>
                  </a:extLst>
                </a:gridCol>
              </a:tblGrid>
              <a:tr h="36506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учащихся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2994755"/>
                  </a:ext>
                </a:extLst>
              </a:tr>
              <a:tr h="36506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181768"/>
                  </a:ext>
                </a:extLst>
              </a:tr>
              <a:tr h="36506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5594105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262706"/>
              </p:ext>
            </p:extLst>
          </p:nvPr>
        </p:nvGraphicFramePr>
        <p:xfrm>
          <a:off x="6433783" y="4378126"/>
          <a:ext cx="4860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000">
                  <a:extLst>
                    <a:ext uri="{9D8B030D-6E8A-4147-A177-3AD203B41FA5}">
                      <a16:colId xmlns:a16="http://schemas.microsoft.com/office/drawing/2014/main" xmlns="" val="188340041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67461721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1301165962"/>
                    </a:ext>
                  </a:extLst>
                </a:gridCol>
              </a:tblGrid>
              <a:tr h="36506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 учащихся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2721755"/>
                  </a:ext>
                </a:extLst>
              </a:tr>
              <a:tr h="36506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9166823"/>
                  </a:ext>
                </a:extLst>
              </a:tr>
              <a:tr h="36506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5614115"/>
                  </a:ext>
                </a:extLst>
              </a:tr>
            </a:tbl>
          </a:graphicData>
        </a:graphic>
      </p:graphicFrame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618" y="176908"/>
            <a:ext cx="3221302" cy="28575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0367" y="789417"/>
            <a:ext cx="1443928" cy="161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994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5255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исследования НИКО по физической культуре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6213" y="3597780"/>
            <a:ext cx="10562602" cy="60675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выполнения практических тестов упражнений из комплекса ГТО</a:t>
            </a: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508473"/>
              </p:ext>
            </p:extLst>
          </p:nvPr>
        </p:nvGraphicFramePr>
        <p:xfrm>
          <a:off x="969947" y="1721978"/>
          <a:ext cx="1019513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31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72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592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1567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балл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Неудовлетворительные результаты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315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315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65570"/>
              </p:ext>
            </p:extLst>
          </p:nvPr>
        </p:nvGraphicFramePr>
        <p:xfrm>
          <a:off x="2696852" y="4384810"/>
          <a:ext cx="7088630" cy="1752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4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237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06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Максимальный  балл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593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593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84%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3204674" y="1170775"/>
            <a:ext cx="5725681" cy="4401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балл за выполнение заданий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1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4011" y="8933"/>
            <a:ext cx="3150870" cy="622467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показало НИКО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7340" y="631400"/>
            <a:ext cx="10336530" cy="3181509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обеих возрастных групп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 и 10 классов) предпочитают игровые виды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спорта, ставя на первое место игру баскетбол.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третье места по популярности среди школьников заняли волейбол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футбол;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«Техника выполнения упражнений из комплекса ГТО» , на достаточно высоком уровне умений правильного выполнения этих нормативов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обеих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 группах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- Около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половины участников в обеих возрастных группах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выполнили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«четверку».</a:t>
            </a:r>
          </a:p>
          <a:p>
            <a:pPr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170" y="4002054"/>
            <a:ext cx="3742951" cy="2436201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822" y="2940536"/>
            <a:ext cx="2722306" cy="3917464"/>
          </a:xfrm>
          <a:prstGeom prst="rect">
            <a:avLst/>
          </a:prstGeom>
        </p:spPr>
      </p:pic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3743" y="4010936"/>
            <a:ext cx="3940127" cy="246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39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591</Words>
  <Application>Microsoft Office PowerPoint</Application>
  <PresentationFormat>Произвольный</PresentationFormat>
  <Paragraphs>102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Национальные исследования качества образования</vt:lpstr>
      <vt:lpstr>Результаты исследования НИКО по физической культуре</vt:lpstr>
      <vt:lpstr>Что показало НИКО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преподавания учебного предмета  «Физическая культура»  в 2019-2020 учебном году</dc:title>
  <dc:creator>Nadya</dc:creator>
  <cp:lastModifiedBy>Бессарабов Александр Юрьевич</cp:lastModifiedBy>
  <cp:revision>72</cp:revision>
  <dcterms:created xsi:type="dcterms:W3CDTF">2019-09-23T17:45:07Z</dcterms:created>
  <dcterms:modified xsi:type="dcterms:W3CDTF">2019-11-28T04:51:05Z</dcterms:modified>
</cp:coreProperties>
</file>