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36763-C795-437A-8CF6-1202317F1070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AFC8B-7F8A-4936-988D-4E47935BA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4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AFC8B-7F8A-4936-988D-4E47935BAB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63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708920"/>
            <a:ext cx="5723468" cy="1562177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ПРОФЕССИОНАЛЬНЫЙ СТАНДАРТ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Педагог-психолог </a:t>
            </a:r>
            <a:br>
              <a:rPr lang="ru-RU" sz="3600" dirty="0" smtClean="0"/>
            </a:br>
            <a:r>
              <a:rPr lang="ru-RU" sz="3600" dirty="0" smtClean="0"/>
              <a:t>(психолог в сфере образования)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221088"/>
            <a:ext cx="5712179" cy="1399574"/>
          </a:xfrm>
        </p:spPr>
        <p:txBody>
          <a:bodyPr/>
          <a:lstStyle/>
          <a:p>
            <a:endParaRPr lang="ru-RU" sz="4000" dirty="0" smtClean="0"/>
          </a:p>
          <a:p>
            <a:endParaRPr lang="ru-RU" dirty="0"/>
          </a:p>
        </p:txBody>
      </p:sp>
      <p:pic>
        <p:nvPicPr>
          <p:cNvPr id="4" name="Picture 2" descr="C:\Users\selivanova_ea\Desktop\layout_set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23749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157455"/>
              </p:ext>
            </p:extLst>
          </p:nvPr>
        </p:nvGraphicFramePr>
        <p:xfrm>
          <a:off x="971600" y="908720"/>
          <a:ext cx="7200801" cy="841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5962"/>
                <a:gridCol w="3110746"/>
                <a:gridCol w="403245"/>
                <a:gridCol w="640871"/>
                <a:gridCol w="1300465"/>
                <a:gridCol w="649512"/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Психологическое консультирование субъектов образовательного процесса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A/03.7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21744"/>
              </p:ext>
            </p:extLst>
          </p:nvPr>
        </p:nvGraphicFramePr>
        <p:xfrm>
          <a:off x="971600" y="1844824"/>
          <a:ext cx="7128791" cy="42460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128791"/>
              </a:tblGrid>
              <a:tr h="721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обучающихся по проблемам самопознания, профессионального самоопределения, личностным проблемам, вопросам взаимоотношений в коллективе и другим вопросам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82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администрации, педагогов, преподавателей и других работников образовательных организаций по проблемам взаимоотношений в трудовом коллективе и другим профессиональным вопросам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25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педагогов и преподавателей по вопросам разработки и реализации индивидуальных программ для построения индивидуального образовательного маршрута с учетом особенностей и образовательных потребностей конкретного обучающегося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1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родителей (законных представителей) по проблемам взаимоотношений с обучающимися, их развития, профессионального самоопределения и другим вопросам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9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администрации образовательной организации, педагогов, преподавателей, родителей (законных представителей) по психологическим проблемам обучения, воспитания и развития обучающихся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1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7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936533"/>
              </p:ext>
            </p:extLst>
          </p:nvPr>
        </p:nvGraphicFramePr>
        <p:xfrm>
          <a:off x="899592" y="836712"/>
          <a:ext cx="7344815" cy="841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0819"/>
                <a:gridCol w="3187650"/>
                <a:gridCol w="741826"/>
                <a:gridCol w="777081"/>
                <a:gridCol w="1084095"/>
                <a:gridCol w="433344"/>
              </a:tblGrid>
              <a:tr h="841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Коррекционно-развивающая работа с детьми и обучающимися, в том числе работа по восстановлению и реабилитации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A/04.7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7940"/>
              </p:ext>
            </p:extLst>
          </p:nvPr>
        </p:nvGraphicFramePr>
        <p:xfrm>
          <a:off x="899592" y="1844824"/>
          <a:ext cx="7272808" cy="3960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72808"/>
              </a:tblGrid>
              <a:tr h="10561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и реализация планов проведения коррекционно-развивающих занятий для детей и обучающихся, направленных на развитие интеллектуальной, эмоционально-волевой сферы, познавательных процессов, снятие тревожности, решение проблем в сфере общения, преодоление проблем в общении и поведении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561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и совместное осуществление педагогами, учителями-дефектологами, учителями-логопедами, социальными педагогами психолого-педагогической коррекции выявленных в психическом развитии детей и обучающихся недостатков, нарушений социализации и адаптации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Формирование и реализация планов по созданию образовательной среды для обучающихся с особыми образовательными потребностями, в том числе одаренных обучающихся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Проектирование в сотрудничестве с педагогами индивидуальных образовательных маршрутов для обучающихся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4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373792"/>
              </p:ext>
            </p:extLst>
          </p:nvPr>
        </p:nvGraphicFramePr>
        <p:xfrm>
          <a:off x="827584" y="764704"/>
          <a:ext cx="7416824" cy="525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1808"/>
                <a:gridCol w="2686374"/>
                <a:gridCol w="934520"/>
                <a:gridCol w="661580"/>
                <a:gridCol w="1339478"/>
                <a:gridCol w="663064"/>
              </a:tblGrid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Психологическая диагностика детей и обучающихся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A/05.7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99141"/>
              </p:ext>
            </p:extLst>
          </p:nvPr>
        </p:nvGraphicFramePr>
        <p:xfrm>
          <a:off x="755576" y="1412776"/>
          <a:ext cx="7632848" cy="49812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32848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диагностика с использованием современных образовательных технологий, включая информационные образовательные ресурсы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Скрининговые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обследования (мониторинг) с целью анализа динамики психического развития, определение лиц, нуждающихся в психологической помощи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Составление психолого-педагогических заключений по результатам диагностического обследования с целью ориентации педагогов, преподавателей, администрации образовательных организаций и родителей (законных представителей) в проблемах личностного и социального развития обучающихся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75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Определение степени нарушений в психическом, личностном и социальном развитии детей и обучающихся, участие в работе психолого-медико-педагогических комиссий и консилиумов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67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Изучение интересов, склонностей, способностей детей и обучающихся, предпосылок одаренности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56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Осуществление с целью помощи в профориентации комплекса диагностических мероприятий по изучению способностей, склонностей, направленности и мотивации, личностных, характерологических и прочих особенностей в соответствии с федеральными государственными образовательными стандартами общего образования соответствующего уровня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67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803" marR="6680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9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263749"/>
              </p:ext>
            </p:extLst>
          </p:nvPr>
        </p:nvGraphicFramePr>
        <p:xfrm>
          <a:off x="899592" y="692696"/>
          <a:ext cx="7344817" cy="525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0668"/>
                <a:gridCol w="3518871"/>
                <a:gridCol w="487793"/>
                <a:gridCol w="652350"/>
                <a:gridCol w="1078435"/>
                <a:gridCol w="396700"/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Психологическое просвещение субъектов образовательного процесса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A/06.7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87352"/>
              </p:ext>
            </p:extLst>
          </p:nvPr>
        </p:nvGraphicFramePr>
        <p:xfrm>
          <a:off x="827584" y="1340768"/>
          <a:ext cx="7560840" cy="48384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0"/>
              </a:tblGrid>
              <a:tr h="769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Ознакомление педагогов, преподавателей и администрации образовательных организаций с современными исследованиями в области психологии дошкольного, младшего школьного, подросткового, юношеского возраста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3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Информирование субъектов образовательного процесса о формах и результатах своей профессиональной деятельности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3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Ознакомление педагогов, преподавателей, администрации образовательных организаций и родителей (законных представителей) с основными условиями психического развития ребенка (в рамках консультирования, педагогических советов)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9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Ознакомление педагогов, преподавателей и администрации образовательных организаций с современными исследованиями в области профилактики социальной адаптации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9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Просветительская работа с родителями (законными представителями) по принятию особенностей поведения, миропонимания, интересов и склонностей, в том числе одаренности ребенка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9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Информирование о факторах, препятствующих развитию личности детей, воспитанников и обучающихся о мерах по оказанию им различного вида психологической помощи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3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3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334755"/>
              </p:ext>
            </p:extLst>
          </p:nvPr>
        </p:nvGraphicFramePr>
        <p:xfrm>
          <a:off x="107504" y="116632"/>
          <a:ext cx="8856984" cy="6480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214"/>
                <a:gridCol w="866477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0" marR="6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Психологическое просвещение </a:t>
                      </a:r>
                      <a:r>
                        <a:rPr lang="ru-RU" sz="1200" dirty="0">
                          <a:effectLst/>
                        </a:rPr>
                        <a:t>субъектов образовательного процесса в области работы по поддержке лиц с ограниченными возможностями здоровья, детей и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0" marR="677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71581"/>
              </p:ext>
            </p:extLst>
          </p:nvPr>
        </p:nvGraphicFramePr>
        <p:xfrm>
          <a:off x="107504" y="908720"/>
          <a:ext cx="8928992" cy="6537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28992"/>
              </a:tblGrid>
              <a:tr h="8365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Ознакомление педагогов, преподавателей и администрации образовательных организаций и организаций, осуществляющих образовательную деятельность,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с современными исследованиями в области психологии дошкольного, младшего школьного, подросткового, юношеского возраста лиц с ограниченными возможностями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 здоровья, детей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4855" marR="3485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7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Ознакомление педагогов, преподавателей, администрации образовательных организаций и организаций, осуществляющих образовательную деятельность, а также родителей (законных представителей)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с основными условиями психического развития лиц с ограниченными возможностями здоровья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, детей и обучающихся, испытывающих трудности в освоении основных общеобразовательных программ, развитии и социальной адаптации (в рамках консультирования, педагогических советов)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4855" marR="3485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0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Просветительская работа с родителями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(законными представителями) лиц с ограниченными возможностями здоровья, детей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4855" marR="348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Ознакомление педагогов, преподавателей и администрации образовательных организаций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с современными исследованиями в области профилактики социальной адаптации,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5" marR="34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4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Помощь в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формировании психологической культуры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субъектов образовательного процесса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4855" marR="3485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0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Помощь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в сохранении и укреплении психологического здоровья лиц с ограниченными возможностями здоровья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, детей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5" marR="3485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5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5" marR="3485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6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400655"/>
              </p:ext>
            </p:extLst>
          </p:nvPr>
        </p:nvGraphicFramePr>
        <p:xfrm>
          <a:off x="179512" y="188640"/>
          <a:ext cx="8784976" cy="6174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560"/>
                <a:gridCol w="8622416"/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Психологическая профилактика </a:t>
                      </a:r>
                      <a:r>
                        <a:rPr lang="ru-RU" sz="1200" dirty="0">
                          <a:effectLst/>
                        </a:rPr>
                        <a:t>нарушений поведения и отклонений в развитии лиц с ограниченными возможностями здоровья, детей и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94779"/>
              </p:ext>
            </p:extLst>
          </p:nvPr>
        </p:nvGraphicFramePr>
        <p:xfrm>
          <a:off x="395537" y="980728"/>
          <a:ext cx="8352928" cy="56886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52928"/>
              </a:tblGrid>
              <a:tr h="159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Выявление условий, затрудняющих становление и развитие личности лиц с ограниченными возможностями здоровья,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детей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преступления, с учетом особенностей их психофизического развития, индивидуальных возможностей и  особых образовательных потребностей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32" marR="4813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9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Профилактическая работа с учетом особенностей психофизического развития, индивидуальных возможностей и особых образовательных потребностей лиц с ограниченными возможностями здоровья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, детей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делу, либо являющихся потерпевшими или свидетелями преступления.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32" marR="481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Разработка предложений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по формированию сберегающих здоровье образовательных технологий, здорового образа жизни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32" marR="4813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9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Разработка рекомендаций родителям (законным представителям) по вопросам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психологической готовности к переходу на следующий уровень образования лиц с ограниченными возможностями здоровья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, детей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32" marR="481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5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32" marR="4813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1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026306"/>
              </p:ext>
            </p:extLst>
          </p:nvPr>
        </p:nvGraphicFramePr>
        <p:xfrm>
          <a:off x="179512" y="116632"/>
          <a:ext cx="8784976" cy="6174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5372"/>
                <a:gridCol w="8359604"/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Психологическое консультирование </a:t>
                      </a:r>
                      <a:r>
                        <a:rPr lang="ru-RU" sz="1200" dirty="0">
                          <a:effectLst/>
                        </a:rPr>
                        <a:t>лиц с ограниченными возможностями здоровья и детей и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63335"/>
              </p:ext>
            </p:extLst>
          </p:nvPr>
        </p:nvGraphicFramePr>
        <p:xfrm>
          <a:off x="179512" y="980728"/>
          <a:ext cx="8784976" cy="5852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84976"/>
              </a:tblGrid>
              <a:tr h="544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обучающихся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 проблемам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самопознания, профессионального самоопределения, личностным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проблемам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преподавателей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 других работников образовательной организации и организации, осуществляющей образовательную деятельность, по проблемам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взаимоотношений с обучающимися и другим профессиональным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вопросам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7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педагогических работников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по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вопросам разработки и реализации индивидуальных программ обучения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для лиц с ограниченными возможностями здоровья и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преступления, с учетом особенностей и образовательных потребностей конкретного обучающегося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родителей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(законных представителей) по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проблемам взаимоотношений с обучающимися,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воспитанниками с ограниченными возможностями здоровья, а также находящимися в трудных жизненных ситуациях, по вопросам их профессионального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самоопределения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841117"/>
              </p:ext>
            </p:extLst>
          </p:nvPr>
        </p:nvGraphicFramePr>
        <p:xfrm>
          <a:off x="31560" y="116631"/>
          <a:ext cx="8932928" cy="6174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8568"/>
                <a:gridCol w="8304360"/>
              </a:tblGrid>
              <a:tr h="51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Психологическая коррекция</a:t>
                      </a:r>
                      <a:r>
                        <a:rPr lang="ru-RU" sz="1200" dirty="0">
                          <a:effectLst/>
                        </a:rPr>
                        <a:t> поведения и развития детей и обучающихся с ограниченными возможностями здоровья, а также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32464"/>
              </p:ext>
            </p:extLst>
          </p:nvPr>
        </p:nvGraphicFramePr>
        <p:xfrm>
          <a:off x="107504" y="980728"/>
          <a:ext cx="8640960" cy="576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40960"/>
              </a:tblGrid>
              <a:tr h="5148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и реализация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планов коррекционно-развивающих занятий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для обучающихся, направленных на развитие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интеллектуальной, эмоционально-волевой сферы, познавательных процессов, снятие тревожности, решение проблем в сфере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общения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8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и </a:t>
                      </a: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осуществление совместно со специалистами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(педагогами, преподавателями, учителями-дефектологами, учителями-логопедами)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психолого-педагогической коррекции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отклонений в психическом развитии обучающихся, нарушений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социализации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6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Формирование совместно с иными педагогическими работниками для обучающихся с ограниченными возможностями здоровья, а также для обучающихся, находящихся в трудной жизненной ситуации,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образовательной среды, удовлетворяющей их интересам 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потребностям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8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программ психологической коррекции поведения и нарушений в развитии обучающихся и сопровождение их реализации в образовательной организации и организации, осуществляющей образовательную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коррекционно-развивающих занятий с обучающимися в соответствии с категорией детей с ограниченными возможностями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здоровья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3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и проведение профилактических, диагностических, развивающих мероприятий в образовательных организациях различных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типов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и реализация программ профилактики и коррекции девиаций и асоциального поведения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обучающихся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3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50" marR="64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969756"/>
              </p:ext>
            </p:extLst>
          </p:nvPr>
        </p:nvGraphicFramePr>
        <p:xfrm>
          <a:off x="97644" y="1484784"/>
          <a:ext cx="9036496" cy="5303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36496"/>
              </a:tblGrid>
              <a:tr h="186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диагностика с использованием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современных образовательных технологий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, включая информационные образовательные ресурсы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720" marR="3372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9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Скрининговые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обследования с целью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мониторинга психического развития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720" marR="3372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09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Составление психолого-педагогических заключений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 результатам диагностического обследования с целью ориентации педагогов и родителей (законных представителей) в проблемах личностного и социального развития 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720" marR="3372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9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пределение степени нарушений в психическом и личностном развитии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720" marR="337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9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Изучение интересов, склонностей, способностей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720" marR="3372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9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Осуществление с целью профориентации комплекса диагностических мероприятий по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изучению мотивации, личностных, характерологических особенностей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720" marR="3372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11622"/>
              </p:ext>
            </p:extLst>
          </p:nvPr>
        </p:nvGraphicFramePr>
        <p:xfrm>
          <a:off x="107504" y="0"/>
          <a:ext cx="8784975" cy="1458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8424935"/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Психологическая диагностика </a:t>
                      </a:r>
                      <a:r>
                        <a:rPr lang="ru-RU" sz="1200" dirty="0">
                          <a:effectLst/>
                        </a:rPr>
                        <a:t>особенностей 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преступления, по запросу органов и учреждений системы профилактики безнадзорности и правонарушений несовершеннолетних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4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158583"/>
              </p:ext>
            </p:extLst>
          </p:nvPr>
        </p:nvGraphicFramePr>
        <p:xfrm>
          <a:off x="899592" y="980728"/>
          <a:ext cx="7200800" cy="48662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4056"/>
                <a:gridCol w="6696744"/>
              </a:tblGrid>
              <a:tr h="28665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IV</a:t>
                      </a:r>
                      <a:r>
                        <a:rPr lang="ru-RU" sz="1400" dirty="0">
                          <a:effectLst/>
                        </a:rPr>
                        <a:t>. Сведения об организациях – разработчиках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профессионального стандарта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39" marR="391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84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4.1. </a:t>
                      </a:r>
                      <a:r>
                        <a:rPr lang="ru-RU" sz="1400" dirty="0">
                          <a:effectLst/>
                        </a:rPr>
                        <a:t>Ответственная организация-разработчик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Государственное бюджетное образовательное учреждение высшего профессионального образования города Москвы «Московский городской психолого-педагогический университет», город Москва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53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  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Ректор                         Рубцов Виталий Владимирович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62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4.2</a:t>
                      </a:r>
                      <a:r>
                        <a:rPr lang="ru-RU" sz="1400" dirty="0">
                          <a:effectLst/>
                        </a:rPr>
                        <a:t>. Наименования организаций-разработчиков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83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/>
                    </a:p>
                  </a:txBody>
                  <a:tcPr marL="39139" marR="39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ГБОУ «Самарский региональный </a:t>
                      </a:r>
                      <a:r>
                        <a:rPr lang="ru-RU" sz="1400" dirty="0" err="1">
                          <a:effectLst/>
                        </a:rPr>
                        <a:t>социопсихологический</a:t>
                      </a:r>
                      <a:r>
                        <a:rPr lang="ru-RU" sz="1400" dirty="0">
                          <a:effectLst/>
                        </a:rPr>
                        <a:t> центр», город Самара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/>
                </a:tc>
              </a:tr>
              <a:tr h="24005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/>
                    </a:p>
                  </a:txBody>
                  <a:tcPr marL="39139" marR="39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ГОУ «Уральский государственный педагогический университет», город Екатеринбург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/>
                </a:tc>
              </a:tr>
              <a:tr h="24005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/>
                    </a:p>
                  </a:txBody>
                  <a:tcPr marL="39139" marR="39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ГОУ ВПО «Башкирский государственный педагогический университет», Республика Башкортостан, город Уфа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/>
                </a:tc>
              </a:tr>
              <a:tr h="24005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39139" marR="39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Общероссийская общественная организация «Федерация психологов образования России», город Москва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/>
                </a:tc>
              </a:tr>
              <a:tr h="24005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/>
                    </a:p>
                  </a:txBody>
                  <a:tcPr marL="39139" marR="39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ФГБОУ «Волгоградский государственный социально-педагогический университет», город Волгоград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/>
                </a:tc>
              </a:tr>
              <a:tr h="18808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39139" marR="39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ФГОУ ВПО «Южный федеральный университет», город Ростов-на-Дону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39" marR="391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Структура профессионального стандарта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7"/>
            <a:ext cx="7272808" cy="36038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I.	</a:t>
            </a:r>
            <a:r>
              <a:rPr lang="ru-RU" dirty="0"/>
              <a:t>Общие </a:t>
            </a:r>
            <a:r>
              <a:rPr lang="ru-RU" dirty="0" smtClean="0"/>
              <a:t>сведения</a:t>
            </a:r>
          </a:p>
          <a:p>
            <a:r>
              <a:rPr lang="ru-RU" dirty="0"/>
              <a:t>II. Описание трудовых функций, входящих в профессиональный </a:t>
            </a:r>
            <a:r>
              <a:rPr lang="ru-RU" dirty="0" smtClean="0"/>
              <a:t>стандарт (функциональная </a:t>
            </a:r>
            <a:r>
              <a:rPr lang="ru-RU" dirty="0"/>
              <a:t>карта вида профессиональной деятельности</a:t>
            </a:r>
            <a:r>
              <a:rPr lang="ru-RU" dirty="0" smtClean="0"/>
              <a:t>)</a:t>
            </a:r>
          </a:p>
          <a:p>
            <a:r>
              <a:rPr lang="ru-RU" dirty="0"/>
              <a:t>III. Характеристика обобщенных трудовых функций (трудовые действия, необходимые </a:t>
            </a:r>
            <a:r>
              <a:rPr lang="ru-RU" dirty="0" smtClean="0"/>
              <a:t>умения, необходимые знания)</a:t>
            </a:r>
          </a:p>
          <a:p>
            <a:r>
              <a:rPr lang="ru-RU" dirty="0"/>
              <a:t>IV. Сведения об организациях – разработчиках </a:t>
            </a:r>
          </a:p>
          <a:p>
            <a:pPr marL="0" indent="0">
              <a:buNone/>
            </a:pPr>
            <a:r>
              <a:rPr lang="ru-RU" dirty="0"/>
              <a:t>профессионального </a:t>
            </a:r>
            <a:r>
              <a:rPr lang="ru-RU" dirty="0" smtClean="0"/>
              <a:t>стандарта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764049"/>
              </p:ext>
            </p:extLst>
          </p:nvPr>
        </p:nvGraphicFramePr>
        <p:xfrm>
          <a:off x="1115616" y="1052736"/>
          <a:ext cx="6912768" cy="1097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/>
                <a:gridCol w="648072"/>
              </a:tblGrid>
              <a:tr h="468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Деятельность по психолого-педагогическому сопровождению образовательного процесса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01.002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(наименование вида профессиональной деятельности)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404664"/>
            <a:ext cx="6965245" cy="1202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сведения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69955"/>
              </p:ext>
            </p:extLst>
          </p:nvPr>
        </p:nvGraphicFramePr>
        <p:xfrm>
          <a:off x="899592" y="2060848"/>
          <a:ext cx="7344816" cy="4361304"/>
        </p:xfrm>
        <a:graphic>
          <a:graphicData uri="http://schemas.openxmlformats.org/drawingml/2006/table">
            <a:tbl>
              <a:tblPr firstRow="1" firstCol="1" bandRow="1"/>
              <a:tblGrid>
                <a:gridCol w="7344816"/>
              </a:tblGrid>
              <a:tr h="8979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Основная цель вида профессиональной деятельности: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Психолого-педагогическое сопровождение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образовательного процесса в образовательных организациях общего, профессионального и дополнительного образования, основных и дополнительных образовательных программ; </a:t>
                      </a:r>
                      <a:endParaRPr lang="ru-RU" sz="1800" dirty="0" smtClean="0">
                        <a:effectLst/>
                        <a:latin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оказание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психолого-педагогической помощи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 лицам с ограниченными возможностями здоровья, 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Отнесение к видам экономической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69273"/>
              </p:ext>
            </p:extLst>
          </p:nvPr>
        </p:nvGraphicFramePr>
        <p:xfrm>
          <a:off x="1187624" y="2420888"/>
          <a:ext cx="6840760" cy="3088005"/>
        </p:xfrm>
        <a:graphic>
          <a:graphicData uri="http://schemas.openxmlformats.org/drawingml/2006/table">
            <a:tbl>
              <a:tblPr firstRow="1" firstCol="1" bandRow="1"/>
              <a:tblGrid>
                <a:gridCol w="1708822"/>
                <a:gridCol w="5131938"/>
              </a:tblGrid>
              <a:tr h="344805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Calibri"/>
                        </a:rPr>
                        <a:t>80.10.1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</a:rPr>
                        <a:t>Дошкольное образование (предшествующее начальному общему образованию)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Calibri"/>
                        </a:rPr>
                        <a:t>80.10.2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</a:rPr>
                        <a:t>Начальное общее 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Calibri"/>
                        </a:rPr>
                        <a:t>80.21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</a:rPr>
                        <a:t>Основное общее и среднее (полное) общее образование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Calibri"/>
                        </a:rPr>
                        <a:t>80.22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</a:rPr>
                        <a:t>Начальное и среднее профессиональное 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Calibri"/>
                        </a:rPr>
                        <a:t>80.3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</a:rPr>
                        <a:t>Высшее профессиональное образование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Calibri"/>
                        </a:rPr>
                        <a:t>80.4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</a:rPr>
                        <a:t>Образование для взрослых и прочие виды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7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ru-RU" sz="3600" dirty="0"/>
              <a:t>Обобщенные трудовые функции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456620"/>
              </p:ext>
            </p:extLst>
          </p:nvPr>
        </p:nvGraphicFramePr>
        <p:xfrm>
          <a:off x="755576" y="1556792"/>
          <a:ext cx="7704856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99201"/>
                <a:gridCol w="4305655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Психолого-педагогическое сопровождение образовательного процесса в образовательных организациях общего, профессионального и дополнительного образования, сопровождение основных и дополнительных образовательных программ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Оказание психолого-педагогической помощи лицам с ограниченными возможностями здоровья, 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Трудовые функции - 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96001"/>
              </p:ext>
            </p:extLst>
          </p:nvPr>
        </p:nvGraphicFramePr>
        <p:xfrm>
          <a:off x="755576" y="1412776"/>
          <a:ext cx="7632848" cy="45244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32848"/>
              </a:tblGrid>
              <a:tr h="59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2964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Психолого-педагогическое и методическое сопровождение реализации основных и дополнительных образовательных программ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2964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экспертиза (оценка) комфортности и безопасности образовательной среды образовательных организаций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7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Психологическое консультирование субъектов образовательного процесса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Коррекционно-развивающая работа с детьми и обучающимися, в том числе работа по восстановлению и реабилитации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диагностика детей и обучающихся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0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Психологическое просвещение субъектов образовательного процесса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04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Психопрофилактика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(профессиональная деятельность, направленная на сохранение и укрепление психологического здоровья обучающихся в процессе обучения и воспитания в образовательных организациях)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7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ru-RU" dirty="0"/>
              <a:t>Трудовые функции - </a:t>
            </a:r>
            <a:r>
              <a:rPr lang="ru-RU" dirty="0" smtClean="0"/>
              <a:t>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33180"/>
              </p:ext>
            </p:extLst>
          </p:nvPr>
        </p:nvGraphicFramePr>
        <p:xfrm>
          <a:off x="755576" y="1340768"/>
          <a:ext cx="7632848" cy="51633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32848"/>
              </a:tblGrid>
              <a:tr h="6493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Психологическое просвещение субъектов образовательного процесса в области работы по поддержке лиц с ограниченными возможностями здоровья, детей и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872" marR="608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9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профилактика нарушений поведения и отклонений в развитии лиц с ограниченными возможностями здоровья, детей и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872" marR="6087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9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Психологическое консультирование лиц с ограниченными возможностями здоровья и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872" marR="608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9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коррекция поведения и развития детей и обучающихся с ограниченными возможностями здоровья, а также обучающихся, испытывающих трудности в освоении основных общеобразовательных программ, развитии и социальной адаптации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872" marR="6087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диагностика особенностей лиц с ограниченными возможностями здоровья, обучающихся, испытывающих трудности в освоении основных общеобразовательных программ, развитии и социальной адаптации, в том числе  несовершеннолетних обучающихся, признанных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являющихся потерпевшими или свидетелями преступления, по запросу органов и учреждений системы профилактики безнадзорности и правонарушений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несовершеннолетних.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72" marR="608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4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41046"/>
              </p:ext>
            </p:extLst>
          </p:nvPr>
        </p:nvGraphicFramePr>
        <p:xfrm>
          <a:off x="827584" y="1844824"/>
          <a:ext cx="7560840" cy="43490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0"/>
              </a:tblGrid>
              <a:tr h="669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Формирование и реализация планов развивающей работы с обучающимися с учетом их индивидуально-психологических особенностей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8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программ развития универсальных учебных действий, программ воспитания и социализации обучающихся, воспитанников, коррекционных программ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8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психологических рекомендаций по формированию и реализации индивидуальных учебных планов для творчески одаренных обучающихся и воспитанников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5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Разработка совместно с педагогом индивидуальных учебных планов обучающихся с учетом их психологических особенностей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51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Разработка и реализация мониторинга личностной и метапредметной составляющей результатов освоения основной общеобразовательной программы, установленной федеральными государственными образовательными стандартами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5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Оформление и ведение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23771"/>
              </p:ext>
            </p:extLst>
          </p:nvPr>
        </p:nvGraphicFramePr>
        <p:xfrm>
          <a:off x="827581" y="692696"/>
          <a:ext cx="7416826" cy="841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0324"/>
                <a:gridCol w="3539309"/>
                <a:gridCol w="427209"/>
                <a:gridCol w="852935"/>
                <a:gridCol w="1191142"/>
                <a:gridCol w="275907"/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Психолого-педагогическое и методическое сопровождение реализации основных и дополнительных образовательных программ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01.</a:t>
                      </a: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Трудовые действия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382535"/>
              </p:ext>
            </p:extLst>
          </p:nvPr>
        </p:nvGraphicFramePr>
        <p:xfrm>
          <a:off x="899592" y="836712"/>
          <a:ext cx="7416825" cy="841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44543"/>
                <a:gridCol w="2997880"/>
                <a:gridCol w="639330"/>
                <a:gridCol w="832168"/>
                <a:gridCol w="1088790"/>
                <a:gridCol w="614114"/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Психологическая экспертиза (оценка) комфортности и безопасности образовательной среды образовательных организаций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ru-RU" sz="12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765655"/>
              </p:ext>
            </p:extLst>
          </p:nvPr>
        </p:nvGraphicFramePr>
        <p:xfrm>
          <a:off x="899592" y="1844824"/>
          <a:ext cx="7344815" cy="4050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4815"/>
              </a:tblGrid>
              <a:tr h="578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Психологический мониторинг и анализ эффективности использования методов и средств образовательной деятельности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67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Психологическая экспертиза программ развития образовательной организации с целью определения степени безопасности и комфортности образовательной среды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57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Консультирование педагогов и преподавателей образовательных организаций при выборе образовательных технологий с учетом индивидуально-психологических особенностей и образовательных потребностей обучающихся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67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Оказание психологической поддержки педагогам и преподавателям в проектной деятельности по совершенствованию образовательного процесса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8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435</TotalTime>
  <Words>2819</Words>
  <Application>Microsoft Office PowerPoint</Application>
  <PresentationFormat>Экран (4:3)</PresentationFormat>
  <Paragraphs>172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Кнопка</vt:lpstr>
      <vt:lpstr>ПРОФЕССИОНАЛЬНЫЙ СТАНДАРТ  Педагог-психолог  (психолог в сфере образования)</vt:lpstr>
      <vt:lpstr>Структура профессионального стандарта</vt:lpstr>
      <vt:lpstr>Общие сведения </vt:lpstr>
      <vt:lpstr>Отнесение к видам экономической деятельности</vt:lpstr>
      <vt:lpstr>Обобщенные трудовые функции</vt:lpstr>
      <vt:lpstr>Трудовые функции - А</vt:lpstr>
      <vt:lpstr>Трудовые функции - В</vt:lpstr>
      <vt:lpstr>Трудовые 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 Педагог-психолог  (психолог в сфере образования)</dc:title>
  <dc:creator>Елена А. Селиванова</dc:creator>
  <cp:lastModifiedBy>Алла А. Севрюкова</cp:lastModifiedBy>
  <cp:revision>24</cp:revision>
  <dcterms:created xsi:type="dcterms:W3CDTF">2015-08-07T05:09:52Z</dcterms:created>
  <dcterms:modified xsi:type="dcterms:W3CDTF">2016-02-04T02:54:56Z</dcterms:modified>
</cp:coreProperties>
</file>