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9" r:id="rId4"/>
    <p:sldId id="270" r:id="rId5"/>
    <p:sldId id="262" r:id="rId6"/>
    <p:sldId id="263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EFF4FB"/>
    <a:srgbClr val="CCD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0B778-CD9F-4DE6-A704-C06AF44A9173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1449A-A629-4F16-8D53-D7A853AEE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8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1449A-A629-4F16-8D53-D7A853AEE1C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02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ПРОЕКТЫ И ЛУЧШИЕ ПРАКТИКИ ПО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НАПРАВЛЕННОСТЯМ ДОПОЛНИТЕЛЬНОГО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СПОСОБСТВУЮЩИЕ ОБНОВЛЕНИЮ СОДЕРЖАНИЯ ДОПОЛНИТЕЛЬНОГО ОБРАЗОВАНИЯ ДЕТЕЙ И (ИЛИ) СООТВЕТСТВУЮЩИЕ ЦЕЛЯМ, ЗАДАЧАМ И </a:t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ПРИОРИТЕТНОГО ПРОЕКТА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ДОСТУПНОЕ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ДЛЯ ДЕТЕЙ»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136904" cy="2304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реализации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проектов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сети дополнительных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программ: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39752" y="1628800"/>
            <a:ext cx="58326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«Педагогический франчайзинг развертывания сети дополнительных общеобразовательных программ на уровне муниципальных образований Челябинской области»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4941168"/>
            <a:ext cx="58326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Кисляков Алексей Вячеславович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заведующий кафедрой воспитания и дополнительного образования ГБУ ДПО ЧИППКРО, кандидат педагогических наук, доцент,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 учебно-методического объединения в системе общего образования Челябинской области</a:t>
            </a:r>
            <a:endParaRPr lang="ru-RU" sz="1600" dirty="0"/>
          </a:p>
        </p:txBody>
      </p:sp>
      <p:pic>
        <p:nvPicPr>
          <p:cNvPr id="6" name="Picture 7" descr="logo[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1425752"/>
            <a:ext cx="1080120" cy="97303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59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МУНИЦИПАЛЬНЫХ ПРОЕКТОВ РАЗВИТИЯ СЕТИ ДОПОЛНИТЕЛЬНЫХ ОБЩЕОБРАЗОВАТЕЛЬНЫХ ПРОГРАММ РАЗЛИЧНОЙ НАПРАВЛЕННОСТИ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взаимодействия использования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образовательных организаций разных типов, а также организаций спорта, культуры, общественных организаций и организаций реального сектора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</a:t>
            </a:r>
            <a:endParaRPr lang="ru-RU" sz="1600" dirty="0"/>
          </a:p>
        </p:txBody>
      </p:sp>
      <p:pic>
        <p:nvPicPr>
          <p:cNvPr id="4" name="Picture 8" descr="https://www.nalog.ru/cdn/image/116274/original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5" r="12196"/>
          <a:stretch/>
        </p:blipFill>
        <p:spPr bwMode="auto">
          <a:xfrm>
            <a:off x="65425" y="1916832"/>
            <a:ext cx="3821011" cy="403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07904" y="1628800"/>
            <a:ext cx="5256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сессии муниципальных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сети дополнительных общеобразовательных программ на муниципальном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уровне»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пилотных площадок проекта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Ашинский,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Саткинский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Сосновский муниципальные районы, Златоустовский,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Карабашский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Копейский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Миасский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городские округа (140 человек)</a:t>
            </a:r>
          </a:p>
          <a:p>
            <a:pPr algn="ctr"/>
            <a:endParaRPr lang="ru-RU" sz="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муниципальных территорий Челябинской области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(180 человек)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6" y="4581128"/>
            <a:ext cx="504056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сессии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работников сферы дополнительного образования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«Проектирование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дополнительных общеобразовательных программ на основе использования регионального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модельных дополнительных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 человек)</a:t>
            </a:r>
          </a:p>
        </p:txBody>
      </p:sp>
    </p:spTree>
    <p:extLst>
      <p:ext uri="{BB962C8B-B14F-4D97-AF65-F5344CB8AC3E}">
        <p14:creationId xmlns:p14="http://schemas.microsoft.com/office/powerpoint/2010/main" val="300900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РАЗРАБОТКИ МУНИЦИПАЛЬНЫХ ПРОЕКТОВ РАЗВИТИЯ СЕТИ ДОПОЛНИТЕЛЬНЫХ ОБЩЕОБРАЗОВАТЕЛЬНЫХ ПРОГРАММ РАЗЛИЧНОЙ НАПРАВЛЕННОСТИ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/>
              <a:t>обеспечение доступности качественного дополнительного образования детей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545083"/>
              </p:ext>
            </p:extLst>
          </p:nvPr>
        </p:nvGraphicFramePr>
        <p:xfrm>
          <a:off x="467544" y="1196752"/>
          <a:ext cx="8363272" cy="5464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409"/>
                <a:gridCol w="1045409"/>
                <a:gridCol w="627266"/>
                <a:gridCol w="244588"/>
                <a:gridCol w="1218964"/>
                <a:gridCol w="1045409"/>
                <a:gridCol w="245563"/>
                <a:gridCol w="799846"/>
                <a:gridCol w="1045409"/>
                <a:gridCol w="1045409"/>
              </a:tblGrid>
              <a:tr h="526714">
                <a:tc gridSpan="10">
                  <a:txBody>
                    <a:bodyPr/>
                    <a:lstStyle/>
                    <a:p>
                      <a:pPr lvl="0"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муниципальных проектов программ развития сети дополнительных общеобразовательных программ различной направленности 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951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проектного управления </a:t>
                      </a:r>
                      <a:endParaRPr lang="ru-RU" sz="16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228600" lvl="0" indent="-2286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межведомственная команда: образование, культура и спорт</a:t>
                      </a:r>
                    </a:p>
                    <a:p>
                      <a:pPr marL="228600" lvl="0" indent="-2286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проблемно-ориентированный анализ актуального состояния</a:t>
                      </a:r>
                    </a:p>
                    <a:p>
                      <a:pPr marL="228600" lvl="0" indent="-2286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организационно-управленческих механизмов / мероприятий</a:t>
                      </a:r>
                    </a:p>
                    <a:p>
                      <a:pPr marL="228600" lvl="0" indent="-2286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и ожидаемые эффекты</a:t>
                      </a:r>
                    </a:p>
                    <a:p>
                      <a:pPr marL="228600" lvl="0" indent="-2286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ресурсное обеспечение и риски реализации проекта </a:t>
                      </a:r>
                      <a:endParaRPr lang="ru-RU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5659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5923">
                <a:tc gridSpan="10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Приоритеты в разработке проектов развития сети программ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  <a:tr h="1919931">
                <a:tc gridSpan="10">
                  <a:txBody>
                    <a:bodyPr/>
                    <a:lstStyle/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межведомственного и межуровневого взаимодействия организаций образования, культуры и спорта по развертыванию сети дополнительных общеобразовательных программ как пространства возможностей и выбора. личностью ребенка траектории собственного развития – индивидуальный образовательный маршрут.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Рациональное использование всего комплекса ресурсов территории муниципального образования и выстраивание стратегии по их наращиванию.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содержания, форм и технологий дополнительного образования детей в соответствии с их интересами, а также потребностями семьи и развития муниципальной территории.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охвата, доступности и качества программами  естественнонаучной, технической и туристско-краеведческой направленностей.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спектра  дополнительных общеобразовательных программ для детей от 12 до 18 лет.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1441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6897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индикативных показателей развития муниципальных и региональной системы дополнительного образования детей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1846">
                <a:tc gridSpan="4">
                  <a:txBody>
                    <a:bodyPr/>
                    <a:lstStyle/>
                    <a:p>
                      <a:pPr lvl="0"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план мероприятий по реализации Концепции развития дополнительного образования детей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системы дополнительного образования</a:t>
                      </a:r>
                    </a:p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«дорожные карты»</a:t>
                      </a:r>
                      <a:endParaRPr lang="ru-RU" sz="12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/>
                      <a:r>
                        <a:rPr kumimoji="0" lang="ru-RU" altLang="ru-RU" sz="1200" b="1" i="0" u="none" strike="noStrike" cap="none" normalizeH="0" baseline="0" dirty="0" smtClean="0">
                          <a:ln/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 </a:t>
                      </a:r>
                    </a:p>
                    <a:p>
                      <a:pPr lvl="0" algn="ctr"/>
                      <a:r>
                        <a:rPr kumimoji="0" lang="ru-RU" altLang="ru-RU" sz="1200" b="1" i="0" u="none" strike="noStrike" cap="none" normalizeH="0" baseline="0" dirty="0" smtClean="0">
                          <a:ln/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«Доступное дополнительное</a:t>
                      </a:r>
                    </a:p>
                    <a:p>
                      <a:pPr lvl="0" algn="ctr"/>
                      <a:r>
                        <a:rPr kumimoji="0" lang="ru-RU" altLang="ru-RU" sz="1200" b="1" i="0" u="none" strike="noStrike" cap="none" normalizeH="0" baseline="0" dirty="0" smtClean="0">
                          <a:ln/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 для детей»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356660" y="2780928"/>
            <a:ext cx="484632" cy="21602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56660" y="5252177"/>
            <a:ext cx="484632" cy="21602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5239093">
            <a:off x="5699344" y="6246452"/>
            <a:ext cx="484632" cy="21602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3196598" y="6227600"/>
            <a:ext cx="484632" cy="21602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516" y="476672"/>
            <a:ext cx="8362284" cy="94096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условий для реализации проектов развития сети дополнительных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на 2018-2020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87486" y="1611377"/>
            <a:ext cx="2862065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муниципальных проектов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сети дополнительных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2713" y="2780927"/>
            <a:ext cx="2876838" cy="1292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повышение квалификации  муниципальных команд</a:t>
            </a:r>
          </a:p>
          <a:p>
            <a:pPr lvl="0"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модульные курсы по актуальным направления управлению сетью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487" y="4012034"/>
            <a:ext cx="2862064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Персонифицированная </a:t>
            </a:r>
          </a:p>
          <a:p>
            <a:pPr lvl="0" algn="ctr"/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консалтинга </a:t>
            </a:r>
          </a:p>
          <a:p>
            <a:pPr lvl="0"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руководящих и педагогических работников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6001" y="4882219"/>
            <a:ext cx="284355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профессионального сообщества </a:t>
            </a:r>
            <a:r>
              <a:rPr lang="ru-RU" sz="12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(экспертов, </a:t>
            </a:r>
            <a:r>
              <a:rPr lang="ru-RU" sz="1200" b="1" dirty="0" err="1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тьюторов</a:t>
            </a:r>
            <a:r>
              <a:rPr lang="ru-RU" sz="12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2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и реализации муниципальным программ развития сети дополнительных образовательных общеобразовательных программ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3365083" y="1622102"/>
            <a:ext cx="2862064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реализация и сопровождение апробации модельных дополнительных общеобразовательных программ различной направленности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65083" y="2776114"/>
            <a:ext cx="2876838" cy="12311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творческих групп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модельных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общеобразовательных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на основе лучших практик дополнительного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(42 программы)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5083" y="3987571"/>
            <a:ext cx="2876838" cy="892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Общественно-профессиональная экспертиза</a:t>
            </a:r>
          </a:p>
          <a:p>
            <a:pPr lvl="0"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общеобразовательных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1363" y="4862520"/>
            <a:ext cx="2860558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/>
            <a:endParaRPr lang="ru-RU" sz="1200" b="1" dirty="0" smtClean="0">
              <a:solidFill>
                <a:srgbClr val="7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педагогических работников </a:t>
            </a:r>
          </a:p>
          <a:p>
            <a:pPr lvl="0"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использованию регионального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модельных дополнительных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различной направленности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149712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16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франчайзинга, проектные технологии, экспертного </a:t>
            </a:r>
            <a:r>
              <a:rPr lang="ru-RU" sz="16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обучающего консалтинга</a:t>
            </a: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6439495" y="1612037"/>
            <a:ext cx="2376264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 инновационных управленческих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педагогических проектов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дополнительного образования детей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6439496" y="2950205"/>
            <a:ext cx="2376264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областного конкурса «</a:t>
            </a:r>
            <a:r>
              <a:rPr lang="ru-RU" sz="1400" b="1" dirty="0" err="1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</a:t>
            </a:r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дополнительном образовании»</a:t>
            </a:r>
            <a:endParaRPr lang="ru-RU" sz="1400" b="1" dirty="0">
              <a:solidFill>
                <a:srgbClr val="7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6439494" y="3885547"/>
            <a:ext cx="2376266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сессия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команд – участников конкурса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3"/>
          <p:cNvSpPr txBox="1">
            <a:spLocks/>
          </p:cNvSpPr>
          <p:nvPr/>
        </p:nvSpPr>
        <p:spPr>
          <a:xfrm>
            <a:off x="6439493" y="4624211"/>
            <a:ext cx="2376265" cy="16589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00" b="1" dirty="0" smtClean="0">
              <a:solidFill>
                <a:srgbClr val="7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Инициирование проектных команд в запуске и продвижении проектов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муниципальном, региональном и федеральном уровнях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2987824" y="2059631"/>
            <a:ext cx="501288" cy="316088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6084168" y="2059631"/>
            <a:ext cx="517519" cy="34061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ойная стрелка влево/вправо/вверх 22"/>
          <p:cNvSpPr/>
          <p:nvPr/>
        </p:nvSpPr>
        <p:spPr>
          <a:xfrm rot="10800000">
            <a:off x="1739247" y="1463664"/>
            <a:ext cx="5868652" cy="282689"/>
          </a:xfrm>
          <a:prstGeom prst="leftRigh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Проект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доступного </a:t>
            </a:r>
            <a:r>
              <a:rPr lang="ru-RU" sz="2400" b="1" dirty="0">
                <a:solidFill>
                  <a:srgbClr val="C00000"/>
                </a:solidFill>
              </a:rPr>
              <a:t>дополнительного образования для детей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https://ipk74.ru/pddod/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1" t="3002" r="14630" b="4766"/>
          <a:stretch/>
        </p:blipFill>
        <p:spPr bwMode="auto">
          <a:xfrm>
            <a:off x="899592" y="1268760"/>
            <a:ext cx="7585526" cy="54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60" y="26064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Проект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доступного </a:t>
            </a:r>
            <a:r>
              <a:rPr lang="ru-RU" sz="2400" b="1" dirty="0">
                <a:solidFill>
                  <a:srgbClr val="C00000"/>
                </a:solidFill>
              </a:rPr>
              <a:t>дополнительного образования для детей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002060"/>
                </a:solidFill>
              </a:rPr>
              <a:t>https://ipk74.ru/pddod/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4" t="12149" r="13031" b="5679"/>
          <a:stretch/>
        </p:blipFill>
        <p:spPr bwMode="auto">
          <a:xfrm>
            <a:off x="323528" y="1196752"/>
            <a:ext cx="8298346" cy="517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1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ПРОЕКТЫ И ЛУЧШИЕ ПРАКТИКИ ПО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НАПРАВЛЕННОСТЯМ ДОПОЛНИТЕЛЬНОГО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СПОСОБСТВУЮЩИЕ ОБНОВЛЕНИЮ СОДЕРЖАНИЯ ДОПОЛНИТЕЛЬНОГО ОБРАЗОВАНИЯ ДЕТЕЙ И (ИЛИ) СООТВЕТСТВУЮЩИЕ ЦЕЛЯМ, ЗАДАЧАМ И </a:t>
            </a:r>
            <a:b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ПРИОРИТЕТНОГО ПРОЕКТА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ДОСТУПНОЕ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ДЛЯ ДЕТЕЙ»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136904" cy="2304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реализации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проектов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сети дополнительных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программ: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39752" y="1628800"/>
            <a:ext cx="58326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«Педагогический франчайзинг развертывания сети дополнительных общеобразовательных программ на уровне муниципальных образований Челябинской области»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869160"/>
            <a:ext cx="58326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Кисляков Алексей Вячеславович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заведующий кафедрой воспитания и дополнительного образования ГБУ ДПО ЧИППКРО, кандидат педагогических наук, доцент,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 учебно-методического объединения в системе общего образования Челябинской области</a:t>
            </a:r>
            <a:endParaRPr lang="ru-RU" sz="1600" dirty="0"/>
          </a:p>
        </p:txBody>
      </p:sp>
      <p:pic>
        <p:nvPicPr>
          <p:cNvPr id="6" name="Picture 7" descr="logo[2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1425752"/>
            <a:ext cx="1080120" cy="97303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47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588</Words>
  <Application>Microsoft Office PowerPoint</Application>
  <PresentationFormat>Экран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«ИННОВАЦИОННЫЕ ПРОЕКТЫ И ЛУЧШИЕ ПРАКТИКИ ПО РАЗЛИЧНЫМ НАПРАВЛЕННОСТЯМ ДОПОЛНИТЕЛЬНОГО ОБРАЗОВАНИЯ ДЕТЕЙ, СПОСОБСТВУЮЩИЕ ОБНОВЛЕНИЮ СОДЕРЖАНИЯ ДОПОЛНИТЕЛЬНОГО ОБРАЗОВАНИЯ ДЕТЕЙ И (ИЛИ) СООТВЕТСТВУЮЩИЕ ЦЕЛЯМ, ЗАДАЧАМ И  НАПРАВЛЕНИЯМ ПРИОРИТЕТНОГО ПРОЕКТА  «ДОСТУПНОЕ ДОПОЛНИТЕЛЬНОЕ ОБРАЗОВАНИЕ ДЛЯ ДЕТЕЙ» </vt:lpstr>
      <vt:lpstr>РАЗРАБОТКА МУНИЦИПАЛЬНЫХ ПРОЕКТОВ РАЗВИТИЯ СЕТИ ДОПОЛНИТЕЛЬНЫХ ОБЩЕОБРАЗОВАТЕЛЬНЫХ ПРОГРАММ РАЗЛИЧНОЙ НАПРАВЛЕННОСТИ  на основе межведомственного взаимодействия использования ресурсов образовательных организаций разных типов, а также организаций спорта, культуры, общественных организаций и организаций реального сектора экономики</vt:lpstr>
      <vt:lpstr>НАУЧНО-МЕТОДИЧЕСКОЕ СОПРОВОЖДЕНИЕ РАЗРАБОТКИ МУНИЦИПАЛЬНЫХ ПРОЕКТОВ РАЗВИТИЯ СЕТИ ДОПОЛНИТЕЛЬНЫХ ОБЩЕОБРАЗОВАТЕЛЬНЫХ ПРОГРАММ РАЗЛИЧНОЙ НАПРАВЛЕННОСТИ  обеспечение доступности качественного дополнительного образования детей</vt:lpstr>
      <vt:lpstr>Создание оптимальных условий для реализации проектов развития сети дополнительных общеобразовательных программ на 2018-2020 годы  </vt:lpstr>
      <vt:lpstr>Проект  доступного дополнительного образования для детей https://ipk74.ru/pddod/</vt:lpstr>
      <vt:lpstr>Проект  доступного дополнительного образования для детей https://ipk74.ru/pddod/</vt:lpstr>
      <vt:lpstr>  «ИННОВАЦИОННЫЕ ПРОЕКТЫ И ЛУЧШИЕ ПРАКТИКИ ПО РАЗЛИЧНЫМ НАПРАВЛЕННОСТЯМ ДОПОЛНИТЕЛЬНОГО ОБРАЗОВАНИЯ ДЕТЕЙ, СПОСОБСТВУЮЩИЕ ОБНОВЛЕНИЮ СОДЕРЖАНИЯ ДОПОЛНИТЕЛЬНОГО ОБРАЗОВАНИЯ ДЕТЕЙ И (ИЛИ) СООТВЕТСТВУЮЩИЕ ЦЕЛЯМ, ЗАДАЧАМ И  НАПРАВЛЕНИЯМ ПРИОРИТЕТНОГО ПРОЕКТА  «ДОСТУПНОЕ ДОПОЛНИТЕЛЬНОЕ ОБРАЗОВАНИЕ ДЛЯ ДЕТЕЙ»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А.В.. Кисляков</dc:creator>
  <cp:lastModifiedBy>Алексей А.В.. Кисляков</cp:lastModifiedBy>
  <cp:revision>96</cp:revision>
  <dcterms:created xsi:type="dcterms:W3CDTF">2018-02-21T06:51:59Z</dcterms:created>
  <dcterms:modified xsi:type="dcterms:W3CDTF">2018-12-11T15:51:59Z</dcterms:modified>
</cp:coreProperties>
</file>