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notesMasterIdLst>
    <p:notesMasterId r:id="rId13"/>
  </p:notesMasterIdLst>
  <p:sldIdLst>
    <p:sldId id="256" r:id="rId4"/>
    <p:sldId id="257" r:id="rId5"/>
    <p:sldId id="297" r:id="rId6"/>
    <p:sldId id="298" r:id="rId7"/>
    <p:sldId id="299" r:id="rId8"/>
    <p:sldId id="301" r:id="rId9"/>
    <p:sldId id="303" r:id="rId10"/>
    <p:sldId id="304" r:id="rId11"/>
    <p:sldId id="29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68" d="100"/>
          <a:sy n="68" d="100"/>
        </p:scale>
        <p:origin x="714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16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226409777971006E-2"/>
          <c:y val="3.8493938079084876E-2"/>
          <c:w val="0.95547180444057989"/>
          <c:h val="0.8403718640322295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выпускников</c:v>
                </c:pt>
              </c:strCache>
            </c:strRef>
          </c:tx>
          <c:spPr>
            <a:ln w="50800"/>
            <a:scene3d>
              <a:camera prst="orthographicFront"/>
              <a:lightRig rig="threePt" dir="t"/>
            </a:scene3d>
            <a:sp3d>
              <a:bevelT w="12700"/>
              <a:contourClr>
                <a:srgbClr val="000000"/>
              </a:contourClr>
            </a:sp3d>
          </c:spPr>
          <c:explosion val="10"/>
          <c:dPt>
            <c:idx val="0"/>
            <c:bubble3D val="0"/>
            <c:spPr>
              <a:solidFill>
                <a:schemeClr val="accent1"/>
              </a:solidFill>
              <a:ln w="50800">
                <a:solidFill>
                  <a:schemeClr val="lt1"/>
                </a:solidFill>
              </a:ln>
              <a:effectLst>
                <a:outerShdw blurRad="50800" dist="50800" dir="5400000" sx="16000" sy="16000" algn="ctr" rotWithShape="0">
                  <a:srgbClr val="000000">
                    <a:alpha val="43137"/>
                  </a:srgbClr>
                </a:outerShdw>
              </a:effectLst>
              <a:scene3d>
                <a:camera prst="orthographicFront"/>
                <a:lightRig rig="threePt" dir="t"/>
              </a:scene3d>
              <a:sp3d contourW="50800">
                <a:bevelT w="12700"/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508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50800">
                <a:bevelT w="12700"/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5.2476949795150697E-2"/>
                  <c:y val="-0.1189444639852461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9AA817F6-B929-43DD-AC95-95096CB01613}" type="VALUE">
                      <a:rPr lang="ru-RU" sz="2000" b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800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[ЗНАЧЕНИЕ]</a:t>
                    </a:fld>
                    <a:r>
                      <a:rPr lang="ru-RU" sz="18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ru-RU" sz="1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чел.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098412755331508"/>
                      <c:h val="0.1272930402139409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8.6406632127904698E-2"/>
                  <c:y val="0.1788263354242700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ru-RU" sz="2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7773 </a:t>
                    </a:r>
                    <a:r>
                      <a:rPr lang="ru-RU" sz="2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чел.; </a:t>
                    </a:r>
                    <a:r>
                      <a:rPr lang="ru-RU" sz="2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34,74%</a:t>
                    </a:r>
                    <a:endParaRPr lang="ru-RU" sz="2000" b="1" dirty="0" smtClean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6163333222073174"/>
                      <c:h val="0.13260555513914277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Общее число детей</c:v>
                </c:pt>
                <c:pt idx="1">
                  <c:v>Охваченные доп. образованием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22372</c:v>
                </c:pt>
                <c:pt idx="1">
                  <c:v>7773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>
          <a:glow>
            <a:schemeClr val="accent1">
              <a:alpha val="98000"/>
            </a:schemeClr>
          </a:glow>
          <a:outerShdw blurRad="50800" dist="50800" dir="5400000" sx="1000" sy="1000" algn="ctr" rotWithShape="0">
            <a:srgbClr val="000000">
              <a:alpha val="43137"/>
            </a:srgbClr>
          </a:outerShdw>
        </a:effectLst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16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8.6496967162157136E-3"/>
          <c:w val="1"/>
          <c:h val="0.9091914819137849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участников</c:v>
                </c:pt>
              </c:strCache>
            </c:strRef>
          </c:tx>
          <c:explosion val="6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bubble3D val="0"/>
            <c:explosion val="7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5.071886586861237E-3"/>
                  <c:y val="-0.1702102974359683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D1BEA3C3-9DD4-4C85-984E-3A3E7846CB4F}" type="VALUE">
                      <a:rPr lang="ru-RU" sz="2000" b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2400" b="1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[ЗНАЧЕНИЕ]</a:t>
                    </a:fld>
                    <a:r>
                      <a:rPr lang="ru-RU" sz="2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ru-RU" sz="1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чел.</a:t>
                    </a:r>
                    <a:r>
                      <a:rPr lang="ru-RU" sz="2400" b="1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574067407759664"/>
                      <c:h val="0.1313490985589900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6.728603699169565E-2"/>
                  <c:y val="0.2440053909567090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3D4CC59A-E8AF-433D-9AF5-20027E9B034C}" type="VALUE">
                      <a:rPr lang="ru-RU" sz="2000" b="1" smtClean="0"/>
                      <a:pPr>
                        <a:defRPr sz="2400" b="1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[ЗНАЧЕНИЕ]</a:t>
                    </a:fld>
                    <a:r>
                      <a:rPr lang="ru-RU" sz="2000" b="1" dirty="0" smtClean="0"/>
                      <a:t> </a:t>
                    </a:r>
                    <a:r>
                      <a:rPr lang="ru-RU" sz="1200" b="1" dirty="0" smtClean="0"/>
                      <a:t>чел.</a:t>
                    </a:r>
                    <a:r>
                      <a:rPr lang="ru-RU" sz="2000" b="1" baseline="0" dirty="0" smtClean="0"/>
                      <a:t>; </a:t>
                    </a:r>
                    <a:r>
                      <a:rPr lang="ru-RU" sz="2000" b="1" baseline="0" dirty="0" smtClean="0"/>
                      <a:t>48,7%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167952725292956"/>
                      <c:h val="0.12528683247165204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Общее число детей</c:v>
                </c:pt>
                <c:pt idx="1">
                  <c:v>Охваченные доп. образованием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22692</c:v>
                </c:pt>
                <c:pt idx="1">
                  <c:v>11050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>
          <a:outerShdw blurRad="50800" dist="50800" algn="ctr" rotWithShape="0">
            <a:srgbClr val="000000">
              <a:alpha val="43137"/>
            </a:srgbClr>
          </a:outerShdw>
        </a:effectLst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5ED4FE-A689-490A-AE39-59ABCDDDEFA7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D32E8-748C-403F-9BAB-7873A6755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724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D32E8-748C-403F-9BAB-7873A6755C3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987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B3A54-FCBD-4C66-9C83-D8F1FE0D722A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E36DF-5219-442F-A9CC-C134D6F1A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221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B3A54-FCBD-4C66-9C83-D8F1FE0D722A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E36DF-5219-442F-A9CC-C134D6F1A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935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B3A54-FCBD-4C66-9C83-D8F1FE0D722A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E36DF-5219-442F-A9CC-C134D6F1A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323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F755-522A-43E2-A17D-8142D52B68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D796-7E58-4C71-9838-6193E78B60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383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F755-522A-43E2-A17D-8142D52B68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D796-7E58-4C71-9838-6193E78B60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645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F755-522A-43E2-A17D-8142D52B68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D796-7E58-4C71-9838-6193E78B60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418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F755-522A-43E2-A17D-8142D52B68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D796-7E58-4C71-9838-6193E78B60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699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F755-522A-43E2-A17D-8142D52B68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D796-7E58-4C71-9838-6193E78B60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663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F755-522A-43E2-A17D-8142D52B68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D796-7E58-4C71-9838-6193E78B60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2148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F755-522A-43E2-A17D-8142D52B68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D796-7E58-4C71-9838-6193E78B60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9120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F755-522A-43E2-A17D-8142D52B68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D796-7E58-4C71-9838-6193E78B60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761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B3A54-FCBD-4C66-9C83-D8F1FE0D722A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E36DF-5219-442F-A9CC-C134D6F1A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9763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F755-522A-43E2-A17D-8142D52B68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D796-7E58-4C71-9838-6193E78B60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337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F755-522A-43E2-A17D-8142D52B68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D796-7E58-4C71-9838-6193E78B60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890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F755-522A-43E2-A17D-8142D52B68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D796-7E58-4C71-9838-6193E78B60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5426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F755-522A-43E2-A17D-8142D52B68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D796-7E58-4C71-9838-6193E78B60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0945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F755-522A-43E2-A17D-8142D52B68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D796-7E58-4C71-9838-6193E78B60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8726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F755-522A-43E2-A17D-8142D52B68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D796-7E58-4C71-9838-6193E78B60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8158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F755-522A-43E2-A17D-8142D52B68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D796-7E58-4C71-9838-6193E78B60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6706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F755-522A-43E2-A17D-8142D52B68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D796-7E58-4C71-9838-6193E78B60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4753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F755-522A-43E2-A17D-8142D52B68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D796-7E58-4C71-9838-6193E78B60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6190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F755-522A-43E2-A17D-8142D52B68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D796-7E58-4C71-9838-6193E78B60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888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B3A54-FCBD-4C66-9C83-D8F1FE0D722A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E36DF-5219-442F-A9CC-C134D6F1A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0178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F755-522A-43E2-A17D-8142D52B68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D796-7E58-4C71-9838-6193E78B60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3240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F755-522A-43E2-A17D-8142D52B68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D796-7E58-4C71-9838-6193E78B60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7588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F755-522A-43E2-A17D-8142D52B68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D796-7E58-4C71-9838-6193E78B60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4386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F755-522A-43E2-A17D-8142D52B68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D796-7E58-4C71-9838-6193E78B60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490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B3A54-FCBD-4C66-9C83-D8F1FE0D722A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E36DF-5219-442F-A9CC-C134D6F1A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312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B3A54-FCBD-4C66-9C83-D8F1FE0D722A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E36DF-5219-442F-A9CC-C134D6F1A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727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B3A54-FCBD-4C66-9C83-D8F1FE0D722A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E36DF-5219-442F-A9CC-C134D6F1A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608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B3A54-FCBD-4C66-9C83-D8F1FE0D722A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E36DF-5219-442F-A9CC-C134D6F1A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839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B3A54-FCBD-4C66-9C83-D8F1FE0D722A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E36DF-5219-442F-A9CC-C134D6F1A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75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B3A54-FCBD-4C66-9C83-D8F1FE0D722A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E36DF-5219-442F-A9CC-C134D6F1A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670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B3A54-FCBD-4C66-9C83-D8F1FE0D722A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E36DF-5219-442F-A9CC-C134D6F1A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162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F755-522A-43E2-A17D-8142D52B68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DD796-7E58-4C71-9838-6193E78B60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981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F755-522A-43E2-A17D-8142D52B68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DD796-7E58-4C71-9838-6193E78B60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36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C3B882E-E87F-4AF0-9232-EC52FE4218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845FE29-B0E5-499F-8DD5-A0462E5214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CF20B16-B4D8-4BE8-983D-6CBAB7B408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7195" cy="6928422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12D7B4E9-8ACC-4B8D-9884-41007BD857F8}"/>
              </a:ext>
            </a:extLst>
          </p:cNvPr>
          <p:cNvSpPr/>
          <p:nvPr/>
        </p:nvSpPr>
        <p:spPr>
          <a:xfrm>
            <a:off x="2741961" y="4609444"/>
            <a:ext cx="59502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Ангеловский Алексей Анатольевич, </a:t>
            </a:r>
          </a:p>
          <a:p>
            <a:pPr algn="ctr"/>
            <a:r>
              <a:rPr lang="ru-RU" sz="2100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начальник Управления образования администрации  </a:t>
            </a:r>
          </a:p>
          <a:p>
            <a:pPr algn="ctr"/>
            <a:r>
              <a:rPr lang="ru-RU" sz="2100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Копейского городского округа 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BC083609-1CA1-48F1-B4A5-5C73C2E5962F}"/>
              </a:ext>
            </a:extLst>
          </p:cNvPr>
          <p:cNvGrpSpPr/>
          <p:nvPr/>
        </p:nvGrpSpPr>
        <p:grpSpPr>
          <a:xfrm>
            <a:off x="8174164" y="1075194"/>
            <a:ext cx="3255836" cy="4636964"/>
            <a:chOff x="7635071" y="232469"/>
            <a:chExt cx="4341114" cy="6182618"/>
          </a:xfrm>
        </p:grpSpPr>
        <p:pic>
          <p:nvPicPr>
            <p:cNvPr id="9" name="Рисунок 8" descr="Изображение выглядит как текст, карта&#10;&#10;Описание создано с очень высокой степенью достоверности">
              <a:extLst>
                <a:ext uri="{FF2B5EF4-FFF2-40B4-BE49-F238E27FC236}">
                  <a16:creationId xmlns="" xmlns:a16="http://schemas.microsoft.com/office/drawing/2014/main" id="{14224A1A-DF36-4FB8-AFFA-02F248D8C7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5071" y="232469"/>
              <a:ext cx="4341114" cy="6182618"/>
            </a:xfrm>
            <a:prstGeom prst="rect">
              <a:avLst/>
            </a:prstGeom>
            <a:effectLst>
              <a:glow rad="165100">
                <a:schemeClr val="accent5">
                  <a:alpha val="41000"/>
                </a:schemeClr>
              </a:glow>
              <a:outerShdw sx="104000" sy="104000" algn="ctr" rotWithShape="0">
                <a:srgbClr val="000000"/>
              </a:outerShdw>
              <a:softEdge rad="0"/>
            </a:effectLst>
          </p:spPr>
        </p:pic>
        <p:pic>
          <p:nvPicPr>
            <p:cNvPr id="14" name="Рисунок 13">
              <a:extLst>
                <a:ext uri="{FF2B5EF4-FFF2-40B4-BE49-F238E27FC236}">
                  <a16:creationId xmlns="" xmlns:a16="http://schemas.microsoft.com/office/drawing/2014/main" id="{C3B59C00-DA00-42A5-9712-4F75588FB4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2787" y="2035462"/>
              <a:ext cx="661493" cy="772365"/>
            </a:xfrm>
            <a:prstGeom prst="rect">
              <a:avLst/>
            </a:prstGeom>
            <a:effectLst>
              <a:outerShdw blurRad="50800" dist="50800" dir="5400000" algn="ctr" rotWithShape="0">
                <a:srgbClr val="000000">
                  <a:alpha val="94000"/>
                </a:srgbClr>
              </a:outerShdw>
            </a:effectLst>
          </p:spPr>
        </p:pic>
      </p:grp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3C761184-DEA0-4D43-A4BC-3F90E0FC5E72}"/>
              </a:ext>
            </a:extLst>
          </p:cNvPr>
          <p:cNvSpPr/>
          <p:nvPr/>
        </p:nvSpPr>
        <p:spPr>
          <a:xfrm>
            <a:off x="200604" y="1463105"/>
            <a:ext cx="83077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4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ПОВЫШЕНИЕ ОХВАТА, ДОСТУПНОСТИ И КАЧЕСТВА РЕАЛИЗУЕМЫХ УСЛУГ ДОПОЛНИТЕЛЬНОГО ОБРАЗОВАНИЯ НА ОСНОВЕ ОРГАНИЗАЦИИ МЕЖВЕДОМСТВЕННОГО ВЗАИМОДЕЙСТВИЯ ПО УПРАВЛЕНИЮ РАЗВИТИЕМ СЕТИ ДОПОЛНИТЕЛЬНЫХ ОБЩЕОБРАЗОВАТЕЛЬНЫХ ПРОГРАММ </a:t>
            </a:r>
          </a:p>
          <a:p>
            <a:r>
              <a:rPr lang="ru-RU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4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КОПЕЙСКОМ ГОРОДСКОМ ОКРУГЕ</a:t>
            </a:r>
            <a:endParaRPr lang="ru-RU" sz="2400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94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-1" y="6164792"/>
            <a:ext cx="12317195" cy="33454"/>
          </a:xfrm>
          <a:prstGeom prst="line">
            <a:avLst/>
          </a:prstGeom>
          <a:ln w="44450" cmpd="tri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714699" y="6277466"/>
            <a:ext cx="5214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12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дека</a:t>
            </a:r>
            <a:r>
              <a:rPr lang="ru-RU" dirty="0" smtClean="0">
                <a:solidFill>
                  <a:schemeClr val="bg1"/>
                </a:solidFill>
              </a:rPr>
              <a:t>бря </a:t>
            </a:r>
            <a:r>
              <a:rPr lang="ru-RU" dirty="0">
                <a:solidFill>
                  <a:schemeClr val="bg1"/>
                </a:solidFill>
              </a:rPr>
              <a:t>2018  года</a:t>
            </a:r>
          </a:p>
        </p:txBody>
      </p:sp>
    </p:spTree>
    <p:extLst>
      <p:ext uri="{BB962C8B-B14F-4D97-AF65-F5344CB8AC3E}">
        <p14:creationId xmlns:p14="http://schemas.microsoft.com/office/powerpoint/2010/main" val="289283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62" y="3815866"/>
            <a:ext cx="759782" cy="75978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62" y="1991525"/>
            <a:ext cx="759782" cy="759782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056757" y="196141"/>
            <a:ext cx="10982843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Проектирование сети дополнительных общеобразовательных программ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C3B59C00-DA00-42A5-9712-4F75588FB4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24" y="91170"/>
            <a:ext cx="496120" cy="57927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450457" y="1827977"/>
            <a:ext cx="105891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Повышение охвата, доступности и качества реализуемых услуг дополнительного образования на основе организации межведомственного взаимодействия по управлению развитием сети дополнительных общеобразовательных программ в Копейском городском округе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50457" y="3534038"/>
            <a:ext cx="105891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Управление сетью дополнительных общеобразовательных программ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посредством межведомственного взаимодействия с целью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повышения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охвата, доступности и качества реализуемых услуг дополнительного образования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 Копейском городском округе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75100" y="1054100"/>
            <a:ext cx="3860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88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46" y="2626097"/>
            <a:ext cx="759782" cy="759782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056757" y="196141"/>
            <a:ext cx="10982843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Проектирование сети дополнительных общеобразовательных программ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C3B59C00-DA00-42A5-9712-4F75588FB4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24" y="91170"/>
            <a:ext cx="496120" cy="57927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50457" y="2313490"/>
            <a:ext cx="105891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Управление </a:t>
            </a:r>
            <a:r>
              <a:rPr lang="ru-RU" sz="2800" b="1" dirty="0" smtClean="0"/>
              <a:t>– </a:t>
            </a:r>
            <a:r>
              <a:rPr lang="ru-RU" sz="2800" dirty="0"/>
              <a:t>процесс осуществления кем-либо руководства группой людей, по выполнению определённых, заданных, требуемых кем-либо </a:t>
            </a:r>
            <a:r>
              <a:rPr lang="ru-RU" sz="2800" dirty="0" smtClean="0"/>
              <a:t>действий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10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974" y="4204412"/>
            <a:ext cx="759782" cy="759782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056757" y="196141"/>
            <a:ext cx="10982843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Проектирование сети дополнительных общеобразовательных программ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C3B59C00-DA00-42A5-9712-4F75588FB4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24" y="91170"/>
            <a:ext cx="496120" cy="57927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056756" y="4216630"/>
            <a:ext cx="10982843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Дополнительное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образование встроено в структуру любой деятельности, в которую включен ребенок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56757" y="1143371"/>
            <a:ext cx="10982843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Что такое дополнительное образование – это </a:t>
            </a: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досуг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или </a:t>
            </a: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всё-таки обучение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93" y="2685856"/>
            <a:ext cx="759782" cy="7597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974" y="5461050"/>
            <a:ext cx="759782" cy="75978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83675" y="2486290"/>
            <a:ext cx="10642600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Дополнительное образование – мотивированное образование за рамками основного образования, позволяющее человеку приобрести устойчивую потребность в познании и творчестве, </a:t>
            </a: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максимально реализовать себя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самоопределиться предметно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социально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профессионально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личностно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56756" y="5469857"/>
            <a:ext cx="10858500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Дополнительное образование включает в себя </a:t>
            </a:r>
            <a:r>
              <a:rPr lang="ru-RU" sz="200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три сферы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предметные знания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новые средства обучения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мотивация образовательной деятельности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22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62" y="4001988"/>
            <a:ext cx="759782" cy="759782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056757" y="196141"/>
            <a:ext cx="10982843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Проектирование сети дополнительных общеобразовательных программ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C3B59C00-DA00-42A5-9712-4F75588FB4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24" y="91170"/>
            <a:ext cx="496120" cy="57927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62" y="2579728"/>
            <a:ext cx="759782" cy="75978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18928" y="2690468"/>
            <a:ext cx="10920672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12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Изучать дополнительное образование </a:t>
            </a: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 со стороны организаций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а </a:t>
            </a: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 стороны </a:t>
            </a:r>
            <a:r>
              <a:rPr lang="ru-RU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детей</a:t>
            </a:r>
            <a: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8928" y="1400664"/>
            <a:ext cx="10858500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Как исследовать дополнительное образование? 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56757" y="4001988"/>
            <a:ext cx="10858500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>
              <a:lnSpc>
                <a:spcPct val="107000"/>
              </a:lnSpc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тогда </a:t>
            </a: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первым будет вопрос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траектории, которую проходят дети, получая дополнительное 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образование</a:t>
            </a:r>
            <a:endParaRPr lang="ru-RU" sz="24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65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Выноска со стрелкой вправо 62"/>
          <p:cNvSpPr/>
          <p:nvPr/>
        </p:nvSpPr>
        <p:spPr>
          <a:xfrm>
            <a:off x="2186871" y="436839"/>
            <a:ext cx="386447" cy="6333056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33818" y="4909"/>
            <a:ext cx="12088145" cy="646331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4472C4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Модель управления сетью дополнительных общеобразовательных программ КГО </a:t>
            </a:r>
            <a:endParaRPr lang="ru-RU" altLang="ru-RU" sz="2000" dirty="0" smtClean="0">
              <a:solidFill>
                <a:srgbClr val="4472C4">
                  <a:lumMod val="50000"/>
                </a:srgbClr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6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Скругленный прямоугольник 2"/>
          <p:cNvSpPr>
            <a:spLocks noChangeArrowheads="1"/>
          </p:cNvSpPr>
          <p:nvPr/>
        </p:nvSpPr>
        <p:spPr bwMode="auto">
          <a:xfrm>
            <a:off x="121054" y="1472325"/>
            <a:ext cx="2040445" cy="275292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92000">
                <a:schemeClr val="accent6">
                  <a:lumMod val="20000"/>
                  <a:lumOff val="8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800" b="1" u="sng" dirty="0" smtClean="0">
                <a:solidFill>
                  <a:srgbClr val="4472C4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Задачи</a:t>
            </a:r>
            <a:r>
              <a:rPr lang="en-US" altLang="ru-RU" sz="800" b="1" u="sng" dirty="0" smtClean="0">
                <a:solidFill>
                  <a:srgbClr val="4472C4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800" dirty="0" smtClean="0">
                <a:solidFill>
                  <a:srgbClr val="4472C4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altLang="ru-RU" sz="800" dirty="0" smtClean="0">
                <a:solidFill>
                  <a:srgbClr val="4472C4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создание опорного центра на базе МУ ДПО УИМЦ через развертывание сети программ ДОП</a:t>
            </a:r>
            <a:r>
              <a:rPr lang="en-US" altLang="ru-RU" sz="800" dirty="0" smtClean="0">
                <a:solidFill>
                  <a:srgbClr val="4472C4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800" dirty="0" smtClean="0">
                <a:solidFill>
                  <a:srgbClr val="4472C4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800" dirty="0" smtClean="0">
                <a:solidFill>
                  <a:srgbClr val="4472C4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altLang="ru-RU" sz="800" dirty="0" smtClean="0">
                <a:solidFill>
                  <a:srgbClr val="4472C4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и развитие системы регулирования качества ДО через со- здание единой оценочной экспертизы сети ДОП</a:t>
            </a:r>
            <a:r>
              <a:rPr lang="en-US" altLang="ru-RU" sz="800" dirty="0" smtClean="0">
                <a:solidFill>
                  <a:srgbClr val="4472C4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800" dirty="0" smtClean="0">
                <a:solidFill>
                  <a:srgbClr val="4472C4">
                    <a:lumMod val="50000"/>
                  </a:srgbClr>
                </a:solidFill>
                <a:cs typeface="Times New Roman" panose="02020603050405020304" pitchFamily="18" charset="0"/>
              </a:rPr>
              <a:t>- формирование эффективной меж-ведомственной системы сетью ДОП КГО через реализацию механизмов проекта</a:t>
            </a:r>
            <a:r>
              <a:rPr lang="en-US" altLang="ru-RU" sz="800" dirty="0" smtClean="0">
                <a:solidFill>
                  <a:srgbClr val="4472C4">
                    <a:lumMod val="50000"/>
                  </a:srgbClr>
                </a:solidFill>
                <a:cs typeface="Times New Roman" panose="02020603050405020304" pitchFamily="18" charset="0"/>
              </a:rPr>
              <a:t>;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800" dirty="0" smtClean="0">
                <a:solidFill>
                  <a:srgbClr val="4472C4">
                    <a:lumMod val="50000"/>
                  </a:srgbClr>
                </a:solidFill>
                <a:cs typeface="Times New Roman" panose="02020603050405020304" pitchFamily="18" charset="0"/>
              </a:rPr>
              <a:t>- </a:t>
            </a:r>
            <a:r>
              <a:rPr lang="ru-RU" altLang="ru-RU" sz="800" dirty="0" smtClean="0">
                <a:solidFill>
                  <a:srgbClr val="4472C4">
                    <a:lumMod val="50000"/>
                  </a:srgbClr>
                </a:solidFill>
                <a:cs typeface="Times New Roman" panose="02020603050405020304" pitchFamily="18" charset="0"/>
              </a:rPr>
              <a:t>развитие проектной культуры педагогов реализующих ДОП различной направленности через создание условий для представления лучших педагогических практик и проектов обеспечивающих развитие новых образовательных результатов обучающихся.</a:t>
            </a: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altLang="ru-RU" sz="800" dirty="0" smtClean="0">
              <a:solidFill>
                <a:srgbClr val="4472C4">
                  <a:lumMod val="50000"/>
                </a:srgbClr>
              </a:solidFill>
              <a:cs typeface="Times New Roman" panose="02020603050405020304" pitchFamily="18" charset="0"/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11191747" y="436840"/>
            <a:ext cx="962148" cy="5404156"/>
            <a:chOff x="10915650" y="627415"/>
            <a:chExt cx="962148" cy="5213579"/>
          </a:xfrm>
        </p:grpSpPr>
        <p:sp>
          <p:nvSpPr>
            <p:cNvPr id="26" name="Выноска со стрелкой влево 25"/>
            <p:cNvSpPr/>
            <p:nvPr/>
          </p:nvSpPr>
          <p:spPr>
            <a:xfrm>
              <a:off x="10915650" y="627415"/>
              <a:ext cx="834365" cy="5213579"/>
            </a:xfrm>
            <a:prstGeom prst="leftArrowCallou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 rot="5400000">
              <a:off x="9743560" y="2925091"/>
              <a:ext cx="3560590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dirty="0" smtClean="0">
                  <a:ln w="0"/>
                  <a:solidFill>
                    <a:srgbClr val="4472C4">
                      <a:lumMod val="50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МУ ДПО УИМЦ</a:t>
              </a:r>
              <a:endParaRPr lang="ru-RU" sz="4000" b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28" name="Скругленный прямоугольник 2"/>
          <p:cNvSpPr>
            <a:spLocks noChangeArrowheads="1"/>
          </p:cNvSpPr>
          <p:nvPr/>
        </p:nvSpPr>
        <p:spPr bwMode="auto">
          <a:xfrm>
            <a:off x="2634691" y="5550734"/>
            <a:ext cx="8387301" cy="290261"/>
          </a:xfrm>
          <a:prstGeom prst="roundRect">
            <a:avLst>
              <a:gd name="adj" fmla="val 16667"/>
            </a:avLst>
          </a:prstGeom>
          <a:solidFill>
            <a:srgbClr val="CE50B6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Результаты компетенции (предметные, межпредметные, практические)</a:t>
            </a:r>
            <a:endParaRPr lang="ru-RU" altLang="ru-RU" sz="1600" dirty="0" smtClean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9" name="Скругленный прямоугольник 2"/>
          <p:cNvSpPr>
            <a:spLocks noChangeArrowheads="1"/>
          </p:cNvSpPr>
          <p:nvPr/>
        </p:nvSpPr>
        <p:spPr bwMode="auto">
          <a:xfrm>
            <a:off x="121054" y="4359442"/>
            <a:ext cx="2040445" cy="926067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92000">
                <a:schemeClr val="accent6">
                  <a:lumMod val="20000"/>
                  <a:lumOff val="8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800" b="1" u="sng" dirty="0" smtClean="0">
                <a:solidFill>
                  <a:srgbClr val="4472C4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Механизмы</a:t>
            </a:r>
            <a:r>
              <a:rPr lang="en-US" altLang="ru-RU" sz="800" b="1" u="sng" dirty="0" smtClean="0">
                <a:solidFill>
                  <a:srgbClr val="4472C4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</a:tabLst>
            </a:pPr>
            <a:r>
              <a:rPr lang="ru-RU" altLang="ru-RU" sz="800" dirty="0" smtClean="0">
                <a:solidFill>
                  <a:srgbClr val="4472C4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Государственно – общественное управление</a:t>
            </a:r>
            <a:r>
              <a:rPr lang="en-US" altLang="ru-RU" sz="800" dirty="0" smtClean="0">
                <a:solidFill>
                  <a:srgbClr val="4472C4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</a:tabLst>
            </a:pPr>
            <a:r>
              <a:rPr lang="ru-RU" altLang="ru-RU" sz="800" dirty="0" smtClean="0">
                <a:solidFill>
                  <a:srgbClr val="4472C4">
                    <a:lumMod val="50000"/>
                  </a:srgbClr>
                </a:solidFill>
                <a:cs typeface="Times New Roman" panose="02020603050405020304" pitchFamily="18" charset="0"/>
              </a:rPr>
              <a:t>- Сетевое взаимодействие</a:t>
            </a:r>
            <a:r>
              <a:rPr lang="en-US" altLang="ru-RU" sz="800" dirty="0" smtClean="0">
                <a:solidFill>
                  <a:srgbClr val="4472C4">
                    <a:lumMod val="50000"/>
                  </a:srgbClr>
                </a:solidFill>
                <a:cs typeface="Times New Roman" panose="02020603050405020304" pitchFamily="18" charset="0"/>
              </a:rPr>
              <a:t>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</a:tabLst>
            </a:pPr>
            <a:r>
              <a:rPr lang="ru-RU" altLang="ru-RU" sz="800" dirty="0" smtClean="0">
                <a:solidFill>
                  <a:srgbClr val="4472C4">
                    <a:lumMod val="50000"/>
                  </a:srgbClr>
                </a:solidFill>
                <a:cs typeface="Times New Roman" panose="02020603050405020304" pitchFamily="18" charset="0"/>
              </a:rPr>
              <a:t>- Информационно – мотивационное сопровождение.</a:t>
            </a: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altLang="ru-RU" sz="800" dirty="0" smtClean="0">
              <a:solidFill>
                <a:srgbClr val="4472C4">
                  <a:lumMod val="50000"/>
                </a:srgbClr>
              </a:solidFill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"/>
          <p:cNvSpPr>
            <a:spLocks noChangeArrowheads="1"/>
          </p:cNvSpPr>
          <p:nvPr/>
        </p:nvSpPr>
        <p:spPr bwMode="auto">
          <a:xfrm>
            <a:off x="133819" y="5418331"/>
            <a:ext cx="2019732" cy="1344398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92000">
                <a:schemeClr val="accent6">
                  <a:lumMod val="20000"/>
                  <a:lumOff val="8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800" b="1" u="sng" dirty="0" smtClean="0">
                <a:solidFill>
                  <a:srgbClr val="4472C4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Ресурсы</a:t>
            </a:r>
            <a:r>
              <a:rPr lang="en-US" altLang="ru-RU" sz="800" b="1" u="sng" dirty="0" smtClean="0">
                <a:solidFill>
                  <a:srgbClr val="4472C4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800" dirty="0" smtClean="0">
                <a:solidFill>
                  <a:srgbClr val="4472C4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Административные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800" dirty="0" smtClean="0">
                <a:solidFill>
                  <a:srgbClr val="4472C4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Организационные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800" dirty="0" smtClean="0">
                <a:solidFill>
                  <a:srgbClr val="4472C4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Правовые</a:t>
            </a:r>
            <a:r>
              <a:rPr lang="en-US" altLang="ru-RU" sz="800" dirty="0" smtClean="0">
                <a:solidFill>
                  <a:srgbClr val="4472C4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800" dirty="0" smtClean="0">
                <a:solidFill>
                  <a:srgbClr val="4472C4">
                    <a:lumMod val="50000"/>
                  </a:srgbClr>
                </a:solidFill>
                <a:cs typeface="Times New Roman" panose="02020603050405020304" pitchFamily="18" charset="0"/>
              </a:rPr>
              <a:t>- Информационные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800" dirty="0" smtClean="0">
                <a:solidFill>
                  <a:srgbClr val="4472C4">
                    <a:lumMod val="50000"/>
                  </a:srgbClr>
                </a:solidFill>
                <a:cs typeface="Times New Roman" panose="02020603050405020304" pitchFamily="18" charset="0"/>
              </a:rPr>
              <a:t>- Кадровые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800" dirty="0" smtClean="0">
                <a:solidFill>
                  <a:srgbClr val="4472C4">
                    <a:lumMod val="50000"/>
                  </a:srgbClr>
                </a:solidFill>
                <a:cs typeface="Times New Roman" panose="02020603050405020304" pitchFamily="18" charset="0"/>
              </a:rPr>
              <a:t>- Материальные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800" dirty="0" smtClean="0">
                <a:solidFill>
                  <a:srgbClr val="4472C4">
                    <a:lumMod val="50000"/>
                  </a:srgbClr>
                </a:solidFill>
                <a:cs typeface="Times New Roman" panose="02020603050405020304" pitchFamily="18" charset="0"/>
              </a:rPr>
              <a:t>- Технологические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800" dirty="0" smtClean="0">
                <a:solidFill>
                  <a:srgbClr val="4472C4">
                    <a:lumMod val="50000"/>
                  </a:srgbClr>
                </a:solidFill>
                <a:cs typeface="Times New Roman" panose="02020603050405020304" pitchFamily="18" charset="0"/>
              </a:rPr>
              <a:t>- Интеллектуальные</a:t>
            </a: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altLang="ru-RU" sz="800" dirty="0" smtClean="0">
              <a:solidFill>
                <a:srgbClr val="4472C4">
                  <a:lumMod val="50000"/>
                </a:srgbClr>
              </a:solidFill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2"/>
          <p:cNvSpPr>
            <a:spLocks noChangeArrowheads="1"/>
          </p:cNvSpPr>
          <p:nvPr/>
        </p:nvSpPr>
        <p:spPr bwMode="auto">
          <a:xfrm>
            <a:off x="121053" y="436839"/>
            <a:ext cx="2040445" cy="877888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92000">
                <a:schemeClr val="accent6">
                  <a:lumMod val="20000"/>
                  <a:lumOff val="8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800" b="1" u="sng" dirty="0" smtClean="0">
                <a:solidFill>
                  <a:srgbClr val="4472C4">
                    <a:lumMod val="50000"/>
                  </a:srgbClr>
                </a:solidFill>
                <a:cs typeface="Times New Roman" panose="02020603050405020304" pitchFamily="18" charset="0"/>
              </a:rPr>
              <a:t>Цель</a:t>
            </a:r>
            <a:r>
              <a:rPr lang="en-US" altLang="ru-RU" sz="800" b="1" dirty="0" smtClean="0">
                <a:solidFill>
                  <a:srgbClr val="4472C4">
                    <a:lumMod val="50000"/>
                  </a:srgbClr>
                </a:solidFill>
                <a:cs typeface="Times New Roman" panose="02020603050405020304" pitchFamily="18" charset="0"/>
              </a:rPr>
              <a:t>: </a:t>
            </a:r>
            <a:r>
              <a:rPr lang="ru-RU" altLang="ru-RU" sz="800" b="1" dirty="0" smtClean="0">
                <a:solidFill>
                  <a:srgbClr val="4472C4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800" dirty="0" smtClean="0">
                <a:solidFill>
                  <a:srgbClr val="4472C4">
                    <a:lumMod val="50000"/>
                  </a:srgbClr>
                </a:solidFill>
                <a:cs typeface="Times New Roman" panose="02020603050405020304" pitchFamily="18" charset="0"/>
              </a:rPr>
              <a:t>развитие системы ДО в КГО через развертывание сети ДОП и создание управленческих и педагогических условий для достижения обучающимися новых образовательных результатов  </a:t>
            </a:r>
            <a:endParaRPr lang="ru-RU" altLang="ru-RU" sz="800" dirty="0" smtClean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</a:endParaRP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altLang="ru-RU" sz="800" dirty="0" smtClean="0">
              <a:solidFill>
                <a:srgbClr val="4472C4">
                  <a:lumMod val="50000"/>
                </a:srgbClr>
              </a:solidFill>
              <a:cs typeface="Times New Roman" panose="02020603050405020304" pitchFamily="18" charset="0"/>
            </a:endParaRPr>
          </a:p>
        </p:txBody>
      </p:sp>
      <p:sp>
        <p:nvSpPr>
          <p:cNvPr id="32" name="Скругленный прямоугольник 2"/>
          <p:cNvSpPr>
            <a:spLocks noChangeArrowheads="1"/>
          </p:cNvSpPr>
          <p:nvPr/>
        </p:nvSpPr>
        <p:spPr bwMode="auto">
          <a:xfrm>
            <a:off x="2289318" y="5958558"/>
            <a:ext cx="1651478" cy="804171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000" b="1" dirty="0" smtClean="0">
                <a:solidFill>
                  <a:srgbClr val="4472C4">
                    <a:lumMod val="50000"/>
                  </a:srgbClr>
                </a:solidFill>
                <a:cs typeface="Times New Roman" panose="02020603050405020304" pitchFamily="18" charset="0"/>
              </a:rPr>
              <a:t>- Креативность</a:t>
            </a:r>
            <a:r>
              <a:rPr lang="en-US" altLang="ru-RU" sz="1000" b="1" dirty="0" smtClean="0">
                <a:solidFill>
                  <a:srgbClr val="4472C4">
                    <a:lumMod val="50000"/>
                  </a:srgbClr>
                </a:solidFill>
                <a:cs typeface="Times New Roman" panose="02020603050405020304" pitchFamily="18" charset="0"/>
              </a:rPr>
              <a:t>;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000" b="1" dirty="0" smtClean="0">
                <a:solidFill>
                  <a:srgbClr val="4472C4">
                    <a:lumMod val="50000"/>
                  </a:srgbClr>
                </a:solidFill>
                <a:cs typeface="Times New Roman" panose="02020603050405020304" pitchFamily="18" charset="0"/>
              </a:rPr>
              <a:t>- Целеполагание</a:t>
            </a:r>
            <a:r>
              <a:rPr lang="en-US" altLang="ru-RU" sz="1000" b="1" dirty="0" smtClean="0">
                <a:solidFill>
                  <a:srgbClr val="4472C4">
                    <a:lumMod val="50000"/>
                  </a:srgbClr>
                </a:solidFill>
                <a:cs typeface="Times New Roman" panose="02020603050405020304" pitchFamily="18" charset="0"/>
              </a:rPr>
              <a:t>;</a:t>
            </a:r>
            <a:endParaRPr lang="ru-RU" altLang="ru-RU" sz="1000" b="1" dirty="0" smtClean="0">
              <a:solidFill>
                <a:srgbClr val="4472C4">
                  <a:lumMod val="50000"/>
                </a:srgbClr>
              </a:solidFill>
              <a:cs typeface="Times New Roman" panose="02020603050405020304" pitchFamily="18" charset="0"/>
            </a:endParaRPr>
          </a:p>
          <a:p>
            <a:pPr marL="171450" indent="-17145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sz="1000" b="1" dirty="0" smtClean="0">
                <a:solidFill>
                  <a:srgbClr val="4472C4">
                    <a:lumMod val="50000"/>
                  </a:srgbClr>
                </a:solidFill>
                <a:cs typeface="Times New Roman" panose="02020603050405020304" pitchFamily="18" charset="0"/>
              </a:rPr>
              <a:t>Анализ</a:t>
            </a:r>
            <a:r>
              <a:rPr lang="en-US" altLang="ru-RU" sz="1000" b="1" dirty="0" smtClean="0">
                <a:solidFill>
                  <a:srgbClr val="4472C4">
                    <a:lumMod val="50000"/>
                  </a:srgbClr>
                </a:solidFill>
                <a:cs typeface="Times New Roman" panose="02020603050405020304" pitchFamily="18" charset="0"/>
              </a:rPr>
              <a:t>;</a:t>
            </a:r>
          </a:p>
          <a:p>
            <a:pPr marL="171450" indent="-17145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sz="1000" b="1" dirty="0">
                <a:solidFill>
                  <a:srgbClr val="4472C4">
                    <a:lumMod val="50000"/>
                  </a:srgbClr>
                </a:solidFill>
                <a:cs typeface="Times New Roman" panose="02020603050405020304" pitchFamily="18" charset="0"/>
              </a:rPr>
              <a:t>П</a:t>
            </a:r>
            <a:r>
              <a:rPr lang="ru-RU" altLang="ru-RU" sz="1000" b="1" dirty="0" smtClean="0">
                <a:solidFill>
                  <a:srgbClr val="4472C4">
                    <a:lumMod val="50000"/>
                  </a:srgbClr>
                </a:solidFill>
                <a:cs typeface="Times New Roman" panose="02020603050405020304" pitchFamily="18" charset="0"/>
              </a:rPr>
              <a:t>роектировочное мышление</a:t>
            </a:r>
            <a:endParaRPr lang="ru-RU" altLang="ru-RU" sz="1000" dirty="0" smtClean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34" name="Скругленный прямоугольник 2"/>
          <p:cNvSpPr>
            <a:spLocks noChangeArrowheads="1"/>
          </p:cNvSpPr>
          <p:nvPr/>
        </p:nvSpPr>
        <p:spPr bwMode="auto">
          <a:xfrm>
            <a:off x="3998125" y="5958558"/>
            <a:ext cx="1897849" cy="804171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000" b="1" dirty="0" smtClean="0">
                <a:solidFill>
                  <a:srgbClr val="4472C4">
                    <a:lumMod val="50000"/>
                  </a:srgbClr>
                </a:solidFill>
                <a:cs typeface="Times New Roman" panose="02020603050405020304" pitchFamily="18" charset="0"/>
              </a:rPr>
              <a:t>- Коллективная деятельность</a:t>
            </a:r>
            <a:r>
              <a:rPr lang="en-US" altLang="ru-RU" sz="1000" b="1" dirty="0" smtClean="0">
                <a:solidFill>
                  <a:srgbClr val="4472C4">
                    <a:lumMod val="50000"/>
                  </a:srgbClr>
                </a:solidFill>
                <a:cs typeface="Times New Roman" panose="02020603050405020304" pitchFamily="18" charset="0"/>
              </a:rPr>
              <a:t>;</a:t>
            </a:r>
            <a:endParaRPr lang="ru-RU" altLang="ru-RU" sz="1000" b="1" dirty="0" smtClean="0">
              <a:solidFill>
                <a:srgbClr val="4472C4">
                  <a:lumMod val="50000"/>
                </a:srgbClr>
              </a:solidFill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000" b="1" dirty="0" smtClean="0">
                <a:solidFill>
                  <a:srgbClr val="4472C4">
                    <a:lumMod val="50000"/>
                  </a:srgbClr>
                </a:solidFill>
                <a:cs typeface="Times New Roman" panose="02020603050405020304" pitchFamily="18" charset="0"/>
              </a:rPr>
              <a:t>- Эмоциональный интеллект</a:t>
            </a:r>
            <a:r>
              <a:rPr lang="en-US" altLang="ru-RU" sz="1000" b="1" dirty="0" smtClean="0">
                <a:solidFill>
                  <a:srgbClr val="4472C4">
                    <a:lumMod val="50000"/>
                  </a:srgbClr>
                </a:solidFill>
                <a:cs typeface="Times New Roman" panose="02020603050405020304" pitchFamily="18" charset="0"/>
              </a:rPr>
              <a:t>;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1000" b="1" dirty="0" smtClean="0">
                <a:solidFill>
                  <a:srgbClr val="4472C4">
                    <a:lumMod val="50000"/>
                  </a:srgbClr>
                </a:solidFill>
                <a:cs typeface="Times New Roman" panose="02020603050405020304" pitchFamily="18" charset="0"/>
              </a:rPr>
              <a:t>- </a:t>
            </a:r>
            <a:r>
              <a:rPr lang="ru-RU" altLang="ru-RU" sz="1000" b="1" dirty="0" smtClean="0">
                <a:solidFill>
                  <a:srgbClr val="4472C4">
                    <a:lumMod val="50000"/>
                  </a:srgbClr>
                </a:solidFill>
                <a:cs typeface="Times New Roman" panose="02020603050405020304" pitchFamily="18" charset="0"/>
              </a:rPr>
              <a:t>Межкультурная коммуникация</a:t>
            </a:r>
            <a:endParaRPr lang="ru-RU" altLang="ru-RU" sz="1000" dirty="0" smtClean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35" name="Скругленный прямоугольник 2"/>
          <p:cNvSpPr>
            <a:spLocks noChangeArrowheads="1"/>
          </p:cNvSpPr>
          <p:nvPr/>
        </p:nvSpPr>
        <p:spPr bwMode="auto">
          <a:xfrm>
            <a:off x="5953303" y="5958558"/>
            <a:ext cx="1897849" cy="804171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000" b="1" dirty="0" smtClean="0">
                <a:solidFill>
                  <a:srgbClr val="4472C4">
                    <a:lumMod val="50000"/>
                  </a:srgbClr>
                </a:solidFill>
                <a:cs typeface="Times New Roman" panose="02020603050405020304" pitchFamily="18" charset="0"/>
              </a:rPr>
              <a:t>- Информационная грамотность</a:t>
            </a:r>
            <a:endParaRPr lang="ru-RU" altLang="ru-RU" sz="1000" dirty="0" smtClean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36" name="Скругленный прямоугольник 2"/>
          <p:cNvSpPr>
            <a:spLocks noChangeArrowheads="1"/>
          </p:cNvSpPr>
          <p:nvPr/>
        </p:nvSpPr>
        <p:spPr bwMode="auto">
          <a:xfrm>
            <a:off x="7947829" y="5949033"/>
            <a:ext cx="1920071" cy="804171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000" b="1" dirty="0" smtClean="0">
                <a:solidFill>
                  <a:srgbClr val="4472C4">
                    <a:lumMod val="50000"/>
                  </a:srgbClr>
                </a:solidFill>
                <a:cs typeface="Times New Roman" panose="02020603050405020304" pitchFamily="18" charset="0"/>
              </a:rPr>
              <a:t>- Социальный интеллект</a:t>
            </a:r>
            <a:r>
              <a:rPr lang="en-US" altLang="ru-RU" sz="1000" b="1" dirty="0" smtClean="0">
                <a:solidFill>
                  <a:srgbClr val="4472C4">
                    <a:lumMod val="50000"/>
                  </a:srgbClr>
                </a:solidFill>
                <a:cs typeface="Times New Roman" panose="02020603050405020304" pitchFamily="18" charset="0"/>
              </a:rPr>
              <a:t>;</a:t>
            </a:r>
          </a:p>
          <a:p>
            <a:pPr marL="171450" indent="-17145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sz="1000" b="1" dirty="0" smtClean="0">
                <a:solidFill>
                  <a:srgbClr val="4472C4">
                    <a:lumMod val="50000"/>
                  </a:srgbClr>
                </a:solidFill>
                <a:cs typeface="Times New Roman" panose="02020603050405020304" pitchFamily="18" charset="0"/>
              </a:rPr>
              <a:t>Профессиональное самоопределение</a:t>
            </a:r>
            <a:r>
              <a:rPr lang="en-US" altLang="ru-RU" sz="1000" b="1" dirty="0" smtClean="0">
                <a:solidFill>
                  <a:srgbClr val="4472C4">
                    <a:lumMod val="50000"/>
                  </a:srgbClr>
                </a:solidFill>
                <a:cs typeface="Times New Roman" panose="02020603050405020304" pitchFamily="18" charset="0"/>
              </a:rPr>
              <a:t>;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1000" b="1" dirty="0" smtClean="0">
                <a:solidFill>
                  <a:srgbClr val="4472C4">
                    <a:lumMod val="50000"/>
                  </a:srgbClr>
                </a:solidFill>
                <a:cs typeface="Times New Roman" panose="02020603050405020304" pitchFamily="18" charset="0"/>
              </a:rPr>
              <a:t>- </a:t>
            </a:r>
            <a:r>
              <a:rPr lang="ru-RU" altLang="ru-RU" sz="1000" b="1" dirty="0" smtClean="0">
                <a:solidFill>
                  <a:srgbClr val="4472C4">
                    <a:lumMod val="50000"/>
                  </a:srgbClr>
                </a:solidFill>
                <a:cs typeface="Times New Roman" panose="02020603050405020304" pitchFamily="18" charset="0"/>
              </a:rPr>
              <a:t>Социальная ответственность</a:t>
            </a:r>
            <a:endParaRPr lang="ru-RU" altLang="ru-RU" sz="1000" dirty="0" smtClean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37" name="Скругленный прямоугольник 2"/>
          <p:cNvSpPr>
            <a:spLocks noChangeArrowheads="1"/>
          </p:cNvSpPr>
          <p:nvPr/>
        </p:nvSpPr>
        <p:spPr bwMode="auto">
          <a:xfrm>
            <a:off x="9969927" y="5949033"/>
            <a:ext cx="1897849" cy="804171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1000" b="1" dirty="0" smtClean="0">
                <a:solidFill>
                  <a:srgbClr val="4472C4">
                    <a:lumMod val="50000"/>
                  </a:srgbClr>
                </a:solidFill>
                <a:cs typeface="Times New Roman" panose="02020603050405020304" pitchFamily="18" charset="0"/>
              </a:rPr>
              <a:t>- </a:t>
            </a:r>
            <a:r>
              <a:rPr lang="ru-RU" altLang="ru-RU" sz="1000" b="1" dirty="0" smtClean="0">
                <a:solidFill>
                  <a:srgbClr val="4472C4">
                    <a:lumMod val="50000"/>
                  </a:srgbClr>
                </a:solidFill>
                <a:cs typeface="Times New Roman" panose="02020603050405020304" pitchFamily="18" charset="0"/>
              </a:rPr>
              <a:t>Готовность к изменениям</a:t>
            </a:r>
            <a:r>
              <a:rPr lang="en-US" altLang="ru-RU" sz="1000" b="1" dirty="0" smtClean="0">
                <a:solidFill>
                  <a:srgbClr val="4472C4">
                    <a:lumMod val="50000"/>
                  </a:srgbClr>
                </a:solidFill>
                <a:cs typeface="Times New Roman" panose="02020603050405020304" pitchFamily="18" charset="0"/>
              </a:rPr>
              <a:t>;</a:t>
            </a:r>
            <a:endParaRPr lang="ru-RU" altLang="ru-RU" sz="1000" b="1" dirty="0" smtClean="0">
              <a:solidFill>
                <a:srgbClr val="4472C4">
                  <a:lumMod val="50000"/>
                </a:srgbClr>
              </a:solidFill>
              <a:cs typeface="Times New Roman" panose="02020603050405020304" pitchFamily="18" charset="0"/>
            </a:endParaRPr>
          </a:p>
          <a:p>
            <a:pPr marL="171450" indent="-17145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sz="1000" b="1" dirty="0" smtClean="0">
                <a:solidFill>
                  <a:srgbClr val="4472C4">
                    <a:lumMod val="50000"/>
                  </a:srgbClr>
                </a:solidFill>
                <a:cs typeface="Times New Roman" panose="02020603050405020304" pitchFamily="18" charset="0"/>
              </a:rPr>
              <a:t>Самообучение</a:t>
            </a:r>
            <a:r>
              <a:rPr lang="en-US" altLang="ru-RU" sz="1000" b="1" dirty="0" smtClean="0">
                <a:solidFill>
                  <a:srgbClr val="4472C4">
                    <a:lumMod val="50000"/>
                  </a:srgbClr>
                </a:solidFill>
                <a:cs typeface="Times New Roman" panose="02020603050405020304" pitchFamily="18" charset="0"/>
              </a:rPr>
              <a:t>;</a:t>
            </a:r>
            <a:endParaRPr lang="en-US" altLang="ru-RU" sz="1000" b="1" dirty="0">
              <a:solidFill>
                <a:srgbClr val="4472C4">
                  <a:lumMod val="50000"/>
                </a:srgbClr>
              </a:solidFill>
              <a:cs typeface="Times New Roman" panose="02020603050405020304" pitchFamily="18" charset="0"/>
            </a:endParaRPr>
          </a:p>
          <a:p>
            <a:pPr marL="171450" indent="-17145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ru-RU" sz="1000" b="1" dirty="0" smtClean="0">
                <a:solidFill>
                  <a:srgbClr val="4472C4">
                    <a:lumMod val="50000"/>
                  </a:srgbClr>
                </a:solidFill>
                <a:cs typeface="Times New Roman" panose="02020603050405020304" pitchFamily="18" charset="0"/>
              </a:rPr>
              <a:t>C</a:t>
            </a:r>
            <a:r>
              <a:rPr lang="ru-RU" altLang="ru-RU" sz="1000" b="1" smtClean="0">
                <a:solidFill>
                  <a:srgbClr val="4472C4">
                    <a:lumMod val="50000"/>
                  </a:srgbClr>
                </a:solidFill>
                <a:cs typeface="Times New Roman" panose="02020603050405020304" pitchFamily="18" charset="0"/>
              </a:rPr>
              <a:t>аморазвитие</a:t>
            </a:r>
            <a:endParaRPr lang="ru-RU" altLang="ru-RU" sz="1000" dirty="0" smtClean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3209925" y="5840995"/>
            <a:ext cx="0" cy="147362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4927829" y="5840995"/>
            <a:ext cx="0" cy="147362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6892074" y="5840995"/>
            <a:ext cx="0" cy="147362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8924925" y="5840995"/>
            <a:ext cx="0" cy="147362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10716491" y="5840995"/>
            <a:ext cx="0" cy="147362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2"/>
          <p:cNvSpPr>
            <a:spLocks noChangeArrowheads="1"/>
          </p:cNvSpPr>
          <p:nvPr/>
        </p:nvSpPr>
        <p:spPr bwMode="auto">
          <a:xfrm>
            <a:off x="3051405" y="996976"/>
            <a:ext cx="2040445" cy="455846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 smtClean="0">
                <a:solidFill>
                  <a:srgbClr val="4472C4">
                    <a:lumMod val="50000"/>
                  </a:srgbClr>
                </a:solidFill>
                <a:cs typeface="Times New Roman" panose="02020603050405020304" pitchFamily="18" charset="0"/>
              </a:rPr>
              <a:t>Информационно - содержательный</a:t>
            </a:r>
            <a:endParaRPr lang="ru-RU" altLang="ru-RU" sz="1200" dirty="0" smtClean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14" name="Скругленный прямоугольник 2"/>
          <p:cNvSpPr>
            <a:spLocks noChangeArrowheads="1"/>
          </p:cNvSpPr>
          <p:nvPr/>
        </p:nvSpPr>
        <p:spPr bwMode="auto">
          <a:xfrm>
            <a:off x="6029875" y="1006274"/>
            <a:ext cx="2040445" cy="455846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 smtClean="0">
                <a:solidFill>
                  <a:srgbClr val="4472C4">
                    <a:lumMod val="50000"/>
                  </a:srgbClr>
                </a:solidFill>
                <a:cs typeface="Times New Roman" panose="02020603050405020304" pitchFamily="18" charset="0"/>
              </a:rPr>
              <a:t>Организационно - технологический</a:t>
            </a:r>
            <a:endParaRPr lang="ru-RU" altLang="ru-RU" sz="1200" dirty="0" smtClean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15" name="Скругленный прямоугольник 2"/>
          <p:cNvSpPr>
            <a:spLocks noChangeArrowheads="1"/>
          </p:cNvSpPr>
          <p:nvPr/>
        </p:nvSpPr>
        <p:spPr bwMode="auto">
          <a:xfrm>
            <a:off x="8735500" y="996976"/>
            <a:ext cx="2040445" cy="455846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 smtClean="0">
                <a:solidFill>
                  <a:srgbClr val="4472C4">
                    <a:lumMod val="50000"/>
                  </a:srgbClr>
                </a:solidFill>
                <a:cs typeface="Times New Roman" panose="02020603050405020304" pitchFamily="18" charset="0"/>
              </a:rPr>
              <a:t>Оценочно - результативный</a:t>
            </a:r>
            <a:endParaRPr lang="ru-RU" altLang="ru-RU" sz="1200" dirty="0" smtClean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34691" y="1508308"/>
            <a:ext cx="2958620" cy="244682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1F4D7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 smtClean="0">
                <a:solidFill>
                  <a:prstClr val="black"/>
                </a:solidFill>
              </a:rPr>
              <a:t>Цель</a:t>
            </a:r>
            <a:r>
              <a:rPr lang="en-US" sz="1200" dirty="0" smtClean="0">
                <a:solidFill>
                  <a:prstClr val="black"/>
                </a:solidFill>
              </a:rPr>
              <a:t>: </a:t>
            </a:r>
            <a:r>
              <a:rPr lang="ru-RU" sz="1050" b="1" dirty="0">
                <a:solidFill>
                  <a:prstClr val="black"/>
                </a:solidFill>
              </a:rPr>
              <a:t>определение </a:t>
            </a:r>
            <a:r>
              <a:rPr lang="ru-RU" sz="1050" b="1" dirty="0" smtClean="0">
                <a:solidFill>
                  <a:prstClr val="black"/>
                </a:solidFill>
              </a:rPr>
              <a:t>содержания и условий </a:t>
            </a:r>
            <a:r>
              <a:rPr lang="ru-RU" sz="1050" b="1" dirty="0">
                <a:solidFill>
                  <a:prstClr val="black"/>
                </a:solidFill>
              </a:rPr>
              <a:t>организации сопровождения </a:t>
            </a:r>
            <a:r>
              <a:rPr lang="ru-RU" sz="1050" b="1" dirty="0" smtClean="0">
                <a:solidFill>
                  <a:prstClr val="black"/>
                </a:solidFill>
              </a:rPr>
              <a:t>развертывания </a:t>
            </a:r>
            <a:r>
              <a:rPr lang="ru-RU" sz="1050" b="1" dirty="0">
                <a:solidFill>
                  <a:prstClr val="black"/>
                </a:solidFill>
              </a:rPr>
              <a:t>сети </a:t>
            </a:r>
            <a:r>
              <a:rPr lang="ru-RU" sz="1050" b="1" dirty="0" smtClean="0">
                <a:solidFill>
                  <a:prstClr val="black"/>
                </a:solidFill>
              </a:rPr>
              <a:t>ДОП на примере ОО КГО</a:t>
            </a:r>
          </a:p>
          <a:p>
            <a:pPr algn="just"/>
            <a:r>
              <a:rPr lang="ru-RU" sz="1100" b="1" dirty="0" smtClean="0">
                <a:solidFill>
                  <a:prstClr val="black"/>
                </a:solidFill>
              </a:rPr>
              <a:t>Задачи</a:t>
            </a:r>
            <a:r>
              <a:rPr lang="en-US" sz="1100" dirty="0" smtClean="0">
                <a:solidFill>
                  <a:prstClr val="black"/>
                </a:solidFill>
              </a:rPr>
              <a:t>: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000" b="1" dirty="0">
                <a:solidFill>
                  <a:prstClr val="black"/>
                </a:solidFill>
              </a:rPr>
              <a:t>создание условий моделирования сетевого взаимодействия учреждений дополнительного образования КГО;</a:t>
            </a:r>
          </a:p>
          <a:p>
            <a:r>
              <a:rPr lang="ru-RU" sz="1000" b="1" dirty="0">
                <a:solidFill>
                  <a:prstClr val="black"/>
                </a:solidFill>
              </a:rPr>
              <a:t>- обеспечение информационной доступности услуг ДО;</a:t>
            </a:r>
          </a:p>
          <a:p>
            <a:r>
              <a:rPr lang="ru-RU" sz="1000" b="1" dirty="0">
                <a:solidFill>
                  <a:prstClr val="black"/>
                </a:solidFill>
              </a:rPr>
              <a:t>- нормативно-правовое обеспечение.</a:t>
            </a:r>
          </a:p>
          <a:p>
            <a:endParaRPr lang="en-US" sz="1000" b="1" dirty="0">
              <a:solidFill>
                <a:prstClr val="black"/>
              </a:solidFill>
            </a:endParaRPr>
          </a:p>
          <a:p>
            <a:endParaRPr lang="ru-RU" sz="1100" dirty="0" smtClean="0">
              <a:solidFill>
                <a:prstClr val="black"/>
              </a:solidFill>
            </a:endParaRPr>
          </a:p>
          <a:p>
            <a:endParaRPr lang="ru-RU" sz="1100" dirty="0">
              <a:solidFill>
                <a:prstClr val="black"/>
              </a:solidFill>
            </a:endParaRPr>
          </a:p>
          <a:p>
            <a:endParaRPr lang="en-US" sz="1100" dirty="0" smtClean="0">
              <a:solidFill>
                <a:prstClr val="black"/>
              </a:solidFill>
            </a:endParaRPr>
          </a:p>
          <a:p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31668" y="1535065"/>
            <a:ext cx="2674013" cy="220060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1F4D7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 smtClean="0">
                <a:solidFill>
                  <a:prstClr val="black"/>
                </a:solidFill>
              </a:rPr>
              <a:t>Цель</a:t>
            </a:r>
            <a:r>
              <a:rPr lang="en-US" sz="1200" dirty="0" smtClean="0">
                <a:solidFill>
                  <a:prstClr val="black"/>
                </a:solidFill>
              </a:rPr>
              <a:t>: </a:t>
            </a:r>
            <a:r>
              <a:rPr lang="ru-RU" sz="1050" b="1" dirty="0">
                <a:solidFill>
                  <a:prstClr val="black"/>
                </a:solidFill>
              </a:rPr>
              <a:t>проектирование и </a:t>
            </a:r>
            <a:r>
              <a:rPr lang="ru-RU" sz="1050" b="1" dirty="0" smtClean="0">
                <a:solidFill>
                  <a:prstClr val="black"/>
                </a:solidFill>
              </a:rPr>
              <a:t>технологическое </a:t>
            </a:r>
            <a:r>
              <a:rPr lang="ru-RU" sz="1050" b="1" dirty="0">
                <a:solidFill>
                  <a:prstClr val="black"/>
                </a:solidFill>
              </a:rPr>
              <a:t>обеспечение процесса </a:t>
            </a:r>
            <a:r>
              <a:rPr lang="ru-RU" sz="1050" b="1" dirty="0" smtClean="0">
                <a:solidFill>
                  <a:prstClr val="black"/>
                </a:solidFill>
              </a:rPr>
              <a:t>сопровождения </a:t>
            </a:r>
            <a:r>
              <a:rPr lang="ru-RU" sz="1050" b="1" dirty="0">
                <a:solidFill>
                  <a:prstClr val="black"/>
                </a:solidFill>
              </a:rPr>
              <a:t>развертывания </a:t>
            </a:r>
            <a:r>
              <a:rPr lang="ru-RU" sz="1050" b="1" dirty="0" smtClean="0">
                <a:solidFill>
                  <a:prstClr val="black"/>
                </a:solidFill>
              </a:rPr>
              <a:t>сети ДОП</a:t>
            </a:r>
            <a:endParaRPr lang="en-US" sz="1050" b="1" dirty="0">
              <a:solidFill>
                <a:prstClr val="black"/>
              </a:solidFill>
            </a:endParaRPr>
          </a:p>
          <a:p>
            <a:r>
              <a:rPr lang="ru-RU" sz="1200" b="1" dirty="0" smtClean="0">
                <a:solidFill>
                  <a:prstClr val="black"/>
                </a:solidFill>
              </a:rPr>
              <a:t>Задачи</a:t>
            </a:r>
            <a:r>
              <a:rPr lang="en-US" sz="1200" dirty="0" smtClean="0">
                <a:solidFill>
                  <a:prstClr val="black"/>
                </a:solidFill>
              </a:rPr>
              <a:t>:</a:t>
            </a:r>
          </a:p>
          <a:p>
            <a:pPr algn="just"/>
            <a:r>
              <a:rPr lang="ru-RU" sz="1000" b="1" dirty="0">
                <a:solidFill>
                  <a:prstClr val="black"/>
                </a:solidFill>
              </a:rPr>
              <a:t>использование механизмов сетевого взаимодействия, государственно-общественного управления, </a:t>
            </a:r>
            <a:r>
              <a:rPr lang="ru-RU" sz="1000" b="1" dirty="0" smtClean="0">
                <a:solidFill>
                  <a:prstClr val="black"/>
                </a:solidFill>
              </a:rPr>
              <a:t>информационно-мотивационного сопровождения</a:t>
            </a:r>
            <a:endParaRPr lang="ru-RU" sz="1000" b="1" dirty="0">
              <a:solidFill>
                <a:prstClr val="black"/>
              </a:solidFill>
            </a:endParaRPr>
          </a:p>
          <a:p>
            <a:endParaRPr lang="ru-RU" sz="1000" b="1" dirty="0">
              <a:solidFill>
                <a:prstClr val="black"/>
              </a:solidFill>
            </a:endParaRPr>
          </a:p>
          <a:p>
            <a:endParaRPr lang="ru-RU" sz="1000" b="1" dirty="0">
              <a:solidFill>
                <a:prstClr val="black"/>
              </a:solidFill>
            </a:endParaRPr>
          </a:p>
          <a:p>
            <a:endParaRPr lang="en-US" sz="1000" b="1" dirty="0">
              <a:solidFill>
                <a:prstClr val="black"/>
              </a:solidFill>
            </a:endParaRPr>
          </a:p>
          <a:p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34822" y="1545105"/>
            <a:ext cx="2425692" cy="22082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1F4D7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 smtClean="0">
                <a:solidFill>
                  <a:prstClr val="black"/>
                </a:solidFill>
              </a:rPr>
              <a:t>Цель</a:t>
            </a:r>
            <a:r>
              <a:rPr lang="en-US" sz="1200" dirty="0" smtClean="0">
                <a:solidFill>
                  <a:prstClr val="black"/>
                </a:solidFill>
              </a:rPr>
              <a:t>: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sz="1050" b="1" dirty="0">
                <a:solidFill>
                  <a:prstClr val="black"/>
                </a:solidFill>
              </a:rPr>
              <a:t>развитие системы контроля результативности реализации процессуальной модели через разработку оценочных </a:t>
            </a:r>
            <a:r>
              <a:rPr lang="ru-RU" sz="1050" b="1" dirty="0" smtClean="0">
                <a:solidFill>
                  <a:prstClr val="black"/>
                </a:solidFill>
              </a:rPr>
              <a:t>инструментов</a:t>
            </a:r>
            <a:endParaRPr lang="en-US" sz="1050" b="1" dirty="0">
              <a:solidFill>
                <a:prstClr val="black"/>
              </a:solidFill>
            </a:endParaRPr>
          </a:p>
          <a:p>
            <a:pPr algn="just"/>
            <a:r>
              <a:rPr lang="ru-RU" sz="1200" b="1" dirty="0" smtClean="0">
                <a:solidFill>
                  <a:prstClr val="black"/>
                </a:solidFill>
              </a:rPr>
              <a:t>Задачи</a:t>
            </a:r>
            <a:r>
              <a:rPr lang="en-US" sz="1200" dirty="0" smtClean="0">
                <a:solidFill>
                  <a:prstClr val="black"/>
                </a:solidFill>
              </a:rPr>
              <a:t>:</a:t>
            </a:r>
            <a:r>
              <a:rPr lang="ru-RU" sz="1200" dirty="0" smtClean="0">
                <a:solidFill>
                  <a:prstClr val="black"/>
                </a:solidFill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</a:rPr>
              <a:t>Оценка </a:t>
            </a:r>
            <a:r>
              <a:rPr lang="ru-RU" sz="1000" b="1" dirty="0">
                <a:solidFill>
                  <a:prstClr val="black"/>
                </a:solidFill>
              </a:rPr>
              <a:t>сформированности достижения компетенций, основанных на предметных (межпредметных, практических) знаниях обучающихся. </a:t>
            </a:r>
          </a:p>
          <a:p>
            <a:pPr algn="just"/>
            <a:endParaRPr lang="ru-RU" sz="1000" b="1" dirty="0">
              <a:solidFill>
                <a:prstClr val="black"/>
              </a:solidFill>
            </a:endParaRPr>
          </a:p>
          <a:p>
            <a:endParaRPr lang="ru-RU" sz="1200" dirty="0">
              <a:solidFill>
                <a:prstClr val="black"/>
              </a:solidFill>
            </a:endParaRPr>
          </a:p>
          <a:p>
            <a:endParaRPr lang="en-US" sz="1200" dirty="0" smtClean="0">
              <a:solidFill>
                <a:prstClr val="black"/>
              </a:solidFill>
            </a:endParaRPr>
          </a:p>
          <a:p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20" name="Скругленный прямоугольник 2"/>
          <p:cNvSpPr>
            <a:spLocks noChangeArrowheads="1"/>
          </p:cNvSpPr>
          <p:nvPr/>
        </p:nvSpPr>
        <p:spPr bwMode="auto">
          <a:xfrm>
            <a:off x="2802515" y="4376134"/>
            <a:ext cx="8157999" cy="405638"/>
          </a:xfrm>
          <a:prstGeom prst="roundRect">
            <a:avLst>
              <a:gd name="adj" fmla="val 16667"/>
            </a:avLst>
          </a:prstGeom>
          <a:solidFill>
            <a:srgbClr val="CE50B6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Оценочная экспертиза реализации сети ДОП</a:t>
            </a:r>
            <a:endParaRPr lang="ru-RU" altLang="ru-RU" sz="2800" dirty="0" smtClean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1" name="Скругленный прямоугольник 2"/>
          <p:cNvSpPr>
            <a:spLocks noChangeArrowheads="1"/>
          </p:cNvSpPr>
          <p:nvPr/>
        </p:nvSpPr>
        <p:spPr bwMode="auto">
          <a:xfrm>
            <a:off x="2802515" y="4967250"/>
            <a:ext cx="2218232" cy="385107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100" b="1" dirty="0" smtClean="0">
                <a:solidFill>
                  <a:srgbClr val="4472C4">
                    <a:lumMod val="50000"/>
                  </a:srgbClr>
                </a:solidFill>
                <a:cs typeface="Times New Roman" panose="02020603050405020304" pitchFamily="18" charset="0"/>
              </a:rPr>
              <a:t>Общественная экспертиза</a:t>
            </a:r>
            <a:endParaRPr lang="en-US" altLang="ru-RU" sz="1100" b="1" dirty="0" smtClean="0">
              <a:solidFill>
                <a:srgbClr val="4472C4">
                  <a:lumMod val="50000"/>
                </a:srgbClr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"/>
          <p:cNvSpPr>
            <a:spLocks noChangeArrowheads="1"/>
          </p:cNvSpPr>
          <p:nvPr/>
        </p:nvSpPr>
        <p:spPr bwMode="auto">
          <a:xfrm>
            <a:off x="9426224" y="4961006"/>
            <a:ext cx="1534290" cy="400434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100" b="1" dirty="0" smtClean="0">
                <a:solidFill>
                  <a:srgbClr val="4472C4">
                    <a:lumMod val="50000"/>
                  </a:srgbClr>
                </a:solidFill>
                <a:cs typeface="Times New Roman" panose="02020603050405020304" pitchFamily="18" charset="0"/>
              </a:rPr>
              <a:t>Мониторинги</a:t>
            </a:r>
            <a:endParaRPr lang="ru-RU" altLang="ru-RU" sz="1100" dirty="0" smtClean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23" name="Скругленный прямоугольник 2"/>
          <p:cNvSpPr>
            <a:spLocks noChangeArrowheads="1"/>
          </p:cNvSpPr>
          <p:nvPr/>
        </p:nvSpPr>
        <p:spPr bwMode="auto">
          <a:xfrm>
            <a:off x="5095652" y="4961006"/>
            <a:ext cx="2040445" cy="391351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100" b="1" dirty="0" smtClean="0">
                <a:solidFill>
                  <a:srgbClr val="4472C4">
                    <a:lumMod val="50000"/>
                  </a:srgbClr>
                </a:solidFill>
                <a:cs typeface="Times New Roman" panose="02020603050405020304" pitchFamily="18" charset="0"/>
              </a:rPr>
              <a:t>Диагностические материалы</a:t>
            </a:r>
            <a:endParaRPr lang="ru-RU" altLang="ru-RU" sz="1100" dirty="0" smtClean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24" name="Скругленный прямоугольник 2"/>
          <p:cNvSpPr>
            <a:spLocks noChangeArrowheads="1"/>
          </p:cNvSpPr>
          <p:nvPr/>
        </p:nvSpPr>
        <p:spPr bwMode="auto">
          <a:xfrm>
            <a:off x="7260937" y="4972171"/>
            <a:ext cx="2040445" cy="391351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100" b="1" dirty="0" smtClean="0">
                <a:solidFill>
                  <a:srgbClr val="4472C4">
                    <a:lumMod val="50000"/>
                  </a:srgbClr>
                </a:solidFill>
                <a:cs typeface="Times New Roman" panose="02020603050405020304" pitchFamily="18" charset="0"/>
              </a:rPr>
              <a:t>Самообследование (уровень достижения показателей)</a:t>
            </a:r>
            <a:endParaRPr lang="ru-RU" altLang="ru-RU" sz="1100" dirty="0" smtClean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 flipH="1">
            <a:off x="3914572" y="592647"/>
            <a:ext cx="3627" cy="412554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3730173" y="4781772"/>
            <a:ext cx="0" cy="190399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5968548" y="4781772"/>
            <a:ext cx="0" cy="190399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8197398" y="4781772"/>
            <a:ext cx="0" cy="190399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10137750" y="4781772"/>
            <a:ext cx="0" cy="190399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Выгнутая влево стрелка 56"/>
          <p:cNvSpPr/>
          <p:nvPr/>
        </p:nvSpPr>
        <p:spPr>
          <a:xfrm>
            <a:off x="1958053" y="3155664"/>
            <a:ext cx="832104" cy="2752725"/>
          </a:xfrm>
          <a:prstGeom prst="curvedRightArrow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73318" y="644108"/>
            <a:ext cx="8448675" cy="4845586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8" name="Выгнутая вправо стрелка 57"/>
          <p:cNvSpPr/>
          <p:nvPr/>
        </p:nvSpPr>
        <p:spPr>
          <a:xfrm>
            <a:off x="10732792" y="3156057"/>
            <a:ext cx="691129" cy="2676176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Скругленный прямоугольник 2"/>
          <p:cNvSpPr>
            <a:spLocks noChangeArrowheads="1"/>
          </p:cNvSpPr>
          <p:nvPr/>
        </p:nvSpPr>
        <p:spPr bwMode="auto">
          <a:xfrm>
            <a:off x="2640979" y="3141349"/>
            <a:ext cx="8190394" cy="977137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u="sng" dirty="0" smtClean="0">
                <a:solidFill>
                  <a:srgbClr val="4472C4">
                    <a:lumMod val="50000"/>
                  </a:srgbClr>
                </a:solidFill>
                <a:cs typeface="Times New Roman" panose="02020603050405020304" pitchFamily="18" charset="0"/>
              </a:rPr>
              <a:t>Организационно – педагогические условия</a:t>
            </a:r>
            <a:r>
              <a:rPr lang="en-US" altLang="ru-RU" sz="1400" b="1" u="sng" dirty="0" smtClean="0">
                <a:solidFill>
                  <a:srgbClr val="4472C4">
                    <a:lumMod val="50000"/>
                  </a:srgbClr>
                </a:solidFill>
                <a:cs typeface="Times New Roman" panose="02020603050405020304" pitchFamily="18" charset="0"/>
              </a:rPr>
              <a:t>:</a:t>
            </a:r>
            <a:r>
              <a:rPr lang="ru-RU" altLang="ru-RU" sz="1400" b="1" u="sng" dirty="0" smtClean="0">
                <a:solidFill>
                  <a:srgbClr val="4472C4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sz="1200" b="1" dirty="0" smtClean="0">
                <a:solidFill>
                  <a:srgbClr val="4472C4">
                    <a:lumMod val="50000"/>
                  </a:srgbClr>
                </a:solidFill>
                <a:cs typeface="Times New Roman" panose="02020603050405020304" pitchFamily="18" charset="0"/>
              </a:rPr>
              <a:t>Развитие проектной культуры</a:t>
            </a:r>
            <a:r>
              <a:rPr lang="en-US" altLang="ru-RU" sz="1200" b="1" dirty="0" smtClean="0">
                <a:solidFill>
                  <a:srgbClr val="4472C4">
                    <a:lumMod val="50000"/>
                  </a:srgbClr>
                </a:solidFill>
                <a:cs typeface="Times New Roman" panose="02020603050405020304" pitchFamily="18" charset="0"/>
              </a:rPr>
              <a:t>;</a:t>
            </a:r>
            <a:endParaRPr lang="ru-RU" altLang="ru-RU" sz="1200" b="1" dirty="0" smtClean="0">
              <a:solidFill>
                <a:srgbClr val="4472C4">
                  <a:lumMod val="50000"/>
                </a:srgbClr>
              </a:solidFill>
              <a:cs typeface="Times New Roman" panose="02020603050405020304" pitchFamily="18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sz="1200" b="1" dirty="0" smtClean="0">
                <a:solidFill>
                  <a:srgbClr val="4472C4">
                    <a:lumMod val="50000"/>
                  </a:srgbClr>
                </a:solidFill>
                <a:cs typeface="Times New Roman" panose="02020603050405020304" pitchFamily="18" charset="0"/>
              </a:rPr>
              <a:t>Продуктивные условия социализации</a:t>
            </a:r>
            <a:r>
              <a:rPr lang="en-US" altLang="ru-RU" sz="1200" b="1" dirty="0" smtClean="0">
                <a:solidFill>
                  <a:srgbClr val="4472C4">
                    <a:lumMod val="50000"/>
                  </a:srgbClr>
                </a:solidFill>
                <a:cs typeface="Times New Roman" panose="02020603050405020304" pitchFamily="18" charset="0"/>
              </a:rPr>
              <a:t>;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sz="1200" b="1" dirty="0" smtClean="0">
                <a:solidFill>
                  <a:srgbClr val="4472C4">
                    <a:lumMod val="50000"/>
                  </a:srgbClr>
                </a:solidFill>
                <a:cs typeface="Times New Roman" panose="02020603050405020304" pitchFamily="18" charset="0"/>
              </a:rPr>
              <a:t>Межведомственное взаимодействие учреждений реализующих сеть дополнительных общеобразовательных программ</a:t>
            </a:r>
            <a:r>
              <a:rPr lang="en-US" altLang="ru-RU" sz="1200" b="1" dirty="0" smtClean="0">
                <a:solidFill>
                  <a:srgbClr val="4472C4">
                    <a:lumMod val="50000"/>
                  </a:srgbClr>
                </a:solidFill>
                <a:cs typeface="Times New Roman" panose="02020603050405020304" pitchFamily="18" charset="0"/>
              </a:rPr>
              <a:t>.</a:t>
            </a:r>
            <a:endParaRPr lang="ru-RU" altLang="ru-RU" sz="2800" dirty="0" smtClean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</a:endParaRPr>
          </a:p>
        </p:txBody>
      </p:sp>
      <p:cxnSp>
        <p:nvCxnSpPr>
          <p:cNvPr id="67" name="Прямая со стрелкой 66"/>
          <p:cNvCxnSpPr/>
          <p:nvPr/>
        </p:nvCxnSpPr>
        <p:spPr>
          <a:xfrm flipH="1">
            <a:off x="7136097" y="605625"/>
            <a:ext cx="3627" cy="412554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flipH="1">
            <a:off x="9857761" y="592647"/>
            <a:ext cx="3627" cy="412554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2"/>
          <p:cNvSpPr>
            <a:spLocks noChangeArrowheads="1"/>
          </p:cNvSpPr>
          <p:nvPr/>
        </p:nvSpPr>
        <p:spPr bwMode="auto">
          <a:xfrm>
            <a:off x="2544584" y="442850"/>
            <a:ext cx="8477408" cy="162775"/>
          </a:xfrm>
          <a:prstGeom prst="roundRect">
            <a:avLst>
              <a:gd name="adj" fmla="val 16667"/>
            </a:avLst>
          </a:prstGeom>
          <a:solidFill>
            <a:srgbClr val="CE50B6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Компоненты</a:t>
            </a:r>
            <a:endParaRPr lang="ru-RU" altLang="ru-RU" sz="2800" dirty="0" smtClean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9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-1" y="126405"/>
            <a:ext cx="12088145" cy="95410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4472C4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Структурная кооперация субъектов проекта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4472C4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“Копейский городской округ – мир техно и инноватики дополнительного образования”</a:t>
            </a:r>
            <a:endParaRPr lang="ru-RU" altLang="ru-RU" sz="2000" dirty="0" smtClean="0">
              <a:solidFill>
                <a:srgbClr val="4472C4">
                  <a:lumMod val="50000"/>
                </a:srgbClr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6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1072342" y="70658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78285" y="5547130"/>
            <a:ext cx="2008468" cy="4693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4472C4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МДОУ </a:t>
            </a:r>
            <a:r>
              <a:rPr lang="ru-RU" sz="2000" b="1" dirty="0" smtClean="0">
                <a:solidFill>
                  <a:srgbClr val="4472C4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ДС</a:t>
            </a:r>
            <a:endParaRPr lang="ru-RU" sz="2000" dirty="0">
              <a:solidFill>
                <a:srgbClr val="4472C4">
                  <a:lumMod val="50000"/>
                </a:srgb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157135" y="5547130"/>
            <a:ext cx="2030693" cy="4693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4472C4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МОУ СОШ</a:t>
            </a:r>
            <a:endParaRPr lang="ru-RU" sz="2000" dirty="0">
              <a:solidFill>
                <a:srgbClr val="4472C4">
                  <a:lumMod val="50000"/>
                </a:srgb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872114" y="5547130"/>
            <a:ext cx="1539626" cy="4693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4472C4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МУДО </a:t>
            </a:r>
            <a:r>
              <a:rPr lang="ru-RU" sz="2000" b="1" dirty="0" smtClean="0">
                <a:solidFill>
                  <a:srgbClr val="4472C4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СЮТ</a:t>
            </a:r>
            <a:endParaRPr lang="ru-RU" sz="2000" dirty="0">
              <a:solidFill>
                <a:srgbClr val="4472C4">
                  <a:lumMod val="50000"/>
                </a:srgb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64442" y="699865"/>
            <a:ext cx="1092200" cy="5846618"/>
          </a:xfrm>
          <a:prstGeom prst="roundRect">
            <a:avLst/>
          </a:prstGeom>
          <a:solidFill>
            <a:srgbClr val="CE50B6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6200000">
            <a:off x="-1190417" y="3161509"/>
            <a:ext cx="38084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ЧИППКРО</a:t>
            </a:r>
            <a:endParaRPr lang="ru-RU" sz="5400" b="1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995945" y="597046"/>
            <a:ext cx="1092200" cy="5846618"/>
          </a:xfrm>
          <a:prstGeom prst="roundRect">
            <a:avLst/>
          </a:prstGeom>
          <a:solidFill>
            <a:srgbClr val="CE50B6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5400000">
            <a:off x="8746118" y="2973693"/>
            <a:ext cx="575613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Государственно – общественное управление</a:t>
            </a:r>
            <a:endParaRPr lang="ru-RU" sz="3000" b="1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Двойная стрелка влево/вправо 16"/>
          <p:cNvSpPr/>
          <p:nvPr/>
        </p:nvSpPr>
        <p:spPr>
          <a:xfrm>
            <a:off x="1274452" y="2523360"/>
            <a:ext cx="2458494" cy="671512"/>
          </a:xfrm>
          <a:prstGeom prst="left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Двойная стрелка влево/вправо 17"/>
          <p:cNvSpPr/>
          <p:nvPr/>
        </p:nvSpPr>
        <p:spPr>
          <a:xfrm>
            <a:off x="8740970" y="2643111"/>
            <a:ext cx="2173811" cy="578423"/>
          </a:xfrm>
          <a:prstGeom prst="left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6095764" y="1739094"/>
            <a:ext cx="12418" cy="3476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>
            <a:spLocks noChangeArrowheads="1"/>
          </p:cNvSpPr>
          <p:nvPr/>
        </p:nvSpPr>
        <p:spPr bwMode="auto">
          <a:xfrm>
            <a:off x="3555006" y="3455849"/>
            <a:ext cx="5334950" cy="886139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4472C4">
                    <a:lumMod val="50000"/>
                  </a:srgbClr>
                </a:solidFill>
              </a:rPr>
              <a:t>МУ ДПО «Учебно-информационный методический центр Копейского городского округа</a:t>
            </a:r>
            <a:r>
              <a:rPr lang="ru-RU" sz="1600" b="1" dirty="0" smtClean="0">
                <a:solidFill>
                  <a:srgbClr val="4472C4">
                    <a:lumMod val="50000"/>
                  </a:srgbClr>
                </a:solidFill>
              </a:rPr>
              <a:t>»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4472C4">
                    <a:lumMod val="50000"/>
                  </a:srgbClr>
                </a:solidFill>
                <a:cs typeface="Times New Roman" panose="02020603050405020304" pitchFamily="18" charset="0"/>
              </a:rPr>
              <a:t>(опорный центр)</a:t>
            </a:r>
            <a:endParaRPr lang="ru-RU" altLang="ru-RU" sz="1600" dirty="0" smtClean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4" name="Скругленный прямоугольник 2"/>
          <p:cNvSpPr>
            <a:spLocks noChangeArrowheads="1"/>
          </p:cNvSpPr>
          <p:nvPr/>
        </p:nvSpPr>
        <p:spPr bwMode="auto">
          <a:xfrm>
            <a:off x="2761755" y="1516706"/>
            <a:ext cx="2040445" cy="807919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4472C4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Управление культуры</a:t>
            </a:r>
            <a:endParaRPr lang="ru-RU" altLang="ru-RU" sz="2800" dirty="0" smtClean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>
            <a:spLocks noChangeArrowheads="1"/>
          </p:cNvSpPr>
          <p:nvPr/>
        </p:nvSpPr>
        <p:spPr bwMode="auto">
          <a:xfrm>
            <a:off x="5204500" y="940817"/>
            <a:ext cx="1859000" cy="798277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4472C4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Управление образования</a:t>
            </a:r>
            <a:endParaRPr lang="ru-RU" altLang="ru-RU" sz="2800" dirty="0" smtClean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>
            <a:spLocks noChangeArrowheads="1"/>
          </p:cNvSpPr>
          <p:nvPr/>
        </p:nvSpPr>
        <p:spPr bwMode="auto">
          <a:xfrm>
            <a:off x="7460799" y="1509496"/>
            <a:ext cx="2131916" cy="886474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4472C4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Управление физической культуры и спорта</a:t>
            </a:r>
            <a:endParaRPr lang="ru-RU" altLang="ru-RU" sz="2800" dirty="0" smtClean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71442" y="2093485"/>
            <a:ext cx="2061063" cy="95410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1F4D78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rgbClr val="4472C4">
                    <a:lumMod val="50000"/>
                  </a:srgbClr>
                </a:solidFill>
              </a:rPr>
              <a:t>Управление</a:t>
            </a:r>
            <a:r>
              <a:rPr lang="en-US" sz="1400" dirty="0" smtClean="0">
                <a:solidFill>
                  <a:srgbClr val="4472C4">
                    <a:lumMod val="50000"/>
                  </a:srgbClr>
                </a:solidFill>
              </a:rPr>
              <a:t>;</a:t>
            </a:r>
            <a:endParaRPr lang="ru-RU" sz="1400" dirty="0" smtClean="0">
              <a:solidFill>
                <a:srgbClr val="4472C4">
                  <a:lumMod val="50000"/>
                </a:srgbClr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rgbClr val="4472C4">
                    <a:lumMod val="50000"/>
                  </a:srgbClr>
                </a:solidFill>
              </a:rPr>
              <a:t>Информирование</a:t>
            </a:r>
            <a:r>
              <a:rPr lang="en-US" sz="1400" dirty="0" smtClean="0">
                <a:solidFill>
                  <a:srgbClr val="4472C4">
                    <a:lumMod val="50000"/>
                  </a:srgbClr>
                </a:solidFill>
              </a:rPr>
              <a:t>;</a:t>
            </a:r>
            <a:endParaRPr lang="ru-RU" sz="1400" dirty="0" smtClean="0">
              <a:solidFill>
                <a:srgbClr val="4472C4">
                  <a:lumMod val="50000"/>
                </a:srgbClr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rgbClr val="4472C4">
                    <a:lumMod val="50000"/>
                  </a:srgbClr>
                </a:solidFill>
              </a:rPr>
              <a:t>Прогнозирование</a:t>
            </a:r>
            <a:r>
              <a:rPr lang="en-US" sz="1400" dirty="0" smtClean="0">
                <a:solidFill>
                  <a:srgbClr val="4472C4">
                    <a:lumMod val="50000"/>
                  </a:srgbClr>
                </a:solidFill>
              </a:rPr>
              <a:t>;</a:t>
            </a:r>
            <a:endParaRPr lang="ru-RU" sz="1400" dirty="0" smtClean="0">
              <a:solidFill>
                <a:srgbClr val="4472C4">
                  <a:lumMod val="50000"/>
                </a:srgbClr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rgbClr val="4472C4">
                    <a:lumMod val="50000"/>
                  </a:srgbClr>
                </a:solidFill>
              </a:rPr>
              <a:t>К</a:t>
            </a:r>
            <a:r>
              <a:rPr lang="ru-RU" sz="1400" dirty="0" smtClean="0">
                <a:solidFill>
                  <a:srgbClr val="4472C4">
                    <a:lumMod val="50000"/>
                  </a:srgbClr>
                </a:solidFill>
              </a:rPr>
              <a:t>онтроль</a:t>
            </a:r>
            <a:r>
              <a:rPr lang="en-US" sz="1400" dirty="0" smtClean="0">
                <a:solidFill>
                  <a:srgbClr val="4472C4">
                    <a:lumMod val="50000"/>
                  </a:srgbClr>
                </a:solidFill>
              </a:rPr>
              <a:t>;</a:t>
            </a:r>
            <a:endParaRPr lang="ru-RU" sz="1400" dirty="0">
              <a:solidFill>
                <a:srgbClr val="4472C4">
                  <a:lumMod val="50000"/>
                </a:srgbClr>
              </a:solidFill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4133148" y="2342444"/>
            <a:ext cx="905770" cy="4180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7163109" y="2434483"/>
            <a:ext cx="1111495" cy="3692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Двойная стрелка влево/вправо 26"/>
          <p:cNvSpPr/>
          <p:nvPr/>
        </p:nvSpPr>
        <p:spPr>
          <a:xfrm rot="19094460">
            <a:off x="4748481" y="1364411"/>
            <a:ext cx="443029" cy="170782"/>
          </a:xfrm>
          <a:prstGeom prst="left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Двойная стрелка влево/вправо 27"/>
          <p:cNvSpPr/>
          <p:nvPr/>
        </p:nvSpPr>
        <p:spPr>
          <a:xfrm rot="12522720">
            <a:off x="7062222" y="1357021"/>
            <a:ext cx="443029" cy="170782"/>
          </a:xfrm>
          <a:prstGeom prst="left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Двойная стрелка влево/вправо 28"/>
          <p:cNvSpPr/>
          <p:nvPr/>
        </p:nvSpPr>
        <p:spPr>
          <a:xfrm rot="16200000">
            <a:off x="3270682" y="2796909"/>
            <a:ext cx="1099123" cy="209662"/>
          </a:xfrm>
          <a:prstGeom prst="left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Двойная стрелка влево/вправо 29"/>
          <p:cNvSpPr/>
          <p:nvPr/>
        </p:nvSpPr>
        <p:spPr>
          <a:xfrm rot="16200000">
            <a:off x="8064082" y="2827450"/>
            <a:ext cx="1029984" cy="203656"/>
          </a:xfrm>
          <a:prstGeom prst="left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Скругленный прямоугольник 2"/>
          <p:cNvSpPr>
            <a:spLocks noChangeArrowheads="1"/>
          </p:cNvSpPr>
          <p:nvPr/>
        </p:nvSpPr>
        <p:spPr bwMode="auto">
          <a:xfrm>
            <a:off x="3555006" y="4546437"/>
            <a:ext cx="5334950" cy="807919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4472C4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Городское методическое объединение педагогов дополнительного образования</a:t>
            </a:r>
            <a:endParaRPr lang="ru-RU" altLang="ru-RU" sz="2800" dirty="0" smtClean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84876" y="3668772"/>
            <a:ext cx="1695036" cy="156966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1F4D7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1200" dirty="0" smtClean="0">
                <a:solidFill>
                  <a:prstClr val="black"/>
                </a:solidFill>
              </a:rPr>
              <a:t>Программы</a:t>
            </a:r>
            <a:r>
              <a:rPr lang="en-US" sz="1200" dirty="0" smtClean="0">
                <a:solidFill>
                  <a:prstClr val="black"/>
                </a:solidFill>
              </a:rPr>
              <a:t>;</a:t>
            </a:r>
            <a:endParaRPr lang="ru-RU" sz="1200" dirty="0">
              <a:solidFill>
                <a:prstClr val="black"/>
              </a:solidFill>
            </a:endParaRPr>
          </a:p>
          <a:p>
            <a:pPr marL="171450" indent="-171450">
              <a:buFontTx/>
              <a:buChar char="-"/>
            </a:pPr>
            <a:r>
              <a:rPr lang="ru-RU" sz="1200" dirty="0" smtClean="0">
                <a:solidFill>
                  <a:prstClr val="black"/>
                </a:solidFill>
              </a:rPr>
              <a:t>Проекты</a:t>
            </a:r>
            <a:r>
              <a:rPr lang="en-US" sz="1200" dirty="0" smtClean="0">
                <a:solidFill>
                  <a:prstClr val="black"/>
                </a:solidFill>
              </a:rPr>
              <a:t>;</a:t>
            </a:r>
            <a:endParaRPr lang="ru-RU" sz="1200" dirty="0">
              <a:solidFill>
                <a:prstClr val="black"/>
              </a:solidFill>
            </a:endParaRPr>
          </a:p>
          <a:p>
            <a:pPr marL="171450" indent="-171450">
              <a:buFontTx/>
              <a:buChar char="-"/>
            </a:pPr>
            <a:r>
              <a:rPr lang="ru-RU" sz="1200" dirty="0" smtClean="0">
                <a:solidFill>
                  <a:prstClr val="black"/>
                </a:solidFill>
              </a:rPr>
              <a:t>Конкурсы</a:t>
            </a:r>
            <a:endParaRPr lang="ru-RU" sz="1200" dirty="0" smtClean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endParaRPr lang="ru-RU" sz="1200" dirty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endParaRPr lang="ru-RU" sz="1200" dirty="0" smtClean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endParaRPr lang="ru-RU" sz="1200" dirty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endParaRPr lang="ru-RU" sz="1200" dirty="0" smtClean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296872" y="3730328"/>
            <a:ext cx="1638870" cy="156966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1F4D7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</a:rPr>
              <a:t>-       Организация</a:t>
            </a:r>
            <a:r>
              <a:rPr lang="en-US" sz="1200" dirty="0" smtClean="0">
                <a:solidFill>
                  <a:prstClr val="black"/>
                </a:solidFill>
              </a:rPr>
              <a:t>;</a:t>
            </a:r>
            <a:endParaRPr lang="ru-RU" sz="1200" dirty="0" smtClean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200" dirty="0" smtClean="0">
                <a:solidFill>
                  <a:prstClr val="black"/>
                </a:solidFill>
              </a:rPr>
              <a:t>Координация</a:t>
            </a:r>
            <a:r>
              <a:rPr lang="en-US" sz="1200" dirty="0" smtClean="0">
                <a:solidFill>
                  <a:prstClr val="black"/>
                </a:solidFill>
              </a:rPr>
              <a:t>;</a:t>
            </a:r>
            <a:endParaRPr lang="ru-RU" sz="1200" dirty="0" smtClean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200" dirty="0" smtClean="0">
                <a:solidFill>
                  <a:prstClr val="black"/>
                </a:solidFill>
              </a:rPr>
              <a:t>Сопровождение</a:t>
            </a:r>
            <a:r>
              <a:rPr lang="en-US" sz="1200" dirty="0" smtClean="0">
                <a:solidFill>
                  <a:prstClr val="black"/>
                </a:solidFill>
              </a:rPr>
              <a:t>;</a:t>
            </a:r>
            <a:endParaRPr lang="ru-RU" sz="1200" dirty="0" smtClean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200" dirty="0" smtClean="0">
                <a:solidFill>
                  <a:prstClr val="black"/>
                </a:solidFill>
              </a:rPr>
              <a:t>Информационная поддержка</a:t>
            </a:r>
            <a:r>
              <a:rPr lang="en-US" sz="1200" dirty="0" smtClean="0">
                <a:solidFill>
                  <a:prstClr val="black"/>
                </a:solidFill>
              </a:rPr>
              <a:t>;</a:t>
            </a:r>
            <a:endParaRPr lang="ru-RU" sz="1200" dirty="0" smtClean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200" dirty="0" smtClean="0">
                <a:solidFill>
                  <a:prstClr val="black"/>
                </a:solidFill>
              </a:rPr>
              <a:t>Методическая поддержка</a:t>
            </a:r>
          </a:p>
          <a:p>
            <a:pPr marL="285750" indent="-285750">
              <a:buFontTx/>
              <a:buChar char="-"/>
            </a:pPr>
            <a:endParaRPr lang="ru-RU" sz="1200" dirty="0">
              <a:solidFill>
                <a:prstClr val="black"/>
              </a:solidFill>
            </a:endParaRPr>
          </a:p>
        </p:txBody>
      </p:sp>
      <p:cxnSp>
        <p:nvCxnSpPr>
          <p:cNvPr id="43" name="Прямая со стрелкой 42"/>
          <p:cNvCxnSpPr>
            <a:stCxn id="31" idx="1"/>
          </p:cNvCxnSpPr>
          <p:nvPr/>
        </p:nvCxnSpPr>
        <p:spPr>
          <a:xfrm flipH="1" flipV="1">
            <a:off x="3079912" y="4950396"/>
            <a:ext cx="475094" cy="1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8769793" y="3898918"/>
            <a:ext cx="516884" cy="1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911714" y="6136560"/>
            <a:ext cx="1951904" cy="4616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1F4D7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</a:rPr>
              <a:t>-       Консультирование</a:t>
            </a:r>
            <a:r>
              <a:rPr lang="en-US" sz="1200" dirty="0" smtClean="0">
                <a:solidFill>
                  <a:prstClr val="black"/>
                </a:solidFill>
              </a:rPr>
              <a:t>;</a:t>
            </a:r>
            <a:endParaRPr lang="ru-RU" sz="1200" dirty="0" smtClean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200" dirty="0" smtClean="0">
                <a:solidFill>
                  <a:prstClr val="black"/>
                </a:solidFill>
              </a:rPr>
              <a:t>Сопровождение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097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1056757" y="196141"/>
            <a:ext cx="10982843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Проектирование сети дополнительных общеобразовательных программ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C3B59C00-DA00-42A5-9712-4F75588FB4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24" y="91170"/>
            <a:ext cx="496120" cy="57927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</p:pic>
      <p:graphicFrame>
        <p:nvGraphicFramePr>
          <p:cNvPr id="9" name="Объект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1658074"/>
              </p:ext>
            </p:extLst>
          </p:nvPr>
        </p:nvGraphicFramePr>
        <p:xfrm>
          <a:off x="929265" y="1786598"/>
          <a:ext cx="5232383" cy="4628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Объект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0596438"/>
              </p:ext>
            </p:extLst>
          </p:nvPr>
        </p:nvGraphicFramePr>
        <p:xfrm>
          <a:off x="6372665" y="1786599"/>
          <a:ext cx="5008097" cy="4628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535352" y="1203775"/>
            <a:ext cx="4020207" cy="400110"/>
          </a:xfrm>
          <a:prstGeom prst="rect">
            <a:avLst/>
          </a:prstGeom>
          <a:solidFill>
            <a:sysClr val="window" lastClr="FFFFFF">
              <a:lumMod val="6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2017 год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45216" y="1203775"/>
            <a:ext cx="4020207" cy="400110"/>
          </a:xfrm>
          <a:prstGeom prst="rect">
            <a:avLst/>
          </a:prstGeom>
          <a:solidFill>
            <a:sysClr val="window" lastClr="FFFFFF">
              <a:lumMod val="6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2018 год</a:t>
            </a:r>
          </a:p>
        </p:txBody>
      </p:sp>
    </p:spTree>
    <p:extLst>
      <p:ext uri="{BB962C8B-B14F-4D97-AF65-F5344CB8AC3E}">
        <p14:creationId xmlns:p14="http://schemas.microsoft.com/office/powerpoint/2010/main" val="55710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ÐÐ°ÑÑÐ¸Ð½ÐºÐ¸ Ð¿Ð¾ Ð·Ð°Ð¿ÑÐ¾ÑÑ HD ÐºÐ°ÑÑÐ¸Ð½ÐºÐ° Ð¼Ð¾ÑÑ Ñ Ð»Ð¾Ð´ÐºÐ¾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" y="0"/>
            <a:ext cx="12190425" cy="686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640681" y="7489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4" name="AutoShape 8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754981" y="8632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3504" y="1842082"/>
            <a:ext cx="10984995" cy="228524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4800" dirty="0">
                <a:ln w="0"/>
                <a:effectLst>
                  <a:glow rad="127000">
                    <a:schemeClr val="bg1"/>
                  </a:glow>
                  <a:outerShdw blurRad="38100" dist="19050" dir="2700000" sx="101000" sy="101000" algn="tl" rotWithShape="0">
                    <a:schemeClr val="bg1">
                      <a:alpha val="85000"/>
                    </a:schemeClr>
                  </a:outerShdw>
                </a:effectLst>
              </a:rPr>
              <a:t>Самый хороший учитель в жизни – опыт. </a:t>
            </a:r>
          </a:p>
          <a:p>
            <a:pPr algn="ctr"/>
            <a:r>
              <a:rPr lang="ru-RU" sz="4800" dirty="0">
                <a:ln w="0"/>
                <a:effectLst>
                  <a:glow rad="127000">
                    <a:schemeClr val="bg1"/>
                  </a:glow>
                  <a:outerShdw blurRad="38100" dist="19050" dir="2700000" sx="101000" sy="101000" algn="tl" rotWithShape="0">
                    <a:schemeClr val="bg1">
                      <a:alpha val="85000"/>
                    </a:schemeClr>
                  </a:outerShdw>
                </a:effectLst>
              </a:rPr>
              <a:t>Берет, правда, дорого, но объясняет </a:t>
            </a:r>
          </a:p>
          <a:p>
            <a:pPr algn="ctr"/>
            <a:r>
              <a:rPr lang="ru-RU" sz="4800" dirty="0">
                <a:ln w="0"/>
                <a:effectLst>
                  <a:glow rad="127000">
                    <a:schemeClr val="bg1"/>
                  </a:glow>
                  <a:outerShdw blurRad="38100" dist="19050" dir="2700000" sx="101000" sy="101000" algn="tl" rotWithShape="0">
                    <a:schemeClr val="bg1">
                      <a:alpha val="85000"/>
                    </a:schemeClr>
                  </a:outerShdw>
                </a:effectLst>
              </a:rPr>
              <a:t>доходчиво.</a:t>
            </a:r>
          </a:p>
        </p:txBody>
      </p:sp>
    </p:spTree>
    <p:extLst>
      <p:ext uri="{BB962C8B-B14F-4D97-AF65-F5344CB8AC3E}">
        <p14:creationId xmlns:p14="http://schemas.microsoft.com/office/powerpoint/2010/main" val="259832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Тема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Тема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1698</TotalTime>
  <Words>703</Words>
  <Application>Microsoft Office PowerPoint</Application>
  <PresentationFormat>Широкоэкранный</PresentationFormat>
  <Paragraphs>127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Ангеловский</dc:creator>
  <cp:lastModifiedBy>Алексей Ангеловский</cp:lastModifiedBy>
  <cp:revision>99</cp:revision>
  <dcterms:created xsi:type="dcterms:W3CDTF">2018-04-16T08:39:59Z</dcterms:created>
  <dcterms:modified xsi:type="dcterms:W3CDTF">2018-12-11T19:21:14Z</dcterms:modified>
</cp:coreProperties>
</file>