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7" r:id="rId1"/>
  </p:sldMasterIdLst>
  <p:notesMasterIdLst>
    <p:notesMasterId r:id="rId23"/>
  </p:notesMasterIdLst>
  <p:handoutMasterIdLst>
    <p:handoutMasterId r:id="rId24"/>
  </p:handoutMasterIdLst>
  <p:sldIdLst>
    <p:sldId id="262" r:id="rId2"/>
    <p:sldId id="282" r:id="rId3"/>
    <p:sldId id="280" r:id="rId4"/>
    <p:sldId id="263" r:id="rId5"/>
    <p:sldId id="273" r:id="rId6"/>
    <p:sldId id="270" r:id="rId7"/>
    <p:sldId id="265" r:id="rId8"/>
    <p:sldId id="257" r:id="rId9"/>
    <p:sldId id="274" r:id="rId10"/>
    <p:sldId id="258" r:id="rId11"/>
    <p:sldId id="267" r:id="rId12"/>
    <p:sldId id="288" r:id="rId13"/>
    <p:sldId id="271" r:id="rId14"/>
    <p:sldId id="275" r:id="rId15"/>
    <p:sldId id="291" r:id="rId16"/>
    <p:sldId id="277" r:id="rId17"/>
    <p:sldId id="278" r:id="rId18"/>
    <p:sldId id="287" r:id="rId19"/>
    <p:sldId id="286" r:id="rId20"/>
    <p:sldId id="290" r:id="rId21"/>
    <p:sldId id="279" r:id="rId22"/>
  </p:sldIdLst>
  <p:sldSz cx="9906000" cy="6858000" type="A4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332" y="6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-219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A93BC248-C068-4C63-948C-2D64248B388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BA7F2F2-D169-4D53-AFF2-93BC553A11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3740592-55C4-4795-92DA-DC92D9522E5E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5446E99-F34B-4121-8FF4-209D9601F5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881B959-2F2F-4731-9A63-3001504DEA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3C73413-AD1D-4FAE-9E1D-78BBBCCC27D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1C56F3DA-93E5-4C10-8939-E017BC8234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5A847EC-8510-4572-9976-18EC610C81D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6EEE55F-4045-42DA-94E8-F3E02EDD0292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5D0E8E64-140C-47D9-89DB-68D28AC9F4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A93E6375-61B3-41A0-B49B-DEDC4A36F3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C8908E-D779-425F-9678-30FAF85B0B3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908B67-B8C3-483C-9AD1-B7F67F5183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5E7673F-FAA6-47B1-9275-53694686203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>
            <a:extLst>
              <a:ext uri="{FF2B5EF4-FFF2-40B4-BE49-F238E27FC236}">
                <a16:creationId xmlns:a16="http://schemas.microsoft.com/office/drawing/2014/main" id="{0B829462-1100-4333-A6AA-7DB151725D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>
            <a:extLst>
              <a:ext uri="{FF2B5EF4-FFF2-40B4-BE49-F238E27FC236}">
                <a16:creationId xmlns:a16="http://schemas.microsoft.com/office/drawing/2014/main" id="{80D97E0D-E0BF-4CA0-8109-97EC8893900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30724" name="Номер слайда 3">
            <a:extLst>
              <a:ext uri="{FF2B5EF4-FFF2-40B4-BE49-F238E27FC236}">
                <a16:creationId xmlns:a16="http://schemas.microsoft.com/office/drawing/2014/main" id="{87D695C4-0CBA-4FD9-8CC5-9D3DA2C9C0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B22D379-3271-45C4-B660-8E18BDCC1A9F}" type="slidenum">
              <a:rPr lang="ru-RU" altLang="ru-RU"/>
              <a:pPr/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>
            <a:extLst>
              <a:ext uri="{FF2B5EF4-FFF2-40B4-BE49-F238E27FC236}">
                <a16:creationId xmlns:a16="http://schemas.microsoft.com/office/drawing/2014/main" id="{B968E2E4-882E-4402-86B3-C3AC3F9E50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>
            <a:extLst>
              <a:ext uri="{FF2B5EF4-FFF2-40B4-BE49-F238E27FC236}">
                <a16:creationId xmlns:a16="http://schemas.microsoft.com/office/drawing/2014/main" id="{97CC03D9-7CAB-4C55-AC67-02F9E50B25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31748" name="Номер слайда 3">
            <a:extLst>
              <a:ext uri="{FF2B5EF4-FFF2-40B4-BE49-F238E27FC236}">
                <a16:creationId xmlns:a16="http://schemas.microsoft.com/office/drawing/2014/main" id="{62468092-FE78-45DD-BA04-6EFF5417AE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72BDD40-AB05-4D7F-865F-2BB935999AA5}" type="slidenum">
              <a:rPr lang="ru-RU" altLang="ru-RU"/>
              <a:pPr/>
              <a:t>5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6754E0EA-83E6-4E37-947B-FB1FCCBA1ADA}"/>
              </a:ext>
            </a:extLst>
          </p:cNvPr>
          <p:cNvSpPr/>
          <p:nvPr/>
        </p:nvSpPr>
        <p:spPr>
          <a:xfrm>
            <a:off x="3175" y="6400800"/>
            <a:ext cx="9902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11DE3A3-B5DA-4278-AD2C-5D5E2A6C47C7}"/>
              </a:ext>
            </a:extLst>
          </p:cNvPr>
          <p:cNvSpPr/>
          <p:nvPr/>
        </p:nvSpPr>
        <p:spPr>
          <a:xfrm>
            <a:off x="0" y="6334125"/>
            <a:ext cx="9902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>
            <a:extLst>
              <a:ext uri="{FF2B5EF4-FFF2-40B4-BE49-F238E27FC236}">
                <a16:creationId xmlns:a16="http://schemas.microsoft.com/office/drawing/2014/main" id="{261AC365-0BCA-4D46-93E9-4296F32A519A}"/>
              </a:ext>
            </a:extLst>
          </p:cNvPr>
          <p:cNvCxnSpPr/>
          <p:nvPr/>
        </p:nvCxnSpPr>
        <p:spPr>
          <a:xfrm>
            <a:off x="981075" y="4343400"/>
            <a:ext cx="802322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758952"/>
            <a:ext cx="817245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3791" y="4455621"/>
            <a:ext cx="817245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38FBD14-E33B-4C1C-B624-654F8EADE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3F379-930E-4AC9-8088-9AA26FA29BD8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5E30783-5089-4807-A31D-F9EF7A2F3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2FD1E54-09D1-4B9B-8D67-EA8716F3B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B122F6-DC20-4F42-98A5-5AE586C42F2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9614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CB032F-723C-4751-959D-7E4844913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08899-58DE-49B8-994D-B1ED496600AC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D1584-DC7C-4C06-85E3-D1E34D617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0CBA8-0781-45E3-AD5F-157398632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6B9D36-EF03-42DC-A16B-6E98800BC12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7257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89BBE8DF-352F-4189-A7AE-90C7DF96BF40}"/>
              </a:ext>
            </a:extLst>
          </p:cNvPr>
          <p:cNvSpPr/>
          <p:nvPr/>
        </p:nvSpPr>
        <p:spPr>
          <a:xfrm>
            <a:off x="3175" y="6400800"/>
            <a:ext cx="9902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E0AC581A-ECDA-4E21-9395-82652289ACA6}"/>
              </a:ext>
            </a:extLst>
          </p:cNvPr>
          <p:cNvSpPr/>
          <p:nvPr/>
        </p:nvSpPr>
        <p:spPr>
          <a:xfrm>
            <a:off x="0" y="6334125"/>
            <a:ext cx="9902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412302"/>
            <a:ext cx="2135981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412302"/>
            <a:ext cx="6284119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1BFF52C-4655-47F4-B27E-C75180463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9E5F5-1718-4F41-ACA9-F3E291A93604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B1227A2-89C0-46DF-9013-3E2B75DA2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FD36154-F60F-4F45-ADFD-F9F4A2E21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F69C2B-E3EE-4E88-A247-7919E3882B1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8343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451F2D-D51B-4B46-BAC8-116E77F3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99E79-7106-4FEA-9931-498250512F69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E1AF6C-C790-4E2D-9B36-4ACC9AB77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3885B-7A19-4E0E-8818-104491965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BCC672-690C-4BD6-81DA-BE9236C4C10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7943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22861013-1411-4336-8F8C-B8C3B4F7BB50}"/>
              </a:ext>
            </a:extLst>
          </p:cNvPr>
          <p:cNvSpPr/>
          <p:nvPr/>
        </p:nvSpPr>
        <p:spPr>
          <a:xfrm>
            <a:off x="3175" y="6400800"/>
            <a:ext cx="9902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B9DEF404-4E1A-44CE-9E9F-EA058564EB0D}"/>
              </a:ext>
            </a:extLst>
          </p:cNvPr>
          <p:cNvSpPr/>
          <p:nvPr/>
        </p:nvSpPr>
        <p:spPr>
          <a:xfrm>
            <a:off x="0" y="6334125"/>
            <a:ext cx="9902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>
            <a:extLst>
              <a:ext uri="{FF2B5EF4-FFF2-40B4-BE49-F238E27FC236}">
                <a16:creationId xmlns:a16="http://schemas.microsoft.com/office/drawing/2014/main" id="{CD276D5C-1CF0-4EBA-B6A6-8413E364732F}"/>
              </a:ext>
            </a:extLst>
          </p:cNvPr>
          <p:cNvCxnSpPr/>
          <p:nvPr/>
        </p:nvCxnSpPr>
        <p:spPr>
          <a:xfrm>
            <a:off x="981075" y="4343400"/>
            <a:ext cx="802322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758952"/>
            <a:ext cx="817245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4453128"/>
            <a:ext cx="817245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D9B4627-7C12-4CB6-A755-4D18DEB3B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2EAF1-7091-452F-922C-D1D2481B6972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A0DDC9E-55E5-4DFE-86EC-308A7757E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397E341-BD09-4008-80FA-B9BB8A666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94547-2BE7-4837-AB65-64612D698C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178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540" y="1845734"/>
            <a:ext cx="401193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2060" y="1845735"/>
            <a:ext cx="401193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1012409-E27A-4CDD-BDEE-AF9DE39B6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91FD6-B945-4D25-B726-E17E50F3D86C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367474D-4E43-4F00-A1AF-5C6752128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C78AE02-ADB2-47D8-985E-879094C2F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43B609-0FE1-47F5-B35E-1CD9963C22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0377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540" y="2582334"/>
            <a:ext cx="401193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5206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2060" y="2582334"/>
            <a:ext cx="401193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E56AAC6-ACC8-4125-A230-BA1C81FFC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2565C-2EE6-4E16-9755-381ED373C8A5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D5F1BBB-CFC0-4CD6-84BC-0F995AF5F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70BDFDC-5B3F-45FF-A1F1-781346942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042777-FBC0-4C20-A5CB-787CB3B6429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7441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3503D28-3A57-45A7-A7B3-174709540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D12E7-F525-45E3-A9B9-ADD1108CD604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0506B22-625F-4381-9362-110CD6A8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4FC707F-EB34-4D2B-BFA4-F15AA2743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23A59-C775-443A-94F5-222F3D5207D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4776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568118B-E8C5-4D26-B018-65190C6D5615}"/>
              </a:ext>
            </a:extLst>
          </p:cNvPr>
          <p:cNvSpPr/>
          <p:nvPr/>
        </p:nvSpPr>
        <p:spPr>
          <a:xfrm>
            <a:off x="3175" y="6400800"/>
            <a:ext cx="9902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13926DA-91B7-464A-BF55-DC0AFE235C01}"/>
              </a:ext>
            </a:extLst>
          </p:cNvPr>
          <p:cNvSpPr/>
          <p:nvPr/>
        </p:nvSpPr>
        <p:spPr>
          <a:xfrm>
            <a:off x="0" y="6334125"/>
            <a:ext cx="9902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FF3BA85B-BBCF-40A4-B8B6-FAC67DC22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896AC-77B1-4B32-94BC-A11979DD041F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204C746B-5C9F-4AB9-946D-6407ABE23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1D142EEC-B129-4785-BBB2-FDF4A8B6A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854EC7-739C-4724-A65F-FE650158D1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8263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D6ADCF9-6CA1-41E8-8B38-77BD309C5702}"/>
              </a:ext>
            </a:extLst>
          </p:cNvPr>
          <p:cNvSpPr/>
          <p:nvPr/>
        </p:nvSpPr>
        <p:spPr>
          <a:xfrm>
            <a:off x="0" y="0"/>
            <a:ext cx="329088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D334109C-761D-44E4-945F-F3CAB8F52627}"/>
              </a:ext>
            </a:extLst>
          </p:cNvPr>
          <p:cNvSpPr/>
          <p:nvPr/>
        </p:nvSpPr>
        <p:spPr>
          <a:xfrm>
            <a:off x="3282950" y="0"/>
            <a:ext cx="5238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594359"/>
            <a:ext cx="2600325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0488" y="731520"/>
            <a:ext cx="5274945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1475" y="2926080"/>
            <a:ext cx="2600325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A7CF941D-8D41-4AEB-B427-5A6FDF45D6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7825" y="6459538"/>
            <a:ext cx="212725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ABD35D8A-6BD8-448E-B79F-1DFAD9FD8EED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C2C4595E-69DD-4705-BFC5-B5BE10E69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00488" y="6459538"/>
            <a:ext cx="3776662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7785E3FE-D8A6-4993-95BC-A9DC96829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2D1529-26BE-47F0-8E8C-548007932B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9601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6CA489B-C77C-433C-B39B-B0715DBF5BE0}"/>
              </a:ext>
            </a:extLst>
          </p:cNvPr>
          <p:cNvSpPr/>
          <p:nvPr/>
        </p:nvSpPr>
        <p:spPr>
          <a:xfrm>
            <a:off x="0" y="4953000"/>
            <a:ext cx="9902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23892638-B6B3-4D29-8890-741F3A1F7E90}"/>
              </a:ext>
            </a:extLst>
          </p:cNvPr>
          <p:cNvSpPr/>
          <p:nvPr/>
        </p:nvSpPr>
        <p:spPr>
          <a:xfrm>
            <a:off x="0" y="4914900"/>
            <a:ext cx="9902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5074920"/>
            <a:ext cx="8217337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0"/>
            <a:ext cx="9905988" cy="4915076"/>
          </a:xfrm>
          <a:solidFill>
            <a:schemeClr val="bg2">
              <a:lumMod val="90000"/>
            </a:schemeClr>
          </a:solid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1540" y="5907024"/>
            <a:ext cx="822198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92346E56-327A-4155-950C-66371200F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07711-99A4-47C9-B065-1A749DBA88AD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E437D16C-8291-4A2E-AB10-545579D0E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9E5DF2F3-9556-4925-ABFE-E2B4B54FA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E0568A-9D84-4415-87FE-788669298F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8325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124FFD7-58A3-4ADE-A976-13A4A41EC64B}"/>
              </a:ext>
            </a:extLst>
          </p:cNvPr>
          <p:cNvSpPr/>
          <p:nvPr/>
        </p:nvSpPr>
        <p:spPr>
          <a:xfrm>
            <a:off x="0" y="6400800"/>
            <a:ext cx="9906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D90324-65F6-479B-99C6-E582EDFD80A5}"/>
              </a:ext>
            </a:extLst>
          </p:cNvPr>
          <p:cNvSpPr/>
          <p:nvPr/>
        </p:nvSpPr>
        <p:spPr>
          <a:xfrm>
            <a:off x="0" y="6334125"/>
            <a:ext cx="9906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75038D-E4C3-42BF-BE3D-C04E2BF54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175" y="287338"/>
            <a:ext cx="817245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F60C9581-84C7-4CDF-9487-1D5F1AAD92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92175" y="1846263"/>
            <a:ext cx="817245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FDE11-DB9F-4116-AE22-9B153B16C2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2175" y="6459538"/>
            <a:ext cx="2008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1BA3D4-DD93-4519-BD24-7CB52AF82F97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DE5C92-C6B2-490D-89CA-E64B3C3C94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95613" y="6459538"/>
            <a:ext cx="3917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55148-81EC-440B-B0F7-10B14E93E3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43863" y="6459538"/>
            <a:ext cx="1066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fld id="{50A70445-E97F-42CD-9B30-F016DD697C5A}" type="slidenum">
              <a:rPr lang="ru-RU" altLang="ru-RU"/>
              <a:pPr/>
              <a:t>‹#›</a:t>
            </a:fld>
            <a:endParaRPr lang="ru-RU" altLang="ru-RU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EAD0C51-3D47-45CE-9D5A-9A509D9CF833}"/>
              </a:ext>
            </a:extLst>
          </p:cNvPr>
          <p:cNvCxnSpPr/>
          <p:nvPr/>
        </p:nvCxnSpPr>
        <p:spPr>
          <a:xfrm>
            <a:off x="969963" y="1738313"/>
            <a:ext cx="8097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85" r:id="rId2"/>
    <p:sldLayoutId id="2147484091" r:id="rId3"/>
    <p:sldLayoutId id="2147484086" r:id="rId4"/>
    <p:sldLayoutId id="2147484087" r:id="rId5"/>
    <p:sldLayoutId id="2147484088" r:id="rId6"/>
    <p:sldLayoutId id="2147484092" r:id="rId7"/>
    <p:sldLayoutId id="2147484093" r:id="rId8"/>
    <p:sldLayoutId id="2147484094" r:id="rId9"/>
    <p:sldLayoutId id="2147484089" r:id="rId10"/>
    <p:sldLayoutId id="2147484095" r:id="rId11"/>
  </p:sldLayoutIdLst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fontAlgn="base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AFCF5"/>
            </a:gs>
            <a:gs pos="74001">
              <a:srgbClr val="D1E8A5"/>
            </a:gs>
            <a:gs pos="83000">
              <a:srgbClr val="D1E8A5"/>
            </a:gs>
            <a:gs pos="100000">
              <a:srgbClr val="E0EFC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424E9BC4-B4FE-4E89-8BC0-7CB1D4472A9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733550" y="261938"/>
            <a:ext cx="8172450" cy="533717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МОУ Саргазинская СОШ</a:t>
            </a:r>
            <a:br>
              <a:rPr lang="ru-RU" sz="2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образовательной среды, обеспечивающей современное качество общего образования на основе сетевого взаимодействия </a:t>
            </a:r>
            <a:b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F6661AF-C791-44EC-A6A7-78FC3980368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733550" y="4456113"/>
            <a:ext cx="8172450" cy="1143000"/>
          </a:xfrm>
        </p:spPr>
        <p:txBody>
          <a:bodyPr rtlCol="0">
            <a:noAutofit/>
          </a:bodyPr>
          <a:lstStyle/>
          <a:p>
            <a:pPr marL="82296" indent="0" fontAlgn="auto">
              <a:buFont typeface="Calibri" panose="020F0502020204030204" pitchFamily="34" charset="0"/>
              <a:buNone/>
              <a:defRPr/>
            </a:pP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indent="-91440" fontAlgn="auto"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                             Зайцева Наталья Александровна</a:t>
            </a:r>
          </a:p>
          <a:p>
            <a:pPr marL="91440" indent="-91440" fontAlgn="auto">
              <a:defRPr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2">
            <a:extLst>
              <a:ext uri="{FF2B5EF4-FFF2-40B4-BE49-F238E27FC236}">
                <a16:creationId xmlns:a16="http://schemas.microsoft.com/office/drawing/2014/main" id="{B3CAD8F8-A360-4BC9-B76F-2666D7042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863" y="420688"/>
            <a:ext cx="22748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WordArt 2">
            <a:extLst>
              <a:ext uri="{FF2B5EF4-FFF2-40B4-BE49-F238E27FC236}">
                <a16:creationId xmlns:a16="http://schemas.microsoft.com/office/drawing/2014/main" id="{7EE2F187-24C6-457E-88E7-DF223F6387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9725" y="577850"/>
            <a:ext cx="2232025" cy="343376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3283020"/>
              </a:avLst>
            </a:prstTxWarp>
          </a:bodyPr>
          <a:lstStyle/>
          <a:p>
            <a:pPr algn="ctr"/>
            <a:r>
              <a:rPr lang="ru-RU" sz="3600" kern="10"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МОУ Саргазинская СОШ</a:t>
            </a:r>
          </a:p>
        </p:txBody>
      </p:sp>
      <p:sp>
        <p:nvSpPr>
          <p:cNvPr id="8198" name="WordArt 2">
            <a:extLst>
              <a:ext uri="{FF2B5EF4-FFF2-40B4-BE49-F238E27FC236}">
                <a16:creationId xmlns:a16="http://schemas.microsoft.com/office/drawing/2014/main" id="{30CDC77F-F249-4415-8A5C-8058FEA9EC2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1950" y="577850"/>
            <a:ext cx="2232025" cy="343376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3283020"/>
              </a:avLst>
            </a:prstTxWarp>
          </a:bodyPr>
          <a:lstStyle/>
          <a:p>
            <a:pPr algn="ctr"/>
            <a:r>
              <a:rPr lang="ru-RU" sz="3600" kern="10"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МОУ Саргазинская СОШ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48D127-4009-45F1-A348-22E1878DA7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8800" y="257175"/>
            <a:ext cx="8731250" cy="1219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b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проекта летней школы </a:t>
            </a:r>
            <a:b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«Взрасти свой сад».</a:t>
            </a:r>
            <a:b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Объект 2">
            <a:extLst>
              <a:ext uri="{FF2B5EF4-FFF2-40B4-BE49-F238E27FC236}">
                <a16:creationId xmlns:a16="http://schemas.microsoft.com/office/drawing/2014/main" id="{C765A392-5A4C-43DD-839A-FCCB6C00FAC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03288" y="866775"/>
            <a:ext cx="8040687" cy="5480050"/>
          </a:xfrm>
        </p:spPr>
        <p:txBody>
          <a:bodyPr/>
          <a:lstStyle/>
          <a:p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Цель - создание единой системы  летнего оздоровительного отдыха , реализующего разносторонние задачи обучения и воспитания школьников</a:t>
            </a:r>
          </a:p>
          <a:p>
            <a:pPr algn="just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обучения   через разнообразные формы организации  обучающихся в летний период</a:t>
            </a:r>
          </a:p>
          <a:p>
            <a:pPr algn="just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дополнительных общеразвивающих программ  сельскохозяйственной направленности </a:t>
            </a:r>
          </a:p>
          <a:p>
            <a:pPr algn="just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индивидуальной траектории развития обучающихся в рамках профессионального самоопределения </a:t>
            </a:r>
            <a:endParaRPr lang="ru-RU" altLang="ru-RU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научно-исследовательского потенциала учащихся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07046D9-3225-4906-9DC6-F4AE701317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46463" y="263525"/>
            <a:ext cx="5097462" cy="53498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Летняя школа</a:t>
            </a:r>
          </a:p>
        </p:txBody>
      </p:sp>
      <p:sp>
        <p:nvSpPr>
          <p:cNvPr id="18435" name="Текст 4">
            <a:extLst>
              <a:ext uri="{FF2B5EF4-FFF2-40B4-BE49-F238E27FC236}">
                <a16:creationId xmlns:a16="http://schemas.microsoft.com/office/drawing/2014/main" id="{7FC5E5F5-CFB3-428E-8481-5F47A826AB33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1068388"/>
            <a:ext cx="4189413" cy="1465262"/>
          </a:xfrm>
        </p:spPr>
        <p:txBody>
          <a:bodyPr/>
          <a:lstStyle/>
          <a:p>
            <a:pPr algn="ctr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обучения   через разнообразные формы организации  обучающихся в летний период.</a:t>
            </a:r>
          </a:p>
          <a:p>
            <a:pPr algn="ctr"/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6" name="Picture 2">
            <a:extLst>
              <a:ext uri="{FF2B5EF4-FFF2-40B4-BE49-F238E27FC236}">
                <a16:creationId xmlns:a16="http://schemas.microsoft.com/office/drawing/2014/main" id="{94F2F838-040E-47DB-94D6-33F8F4678567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8438" y="2379663"/>
            <a:ext cx="4341812" cy="3786187"/>
          </a:xfrm>
        </p:spPr>
      </p:pic>
      <p:sp>
        <p:nvSpPr>
          <p:cNvPr id="18437" name="Текст 6">
            <a:extLst>
              <a:ext uri="{FF2B5EF4-FFF2-40B4-BE49-F238E27FC236}">
                <a16:creationId xmlns:a16="http://schemas.microsoft.com/office/drawing/2014/main" id="{444B462C-51CD-47A9-BCE4-9BAB4F3DFAF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545138" y="1208088"/>
            <a:ext cx="4056062" cy="1325562"/>
          </a:xfrm>
        </p:spPr>
        <p:txBody>
          <a:bodyPr/>
          <a:lstStyle/>
          <a:p>
            <a:pPr algn="ctr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модели индивидуальной траектории развития обучающихся через программы естественно-научной направленности.</a:t>
            </a:r>
          </a:p>
          <a:p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8" name="Picture 3">
            <a:extLst>
              <a:ext uri="{FF2B5EF4-FFF2-40B4-BE49-F238E27FC236}">
                <a16:creationId xmlns:a16="http://schemas.microsoft.com/office/drawing/2014/main" id="{05D5D7D7-9BF3-49C2-99A3-6D9D0DCDA1F9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29250" y="2997200"/>
            <a:ext cx="4171950" cy="314801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206493-4C4F-43AB-9055-1E2E29B19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175" y="287338"/>
            <a:ext cx="8172450" cy="6508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МОУ </a:t>
            </a:r>
            <a:r>
              <a:rPr lang="ru-RU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Полетаевская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</a:t>
            </a:r>
          </a:p>
        </p:txBody>
      </p:sp>
      <p:pic>
        <p:nvPicPr>
          <p:cNvPr id="19459" name="Picture 2" descr="C:\Users\Ирина\Desktop\инновационная площадка\Школа\DSC08151.JPG">
            <a:extLst>
              <a:ext uri="{FF2B5EF4-FFF2-40B4-BE49-F238E27FC236}">
                <a16:creationId xmlns:a16="http://schemas.microsoft.com/office/drawing/2014/main" id="{827C5394-883C-4849-BBA6-C0DFE5328E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2013" y="1090613"/>
            <a:ext cx="8232775" cy="5638800"/>
          </a:xfrm>
        </p:spPr>
      </p:pic>
      <p:pic>
        <p:nvPicPr>
          <p:cNvPr id="19460" name="Picture 2" descr="C:\Users\Ирина\Desktop\инновационная площадка\Школа\DSC08151.JPG">
            <a:extLst>
              <a:ext uri="{FF2B5EF4-FFF2-40B4-BE49-F238E27FC236}">
                <a16:creationId xmlns:a16="http://schemas.microsoft.com/office/drawing/2014/main" id="{1DEAA00E-180A-4553-B4FE-D4F8F6687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850" y="1090613"/>
            <a:ext cx="823277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ъект 4">
            <a:extLst>
              <a:ext uri="{FF2B5EF4-FFF2-40B4-BE49-F238E27FC236}">
                <a16:creationId xmlns:a16="http://schemas.microsoft.com/office/drawing/2014/main" id="{5C2E6BA2-7514-4D7D-B98E-CAF6F4EF169A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9850" y="974725"/>
            <a:ext cx="4659313" cy="3440113"/>
          </a:xfrm>
        </p:spPr>
        <p:txBody>
          <a:bodyPr/>
          <a:lstStyle/>
          <a:p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образовательного пространства за счет ресурсной базы сетевых социальных партнеров</a:t>
            </a:r>
          </a:p>
          <a:p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уровня практико-ориентированного образования</a:t>
            </a:r>
          </a:p>
          <a:p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учащихся целостных представлений о сельскохозяйственной и промышленных отраслей Челябинской области</a:t>
            </a:r>
          </a:p>
          <a:p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Учет национальных, региональных и этнокультурных особенностей  при реализации основных образовательных программ</a:t>
            </a:r>
          </a:p>
          <a:p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новых организационных форм обучения (виртуальных экскурсий)</a:t>
            </a:r>
          </a:p>
          <a:p>
            <a:endParaRPr lang="ru-RU" altLang="ru-RU" sz="1600"/>
          </a:p>
        </p:txBody>
      </p:sp>
      <p:pic>
        <p:nvPicPr>
          <p:cNvPr id="20483" name="Picture 2">
            <a:extLst>
              <a:ext uri="{FF2B5EF4-FFF2-40B4-BE49-F238E27FC236}">
                <a16:creationId xmlns:a16="http://schemas.microsoft.com/office/drawing/2014/main" id="{2D430F94-43F7-44EC-843D-63E08A1EE710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99250" y="974725"/>
            <a:ext cx="3206750" cy="2444750"/>
          </a:xfrm>
        </p:spPr>
      </p:pic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164C1FF8-86FE-4ADC-BA72-85B082ECF373}"/>
              </a:ext>
            </a:extLst>
          </p:cNvPr>
          <p:cNvSpPr txBox="1">
            <a:spLocks/>
          </p:cNvSpPr>
          <p:nvPr/>
        </p:nvSpPr>
        <p:spPr>
          <a:xfrm>
            <a:off x="1031875" y="101600"/>
            <a:ext cx="7958138" cy="12112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экскурсионно-познавательных маршрутов на промышленные   и сельскохозяйственные предприятия Челябинской области, 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НПО «Сады России» и  в  другие образовательные организации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5" name="Рисунок 1">
            <a:extLst>
              <a:ext uri="{FF2B5EF4-FFF2-40B4-BE49-F238E27FC236}">
                <a16:creationId xmlns:a16="http://schemas.microsoft.com/office/drawing/2014/main" id="{3126F716-CC9E-4F07-B262-6F1576CE33D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9163" y="3419475"/>
            <a:ext cx="45847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>
            <a:extLst>
              <a:ext uri="{FF2B5EF4-FFF2-40B4-BE49-F238E27FC236}">
                <a16:creationId xmlns:a16="http://schemas.microsoft.com/office/drawing/2014/main" id="{3616F3B0-BD46-47BE-840A-3830006788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350" y="2582863"/>
            <a:ext cx="435292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3DE13D1-2C71-4AD8-8232-BB5B58155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-133350"/>
            <a:ext cx="8172450" cy="14509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экскурсионно-познавательных маршрутов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E894D6A-CBF3-428A-9004-6CD5F2C1F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8663" y="1712913"/>
            <a:ext cx="4011612" cy="735012"/>
          </a:xfrm>
        </p:spPr>
        <p:txBody>
          <a:bodyPr rtlCol="0"/>
          <a:lstStyle/>
          <a:p>
            <a:pPr fontAlgn="auto">
              <a:defRPr/>
            </a:pPr>
            <a:r>
              <a:rPr lang="ru-RU" dirty="0"/>
              <a:t>ООО «Аквилон»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60557319-9A72-487D-BFC9-56DF15E1D4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51425" y="1776413"/>
            <a:ext cx="4013200" cy="736600"/>
          </a:xfrm>
        </p:spPr>
        <p:txBody>
          <a:bodyPr rtlCol="0"/>
          <a:lstStyle/>
          <a:p>
            <a:pPr fontAlgn="auto">
              <a:defRPr/>
            </a:pPr>
            <a:r>
              <a:rPr lang="ru-RU" dirty="0"/>
              <a:t>        НПО «Сады России»</a:t>
            </a:r>
          </a:p>
        </p:txBody>
      </p:sp>
      <p:pic>
        <p:nvPicPr>
          <p:cNvPr id="21510" name="Объект 2">
            <a:extLst>
              <a:ext uri="{FF2B5EF4-FFF2-40B4-BE49-F238E27FC236}">
                <a16:creationId xmlns:a16="http://schemas.microsoft.com/office/drawing/2014/main" id="{A078566D-ABAB-4C3B-8F70-894698B3697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78400" y="2582863"/>
            <a:ext cx="4692650" cy="329565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571E11-C169-4352-9222-AB6F11ADE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175" y="287338"/>
            <a:ext cx="8172450" cy="81438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Увеличение доли выпускников выбравших для сдачи ГИА</a:t>
            </a: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три-четыре предмета, реализующих проект «Темп»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D63D0E-D0CD-4409-A658-18D58742D0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2175" y="1708150"/>
            <a:ext cx="4011613" cy="620713"/>
          </a:xfrm>
        </p:spPr>
        <p:txBody>
          <a:bodyPr rtlCol="0"/>
          <a:lstStyle/>
          <a:p>
            <a:pPr fontAlgn="auto">
              <a:defRPr/>
            </a:pPr>
            <a:r>
              <a:rPr lang="ru-RU" dirty="0">
                <a:solidFill>
                  <a:schemeClr val="tx1"/>
                </a:solidFill>
              </a:rPr>
              <a:t>Выбор ЕГЭ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90C42D9-0F02-4C67-9488-096397BC6D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286375" y="1736725"/>
            <a:ext cx="3778250" cy="592138"/>
          </a:xfrm>
        </p:spPr>
        <p:txBody>
          <a:bodyPr rtlCol="0"/>
          <a:lstStyle/>
          <a:p>
            <a:pPr fontAlgn="auto">
              <a:defRPr/>
            </a:pPr>
            <a:r>
              <a:rPr lang="ru-RU" dirty="0">
                <a:solidFill>
                  <a:schemeClr val="tx1"/>
                </a:solidFill>
              </a:rPr>
              <a:t>Выбор ОГЭ</a:t>
            </a:r>
          </a:p>
        </p:txBody>
      </p:sp>
      <p:pic>
        <p:nvPicPr>
          <p:cNvPr id="22533" name="Объект 3">
            <a:extLst>
              <a:ext uri="{FF2B5EF4-FFF2-40B4-BE49-F238E27FC236}">
                <a16:creationId xmlns:a16="http://schemas.microsoft.com/office/drawing/2014/main" id="{69FDD1BB-3AB6-4109-AF3F-7CDF8D29609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80063" y="2933700"/>
            <a:ext cx="3763962" cy="3027363"/>
          </a:xfrm>
        </p:spPr>
      </p:pic>
      <p:pic>
        <p:nvPicPr>
          <p:cNvPr id="22534" name="Рисунок 10">
            <a:extLst>
              <a:ext uri="{FF2B5EF4-FFF2-40B4-BE49-F238E27FC236}">
                <a16:creationId xmlns:a16="http://schemas.microsoft.com/office/drawing/2014/main" id="{F831A9E7-F352-4159-9578-B5C2F50729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188" y="2933700"/>
            <a:ext cx="4105275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Объект 11">
            <a:extLst>
              <a:ext uri="{FF2B5EF4-FFF2-40B4-BE49-F238E27FC236}">
                <a16:creationId xmlns:a16="http://schemas.microsoft.com/office/drawing/2014/main" id="{0F5BD4B6-8F47-47CB-92C0-CED71B8FAD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82863"/>
            <a:ext cx="4500562" cy="3378200"/>
          </a:xfrm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10E8F853-3B3A-4D05-98A4-C7ADE498C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175" y="287338"/>
            <a:ext cx="817245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Организация досуга детей через индивидуальные образовательные маршруты</a:t>
            </a:r>
          </a:p>
        </p:txBody>
      </p:sp>
      <p:pic>
        <p:nvPicPr>
          <p:cNvPr id="23555" name="Объект 9">
            <a:extLst>
              <a:ext uri="{FF2B5EF4-FFF2-40B4-BE49-F238E27FC236}">
                <a16:creationId xmlns:a16="http://schemas.microsoft.com/office/drawing/2014/main" id="{9844D393-5919-42C0-BC9B-1ADDD8AE05E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6063" y="2297113"/>
            <a:ext cx="4657725" cy="3571875"/>
          </a:xfrm>
        </p:spPr>
      </p:pic>
      <p:pic>
        <p:nvPicPr>
          <p:cNvPr id="23556" name="Объект 16">
            <a:extLst>
              <a:ext uri="{FF2B5EF4-FFF2-40B4-BE49-F238E27FC236}">
                <a16:creationId xmlns:a16="http://schemas.microsoft.com/office/drawing/2014/main" id="{11728103-7C4E-4D2A-A042-3578CB32EE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51425" y="2297113"/>
            <a:ext cx="4514850" cy="357187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BDAB9B5-8D79-4340-AA3D-F3A32CC16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175" y="287338"/>
            <a:ext cx="8172450" cy="90805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Стажировочные</a:t>
            </a:r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площадки 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10BB4B4-D9E6-4E36-A6BF-A958B3EB8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2175" y="1846263"/>
            <a:ext cx="4011613" cy="736600"/>
          </a:xfrm>
        </p:spPr>
        <p:txBody>
          <a:bodyPr rtlCol="0"/>
          <a:lstStyle/>
          <a:p>
            <a:pPr fontAlgn="auto">
              <a:defRPr/>
            </a:pPr>
            <a:endParaRPr lang="ru-RU" dirty="0"/>
          </a:p>
        </p:txBody>
      </p:sp>
      <p:pic>
        <p:nvPicPr>
          <p:cNvPr id="24580" name="Объект 9">
            <a:extLst>
              <a:ext uri="{FF2B5EF4-FFF2-40B4-BE49-F238E27FC236}">
                <a16:creationId xmlns:a16="http://schemas.microsoft.com/office/drawing/2014/main" id="{DC581241-49DB-4285-9DF3-345A00AC6B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3688" y="1946275"/>
            <a:ext cx="4610100" cy="3830638"/>
          </a:xfrm>
        </p:spPr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A8CB307A-E354-4FEF-8A32-982466A3D8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51425" y="1846263"/>
            <a:ext cx="4013200" cy="736600"/>
          </a:xfrm>
        </p:spPr>
        <p:txBody>
          <a:bodyPr rtlCol="0"/>
          <a:lstStyle/>
          <a:p>
            <a:pPr fontAlgn="auto">
              <a:defRPr/>
            </a:pPr>
            <a:endParaRPr lang="ru-RU" dirty="0"/>
          </a:p>
        </p:txBody>
      </p:sp>
      <p:pic>
        <p:nvPicPr>
          <p:cNvPr id="24582" name="Объект 10">
            <a:extLst>
              <a:ext uri="{FF2B5EF4-FFF2-40B4-BE49-F238E27FC236}">
                <a16:creationId xmlns:a16="http://schemas.microsoft.com/office/drawing/2014/main" id="{C846512E-10E2-42D9-B9DC-DE0CB0A28A4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51425" y="1946275"/>
            <a:ext cx="4597400" cy="383063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59E866-1482-4BF0-B7BB-EE3859D32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175" y="287338"/>
            <a:ext cx="8172450" cy="7905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Проект мини -пасеки</a:t>
            </a:r>
          </a:p>
        </p:txBody>
      </p:sp>
      <p:pic>
        <p:nvPicPr>
          <p:cNvPr id="25603" name="Picture 2" descr="C:\Users\Ирина\Desktop\инновационная площадка\Школа\DSC08140.JPG">
            <a:extLst>
              <a:ext uri="{FF2B5EF4-FFF2-40B4-BE49-F238E27FC236}">
                <a16:creationId xmlns:a16="http://schemas.microsoft.com/office/drawing/2014/main" id="{55EC0E78-0B7D-4201-8EEE-DCEAFECDBC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515938" y="1676400"/>
            <a:ext cx="8312151" cy="5462588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04313C-6B60-4D3C-969F-B06EA669A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Урожай 2017 на пришкольном участке</a:t>
            </a:r>
          </a:p>
        </p:txBody>
      </p:sp>
      <p:pic>
        <p:nvPicPr>
          <p:cNvPr id="26627" name="Picture 2" descr="C:\Users\Ирина\Desktop\инновационная площадка\Школа\DSC08162.JPG">
            <a:extLst>
              <a:ext uri="{FF2B5EF4-FFF2-40B4-BE49-F238E27FC236}">
                <a16:creationId xmlns:a16="http://schemas.microsoft.com/office/drawing/2014/main" id="{438A0735-AC5E-4254-A5F9-DCD3A48ABF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6288" y="1600200"/>
            <a:ext cx="7993062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81050A-30D4-450E-9FA8-8F60B9AC1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0"/>
            <a:ext cx="8543925" cy="9112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002164"/>
                </a:solidFill>
              </a:rPr>
              <a:t>МОУ Саргазинская СОШ</a:t>
            </a:r>
          </a:p>
        </p:txBody>
      </p:sp>
      <p:pic>
        <p:nvPicPr>
          <p:cNvPr id="9219" name="Picture 2" descr="IMG_20150825_151541">
            <a:extLst>
              <a:ext uri="{FF2B5EF4-FFF2-40B4-BE49-F238E27FC236}">
                <a16:creationId xmlns:a16="http://schemas.microsoft.com/office/drawing/2014/main" id="{02069C50-4A66-4577-8B1E-68407B90A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9063" y="0"/>
            <a:ext cx="10025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1EB6BD5-963C-45BE-B524-91A7B5CE4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593725"/>
            <a:ext cx="2600325" cy="2286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651" name="Текст 4">
            <a:extLst>
              <a:ext uri="{FF2B5EF4-FFF2-40B4-BE49-F238E27FC236}">
                <a16:creationId xmlns:a16="http://schemas.microsoft.com/office/drawing/2014/main" id="{AE150AAB-784E-492C-8B71-5CDDBC2259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1475" y="2925763"/>
            <a:ext cx="2600325" cy="3379787"/>
          </a:xfrm>
        </p:spPr>
        <p:txBody>
          <a:bodyPr/>
          <a:lstStyle/>
          <a:p>
            <a:endParaRPr lang="ru-RU" altLang="ru-RU"/>
          </a:p>
        </p:txBody>
      </p:sp>
      <p:pic>
        <p:nvPicPr>
          <p:cNvPr id="27652" name="Рисунок 1">
            <a:extLst>
              <a:ext uri="{FF2B5EF4-FFF2-40B4-BE49-F238E27FC236}">
                <a16:creationId xmlns:a16="http://schemas.microsoft.com/office/drawing/2014/main" id="{74A7B1B2-8629-4477-9C65-C6AD23D3063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87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Объект 12">
            <a:extLst>
              <a:ext uri="{FF2B5EF4-FFF2-40B4-BE49-F238E27FC236}">
                <a16:creationId xmlns:a16="http://schemas.microsoft.com/office/drawing/2014/main" id="{2A2A1094-FFEA-4B98-862C-6BAEC6F15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9413" y="731838"/>
            <a:ext cx="3716337" cy="5257800"/>
          </a:xfrm>
        </p:spPr>
        <p:txBody>
          <a:bodyPr/>
          <a:lstStyle/>
          <a:p>
            <a:pPr algn="ctr"/>
            <a:endParaRPr lang="ru-RU" altLang="ru-RU" sz="4400"/>
          </a:p>
          <a:p>
            <a:pPr algn="ctr"/>
            <a:endParaRPr lang="ru-RU" altLang="ru-RU" sz="4400"/>
          </a:p>
          <a:p>
            <a:pPr algn="ctr"/>
            <a:r>
              <a:rPr lang="ru-RU" altLang="ru-RU" sz="4400"/>
              <a:t>Публикация </a:t>
            </a:r>
          </a:p>
          <a:p>
            <a:pPr algn="ctr"/>
            <a:r>
              <a:rPr lang="ru-RU" altLang="ru-RU" sz="4400"/>
              <a:t>материалов </a:t>
            </a:r>
          </a:p>
          <a:p>
            <a:pPr algn="ctr"/>
            <a:r>
              <a:rPr lang="ru-RU" altLang="ru-RU" sz="4400"/>
              <a:t>в СМИ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0C318C12-BF5A-48F4-B287-F507A17E56E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960438" y="1074738"/>
            <a:ext cx="8172450" cy="35655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B262C5F-15EE-49CC-8211-E3A661076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9913" y="0"/>
            <a:ext cx="8066087" cy="581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Образовательный технопарк «Содружество»</a:t>
            </a:r>
          </a:p>
        </p:txBody>
      </p:sp>
      <p:pic>
        <p:nvPicPr>
          <p:cNvPr id="10243" name="Объект 6">
            <a:extLst>
              <a:ext uri="{FF2B5EF4-FFF2-40B4-BE49-F238E27FC236}">
                <a16:creationId xmlns:a16="http://schemas.microsoft.com/office/drawing/2014/main" id="{9FFB5F4E-7063-49A4-8DA7-87D2337235FA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39913" y="581025"/>
            <a:ext cx="8066087" cy="5864225"/>
          </a:xfrm>
        </p:spPr>
      </p:pic>
      <p:pic>
        <p:nvPicPr>
          <p:cNvPr id="10244" name="Рисунок 1">
            <a:extLst>
              <a:ext uri="{FF2B5EF4-FFF2-40B4-BE49-F238E27FC236}">
                <a16:creationId xmlns:a16="http://schemas.microsoft.com/office/drawing/2014/main" id="{DC017AB7-B3A3-4119-A75A-1E7856E3B4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39913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F9CCD7-69DB-448F-BCE0-8E7E56B14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175" y="287338"/>
            <a:ext cx="8172450" cy="674687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«Проект в проекте»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0B882C8-81F9-4826-BCC0-F57B878C9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2566988"/>
            <a:ext cx="4011612" cy="3387725"/>
          </a:xfrm>
        </p:spPr>
        <p:txBody>
          <a:bodyPr rtlCol="0"/>
          <a:lstStyle/>
          <a:p>
            <a:pPr algn="ctr" fontAlgn="auto">
              <a:defRPr/>
            </a:pPr>
            <a:r>
              <a:rPr lang="ru-RU" u="sng" dirty="0">
                <a:solidFill>
                  <a:srgbClr val="002060"/>
                </a:solidFill>
              </a:rPr>
              <a:t>Внешнее сетевое взаимодействие</a:t>
            </a:r>
          </a:p>
          <a:p>
            <a:pPr algn="ctr" fontAlgn="auto">
              <a:defRPr/>
            </a:pPr>
            <a:endParaRPr lang="ru-RU" sz="1600" dirty="0">
              <a:solidFill>
                <a:schemeClr val="tx1"/>
              </a:solidFill>
            </a:endParaRPr>
          </a:p>
          <a:p>
            <a:pPr algn="ctr" fontAlgn="auto">
              <a:defRPr/>
            </a:pPr>
            <a:endParaRPr lang="ru-RU" sz="1600" dirty="0">
              <a:solidFill>
                <a:schemeClr val="tx1"/>
              </a:solidFill>
            </a:endParaRPr>
          </a:p>
          <a:p>
            <a:pPr algn="ctr" fontAlgn="auto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1268" name="Объект 3">
            <a:extLst>
              <a:ext uri="{FF2B5EF4-FFF2-40B4-BE49-F238E27FC236}">
                <a16:creationId xmlns:a16="http://schemas.microsoft.com/office/drawing/2014/main" id="{116E2416-4846-479D-91FD-0E6BDEC750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8775" y="-22225"/>
            <a:ext cx="2159000" cy="2068513"/>
          </a:xfr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EEBBF395-0D55-4B3F-88BF-20BCAE939E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73663" y="3608388"/>
            <a:ext cx="4011612" cy="2346325"/>
          </a:xfrm>
        </p:spPr>
        <p:txBody>
          <a:bodyPr rtlCol="0">
            <a:normAutofit lnSpcReduction="10000"/>
          </a:bodyPr>
          <a:lstStyle/>
          <a:p>
            <a:pPr algn="ctr" fontAlgn="auto">
              <a:defRPr/>
            </a:pPr>
            <a:r>
              <a:rPr lang="ru-RU" u="sng" dirty="0">
                <a:solidFill>
                  <a:srgbClr val="002060"/>
                </a:solidFill>
              </a:rPr>
              <a:t>В   Внутреннее сетевое взаимодействие</a:t>
            </a:r>
          </a:p>
          <a:p>
            <a:pPr algn="ctr" fontAlgn="auto">
              <a:defRPr/>
            </a:pPr>
            <a:r>
              <a:rPr lang="ru-RU" sz="1400" b="1" dirty="0">
                <a:solidFill>
                  <a:schemeClr val="tx1"/>
                </a:solidFill>
              </a:rPr>
              <a:t>МОУ Полетаевская СОШ</a:t>
            </a:r>
          </a:p>
          <a:p>
            <a:pPr algn="ctr" fontAlgn="auto">
              <a:defRPr/>
            </a:pPr>
            <a:r>
              <a:rPr lang="ru-RU" sz="1400" b="1" dirty="0">
                <a:solidFill>
                  <a:schemeClr val="tx1"/>
                </a:solidFill>
              </a:rPr>
              <a:t>МОУ </a:t>
            </a:r>
            <a:r>
              <a:rPr lang="ru-RU" sz="1400" b="1" dirty="0" err="1">
                <a:solidFill>
                  <a:schemeClr val="tx1"/>
                </a:solidFill>
              </a:rPr>
              <a:t>Томинская</a:t>
            </a:r>
            <a:r>
              <a:rPr lang="ru-RU" sz="1400" b="1" dirty="0">
                <a:solidFill>
                  <a:schemeClr val="tx1"/>
                </a:solidFill>
              </a:rPr>
              <a:t> СОШ</a:t>
            </a:r>
          </a:p>
          <a:p>
            <a:pPr algn="ctr" fontAlgn="auto">
              <a:defRPr/>
            </a:pPr>
            <a:r>
              <a:rPr lang="ru-RU" sz="1400" b="1" dirty="0">
                <a:solidFill>
                  <a:schemeClr val="tx1"/>
                </a:solidFill>
              </a:rPr>
              <a:t>МОУ Архангельская СОШ</a:t>
            </a:r>
          </a:p>
          <a:p>
            <a:pPr algn="ctr" fontAlgn="auto">
              <a:defRPr/>
            </a:pPr>
            <a:r>
              <a:rPr lang="ru-RU" sz="1400" b="1" dirty="0">
                <a:solidFill>
                  <a:schemeClr val="tx1"/>
                </a:solidFill>
              </a:rPr>
              <a:t>МОУ СОШ Полевой</a:t>
            </a:r>
          </a:p>
          <a:p>
            <a:pPr algn="ctr" fontAlgn="auto">
              <a:defRPr/>
            </a:pPr>
            <a:r>
              <a:rPr lang="ru-RU" sz="1400" b="1" dirty="0">
                <a:solidFill>
                  <a:schemeClr val="tx1"/>
                </a:solidFill>
              </a:rPr>
              <a:t>МОУ Вознесенская ООШ</a:t>
            </a:r>
          </a:p>
          <a:p>
            <a:pPr algn="ctr" fontAlgn="auto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270" name="Объект 8">
            <a:extLst>
              <a:ext uri="{FF2B5EF4-FFF2-40B4-BE49-F238E27FC236}">
                <a16:creationId xmlns:a16="http://schemas.microsoft.com/office/drawing/2014/main" id="{F1AE11C8-1FA6-4C3E-B126-7DB1C4DEBCC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36988" y="1270000"/>
            <a:ext cx="2281237" cy="2439988"/>
          </a:xfrm>
        </p:spPr>
      </p:pic>
      <p:sp>
        <p:nvSpPr>
          <p:cNvPr id="11271" name="WordArt 2">
            <a:extLst>
              <a:ext uri="{FF2B5EF4-FFF2-40B4-BE49-F238E27FC236}">
                <a16:creationId xmlns:a16="http://schemas.microsoft.com/office/drawing/2014/main" id="{8DE6F90B-FECF-4B21-9692-9E92E404E27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62388" y="1450975"/>
            <a:ext cx="2232025" cy="289401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3283092"/>
              </a:avLst>
            </a:prstTxWarp>
          </a:bodyPr>
          <a:lstStyle/>
          <a:p>
            <a:pPr algn="ctr"/>
            <a:r>
              <a:rPr lang="ru-RU" sz="3600" kern="10"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МОУ Саргазинская СОШ</a:t>
            </a:r>
          </a:p>
        </p:txBody>
      </p:sp>
      <p:pic>
        <p:nvPicPr>
          <p:cNvPr id="11272" name="Рисунок 4">
            <a:extLst>
              <a:ext uri="{FF2B5EF4-FFF2-40B4-BE49-F238E27FC236}">
                <a16:creationId xmlns:a16="http://schemas.microsoft.com/office/drawing/2014/main" id="{E16C8354-C30C-4509-9D56-6706EDD931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038" y="5264150"/>
            <a:ext cx="868362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Рисунок 7">
            <a:extLst>
              <a:ext uri="{FF2B5EF4-FFF2-40B4-BE49-F238E27FC236}">
                <a16:creationId xmlns:a16="http://schemas.microsoft.com/office/drawing/2014/main" id="{01F73A40-B6F4-4014-A10B-E47DC198F35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750" y="5414963"/>
            <a:ext cx="8350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Рисунок 10">
            <a:extLst>
              <a:ext uri="{FF2B5EF4-FFF2-40B4-BE49-F238E27FC236}">
                <a16:creationId xmlns:a16="http://schemas.microsoft.com/office/drawing/2014/main" id="{3CBE79FD-E25F-47B0-A7A2-042EBC704DC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7775" y="5549900"/>
            <a:ext cx="146843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Рисунок 11">
            <a:extLst>
              <a:ext uri="{FF2B5EF4-FFF2-40B4-BE49-F238E27FC236}">
                <a16:creationId xmlns:a16="http://schemas.microsoft.com/office/drawing/2014/main" id="{061D6A0C-6E2C-4633-A9F0-88C73DCDB43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4648200"/>
            <a:ext cx="9080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Рисунок 12">
            <a:extLst>
              <a:ext uri="{FF2B5EF4-FFF2-40B4-BE49-F238E27FC236}">
                <a16:creationId xmlns:a16="http://schemas.microsoft.com/office/drawing/2014/main" id="{6804E017-8F48-41F7-B351-70D12AB84C7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3886200"/>
            <a:ext cx="8318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Рисунок 13">
            <a:extLst>
              <a:ext uri="{FF2B5EF4-FFF2-40B4-BE49-F238E27FC236}">
                <a16:creationId xmlns:a16="http://schemas.microsoft.com/office/drawing/2014/main" id="{A61A5FBB-4CF2-4FB3-B7E7-961C71DCB3F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2363" y="3863975"/>
            <a:ext cx="722312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Рисунок 14">
            <a:extLst>
              <a:ext uri="{FF2B5EF4-FFF2-40B4-BE49-F238E27FC236}">
                <a16:creationId xmlns:a16="http://schemas.microsoft.com/office/drawing/2014/main" id="{CF84A8D8-18A3-493A-B511-29785FA4A7B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8713" y="4764088"/>
            <a:ext cx="749300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C845EDA-0D55-4E96-828A-1D6EDDC27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-19050"/>
            <a:ext cx="8229600" cy="7969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>
                <a:solidFill>
                  <a:srgbClr val="159734"/>
                </a:solidFill>
                <a:latin typeface="Times New Roman" pitchFamily="18" charset="0"/>
                <a:cs typeface="Times New Roman" pitchFamily="18" charset="0"/>
              </a:rPr>
              <a:t>«Проект в проекте»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8BFDE82-FA8C-4665-B416-A2999B6973CF}"/>
              </a:ext>
            </a:extLst>
          </p:cNvPr>
          <p:cNvSpPr/>
          <p:nvPr/>
        </p:nvSpPr>
        <p:spPr>
          <a:xfrm>
            <a:off x="163513" y="1674813"/>
            <a:ext cx="2289175" cy="16541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1179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лицензирование дополнительных общеразвивающих программ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5E683CD-AF32-47E8-BA03-EFAFDF2CF230}"/>
              </a:ext>
            </a:extLst>
          </p:cNvPr>
          <p:cNvSpPr/>
          <p:nvPr/>
        </p:nvSpPr>
        <p:spPr>
          <a:xfrm>
            <a:off x="1095375" y="3459163"/>
            <a:ext cx="2500313" cy="10715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1179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Летняя  школа «Взрасти свой сад»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4BFF7D6-D3B4-43EB-8CCD-98EDB60FC1A9}"/>
              </a:ext>
            </a:extLst>
          </p:cNvPr>
          <p:cNvSpPr/>
          <p:nvPr/>
        </p:nvSpPr>
        <p:spPr>
          <a:xfrm>
            <a:off x="7096125" y="1571625"/>
            <a:ext cx="2000250" cy="12858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1179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«Школьный  мини-огород»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B448A5B-2E0F-455C-9D2F-9CE616F08B00}"/>
              </a:ext>
            </a:extLst>
          </p:cNvPr>
          <p:cNvSpPr/>
          <p:nvPr/>
        </p:nvSpPr>
        <p:spPr>
          <a:xfrm>
            <a:off x="4238625" y="1714500"/>
            <a:ext cx="2000250" cy="12858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1179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«Сад камней »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82783A1-BF8C-49A0-A61C-2A91FEE0C68A}"/>
              </a:ext>
            </a:extLst>
          </p:cNvPr>
          <p:cNvSpPr/>
          <p:nvPr/>
        </p:nvSpPr>
        <p:spPr>
          <a:xfrm>
            <a:off x="1881188" y="4786313"/>
            <a:ext cx="3348037" cy="11223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1179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экскурсионных познавательных маршрутов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BECC5E0-9B2E-456F-A513-F650799C7EB2}"/>
              </a:ext>
            </a:extLst>
          </p:cNvPr>
          <p:cNvSpPr/>
          <p:nvPr/>
        </p:nvSpPr>
        <p:spPr>
          <a:xfrm>
            <a:off x="5738813" y="3651250"/>
            <a:ext cx="3714750" cy="24399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1179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«Интерактивная карта и оформление  результатов деятельности  для социального проектирования и исследовательской деятельности учащихся»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4" name="Стрелка вниз 13">
            <a:extLst>
              <a:ext uri="{FF2B5EF4-FFF2-40B4-BE49-F238E27FC236}">
                <a16:creationId xmlns:a16="http://schemas.microsoft.com/office/drawing/2014/main" id="{86012356-F456-4FA1-B211-B3A430BBE0DB}"/>
              </a:ext>
            </a:extLst>
          </p:cNvPr>
          <p:cNvSpPr/>
          <p:nvPr/>
        </p:nvSpPr>
        <p:spPr>
          <a:xfrm rot="2808834">
            <a:off x="2272506" y="705644"/>
            <a:ext cx="360363" cy="1031875"/>
          </a:xfrm>
          <a:prstGeom prst="downArrow">
            <a:avLst/>
          </a:prstGeom>
          <a:solidFill>
            <a:srgbClr val="FFFF00"/>
          </a:solidFill>
          <a:ln>
            <a:solidFill>
              <a:srgbClr val="1179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>
            <a:extLst>
              <a:ext uri="{FF2B5EF4-FFF2-40B4-BE49-F238E27FC236}">
                <a16:creationId xmlns:a16="http://schemas.microsoft.com/office/drawing/2014/main" id="{B9EF9E67-DCBE-4D86-BC37-416C8D878C72}"/>
              </a:ext>
            </a:extLst>
          </p:cNvPr>
          <p:cNvSpPr/>
          <p:nvPr/>
        </p:nvSpPr>
        <p:spPr>
          <a:xfrm rot="805414">
            <a:off x="2859088" y="962025"/>
            <a:ext cx="361950" cy="2357438"/>
          </a:xfrm>
          <a:prstGeom prst="downArrow">
            <a:avLst/>
          </a:prstGeom>
          <a:solidFill>
            <a:srgbClr val="FFFF00"/>
          </a:solidFill>
          <a:ln>
            <a:solidFill>
              <a:srgbClr val="1179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Стрелка вниз 17">
            <a:extLst>
              <a:ext uri="{FF2B5EF4-FFF2-40B4-BE49-F238E27FC236}">
                <a16:creationId xmlns:a16="http://schemas.microsoft.com/office/drawing/2014/main" id="{C3C8DB7C-DCEE-4133-996F-FA487CC05826}"/>
              </a:ext>
            </a:extLst>
          </p:cNvPr>
          <p:cNvSpPr/>
          <p:nvPr/>
        </p:nvSpPr>
        <p:spPr>
          <a:xfrm rot="17966621">
            <a:off x="7168357" y="608806"/>
            <a:ext cx="361950" cy="1033463"/>
          </a:xfrm>
          <a:prstGeom prst="downArrow">
            <a:avLst/>
          </a:prstGeom>
          <a:solidFill>
            <a:srgbClr val="FFFF00"/>
          </a:solidFill>
          <a:ln>
            <a:solidFill>
              <a:srgbClr val="1179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трелка вниз 18">
            <a:extLst>
              <a:ext uri="{FF2B5EF4-FFF2-40B4-BE49-F238E27FC236}">
                <a16:creationId xmlns:a16="http://schemas.microsoft.com/office/drawing/2014/main" id="{AB8E5FA4-8BFD-4297-9024-2692FB1BCF67}"/>
              </a:ext>
            </a:extLst>
          </p:cNvPr>
          <p:cNvSpPr/>
          <p:nvPr/>
        </p:nvSpPr>
        <p:spPr>
          <a:xfrm>
            <a:off x="4953000" y="928688"/>
            <a:ext cx="360363" cy="746125"/>
          </a:xfrm>
          <a:prstGeom prst="downArrow">
            <a:avLst/>
          </a:prstGeom>
          <a:solidFill>
            <a:srgbClr val="FFFF00"/>
          </a:solidFill>
          <a:ln>
            <a:solidFill>
              <a:srgbClr val="1179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трелка вниз 19">
            <a:extLst>
              <a:ext uri="{FF2B5EF4-FFF2-40B4-BE49-F238E27FC236}">
                <a16:creationId xmlns:a16="http://schemas.microsoft.com/office/drawing/2014/main" id="{A5E7760E-0787-4514-8C2E-3B558F37AF4A}"/>
              </a:ext>
            </a:extLst>
          </p:cNvPr>
          <p:cNvSpPr/>
          <p:nvPr/>
        </p:nvSpPr>
        <p:spPr>
          <a:xfrm rot="20730198">
            <a:off x="6465888" y="955675"/>
            <a:ext cx="369887" cy="2697163"/>
          </a:xfrm>
          <a:prstGeom prst="downArrow">
            <a:avLst/>
          </a:prstGeom>
          <a:solidFill>
            <a:srgbClr val="FFFF00"/>
          </a:solidFill>
          <a:ln>
            <a:solidFill>
              <a:srgbClr val="1179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Стрелка вниз 20">
            <a:extLst>
              <a:ext uri="{FF2B5EF4-FFF2-40B4-BE49-F238E27FC236}">
                <a16:creationId xmlns:a16="http://schemas.microsoft.com/office/drawing/2014/main" id="{E91C76F2-E3B8-46B3-A1A0-85173D1E89A0}"/>
              </a:ext>
            </a:extLst>
          </p:cNvPr>
          <p:cNvSpPr/>
          <p:nvPr/>
        </p:nvSpPr>
        <p:spPr>
          <a:xfrm rot="182401">
            <a:off x="3751263" y="941388"/>
            <a:ext cx="360362" cy="3708400"/>
          </a:xfrm>
          <a:prstGeom prst="downArrow">
            <a:avLst/>
          </a:prstGeom>
          <a:solidFill>
            <a:srgbClr val="FFFF00"/>
          </a:solidFill>
          <a:ln>
            <a:solidFill>
              <a:srgbClr val="1179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874BAF7D-A2B0-45EC-AEB2-CE1474C171B5}"/>
              </a:ext>
            </a:extLst>
          </p:cNvPr>
          <p:cNvSpPr/>
          <p:nvPr/>
        </p:nvSpPr>
        <p:spPr>
          <a:xfrm>
            <a:off x="2238375" y="785813"/>
            <a:ext cx="5357813" cy="214312"/>
          </a:xfrm>
          <a:prstGeom prst="rect">
            <a:avLst/>
          </a:prstGeom>
          <a:solidFill>
            <a:srgbClr val="FFFF00"/>
          </a:solidFill>
          <a:ln>
            <a:solidFill>
              <a:srgbClr val="1179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C64EB9-487F-483A-970C-AA58C05E8D2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4775" y="161925"/>
            <a:ext cx="9074150" cy="9398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дополнительных общеразвивающих образовательных программ «Юный садовод», «Юный цветовод», «Юный дизайнер»</a:t>
            </a: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5FE335D-2334-4234-974D-8CFC8E57BC0A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22250" y="1031875"/>
            <a:ext cx="6002338" cy="2430463"/>
          </a:xfrm>
        </p:spPr>
        <p:txBody>
          <a:bodyPr rtlCol="0">
            <a:noAutofit/>
          </a:bodyPr>
          <a:lstStyle/>
          <a:p>
            <a:pPr marL="449263" indent="-368300" fontAlgn="auto">
              <a:buFont typeface="+mj-lt"/>
              <a:buAutoNum type="arabicPeriod"/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Расширение спектра образовательных услуг для учащихся и родителей</a:t>
            </a:r>
          </a:p>
          <a:p>
            <a:pPr marL="449263" indent="-368300" fontAlgn="auto">
              <a:buFont typeface="+mj-lt"/>
              <a:buAutoNum type="arabicPeriod"/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Привлечение учащихся к сельскохозяйственной деятельности и трудовому воспитанию</a:t>
            </a:r>
          </a:p>
          <a:p>
            <a:pPr marL="449263" indent="-368300" fontAlgn="auto">
              <a:buFont typeface="+mj-lt"/>
              <a:buAutoNum type="arabicPeriod"/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Выращивание овощной и плодово-ягодной  продукции на участке способствует  удешевлению питания школьников</a:t>
            </a:r>
          </a:p>
          <a:p>
            <a:pPr marL="91440" indent="-91440" algn="just" fontAlgn="auto">
              <a:defRPr/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2">
            <a:extLst>
              <a:ext uri="{FF2B5EF4-FFF2-40B4-BE49-F238E27FC236}">
                <a16:creationId xmlns:a16="http://schemas.microsoft.com/office/drawing/2014/main" id="{D04CE015-9960-4E5C-AF02-60B2F031FEB9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05513" y="879475"/>
            <a:ext cx="3771900" cy="3187700"/>
          </a:xfrm>
        </p:spPr>
      </p:pic>
      <p:pic>
        <p:nvPicPr>
          <p:cNvPr id="13317" name="Рисунок 2">
            <a:extLst>
              <a:ext uri="{FF2B5EF4-FFF2-40B4-BE49-F238E27FC236}">
                <a16:creationId xmlns:a16="http://schemas.microsoft.com/office/drawing/2014/main" id="{98FAA314-7169-4094-A3C8-4867FB58EBA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3154363"/>
            <a:ext cx="5243513" cy="370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18DBBB6-5120-4FB2-A6BD-32C95A5D251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7088" y="306388"/>
            <a:ext cx="8543925" cy="150018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Пришкольный участок - как компонент образовательной среды для развития естественно-научного образования</a:t>
            </a:r>
            <a:b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9" name="Объект 2">
            <a:extLst>
              <a:ext uri="{FF2B5EF4-FFF2-40B4-BE49-F238E27FC236}">
                <a16:creationId xmlns:a16="http://schemas.microsoft.com/office/drawing/2014/main" id="{EE2B7867-2234-456C-8DA3-862420FDAEC1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7163" y="1492250"/>
            <a:ext cx="4352925" cy="2638425"/>
          </a:xfrm>
        </p:spPr>
      </p:pic>
      <p:pic>
        <p:nvPicPr>
          <p:cNvPr id="14340" name="Рисунок 1">
            <a:extLst>
              <a:ext uri="{FF2B5EF4-FFF2-40B4-BE49-F238E27FC236}">
                <a16:creationId xmlns:a16="http://schemas.microsoft.com/office/drawing/2014/main" id="{1C7C31AF-F579-4CBB-803C-E98DC421F0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0088" y="2811463"/>
            <a:ext cx="5395912" cy="404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DFBE69-2AD2-4DE1-8DC8-3CDDDF72BD9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65138"/>
            <a:ext cx="9906000" cy="201612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реализация проекта </a:t>
            </a:r>
            <a:b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«Использование потенциала пришкольного участка как компонента образовательной среды для социального проектирования и исследовательской деятельности учащихся»</a:t>
            </a:r>
            <a:b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6BB5F2-5A79-4F3C-81C7-EB7EC3F694D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1288" y="2481263"/>
            <a:ext cx="4114800" cy="3662362"/>
          </a:xfrm>
        </p:spPr>
        <p:txBody>
          <a:bodyPr rtlCol="0">
            <a:normAutofit fontScale="85000" lnSpcReduction="10000"/>
          </a:bodyPr>
          <a:lstStyle/>
          <a:p>
            <a:pPr marL="91440" indent="-91440" fontAlgn="auto"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Пришкольный участок как компонент образовательной среды естественнонаучной направленности</a:t>
            </a:r>
          </a:p>
          <a:p>
            <a:pPr marL="91440" indent="-91440" fontAlgn="auto"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Использования широкого спектра социальных партнеров сетевого взаимодействия сельскохозяйственной направленности </a:t>
            </a:r>
          </a:p>
          <a:p>
            <a:pPr marL="91440" indent="-91440" fontAlgn="auto"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Актуализация задач по формированию навыков самостоятельной познавательной и практической  деятельности  у обучающихся</a:t>
            </a:r>
          </a:p>
          <a:p>
            <a:pPr marL="91440" indent="-91440" fontAlgn="auto"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Формирования положительной динамики взаимодействия  школы и родительской общественности  поселения</a:t>
            </a:r>
          </a:p>
        </p:txBody>
      </p:sp>
      <p:pic>
        <p:nvPicPr>
          <p:cNvPr id="15364" name="Рисунок 3">
            <a:extLst>
              <a:ext uri="{FF2B5EF4-FFF2-40B4-BE49-F238E27FC236}">
                <a16:creationId xmlns:a16="http://schemas.microsoft.com/office/drawing/2014/main" id="{5ACFAF30-4925-41C9-9630-58CE4A8607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6088" y="2481263"/>
            <a:ext cx="5659437" cy="437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19AA77F-EB4C-40FB-859C-504977407C05}"/>
              </a:ext>
            </a:extLst>
          </p:cNvPr>
          <p:cNvSpPr/>
          <p:nvPr/>
        </p:nvSpPr>
        <p:spPr>
          <a:xfrm>
            <a:off x="304800" y="222250"/>
            <a:ext cx="9424988" cy="59102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latin typeface="+mn-lt"/>
                <a:cs typeface="+mn-cs"/>
              </a:rPr>
              <a:t>ПРОЕКТЫ: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>
                <a:latin typeface="+mn-lt"/>
                <a:cs typeface="+mn-cs"/>
              </a:rPr>
              <a:t>«Аптекарский мини – огород»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>
                <a:latin typeface="+mn-lt"/>
                <a:cs typeface="+mn-cs"/>
              </a:rPr>
              <a:t> «Выращивание  тыквенных культур рассадным и  посевным способом на  пришкольном участке»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>
                <a:latin typeface="+mn-lt"/>
                <a:cs typeface="+mn-cs"/>
              </a:rPr>
              <a:t>« Учет качества семенного материала  при выращивании свеклы на  пришкольном участке»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>
                <a:latin typeface="+mn-lt"/>
                <a:cs typeface="+mn-cs"/>
              </a:rPr>
              <a:t>«Математические исследования всхожести петрушки и укропа при выращивании на пришкольном участке»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>
                <a:latin typeface="+mn-lt"/>
                <a:cs typeface="+mn-cs"/>
              </a:rPr>
              <a:t>«Влияние густоты  посева на рост и урожайность  на примере кукурузы»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>
                <a:latin typeface="+mn-lt"/>
                <a:cs typeface="+mn-cs"/>
              </a:rPr>
              <a:t>«Агротехника выращивания разных сортов капусты на пришкольном участке»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>
                <a:latin typeface="+mn-lt"/>
                <a:cs typeface="+mn-cs"/>
              </a:rPr>
              <a:t>«Учет качества семенного материала   и густоты посева при выращивании  моркови  на  пришкольном участке»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>
                <a:latin typeface="+mn-lt"/>
                <a:cs typeface="+mn-cs"/>
              </a:rPr>
              <a:t>«Выращивание зерновых культур и влияние химических удобрений на их рост и развитие»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>
                <a:latin typeface="+mn-lt"/>
                <a:cs typeface="+mn-cs"/>
              </a:rPr>
              <a:t>«Выращивание пшеницы и влияние сроков и густоты посева, химических удобрений на их рост и развитие»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>
                <a:latin typeface="+mn-lt"/>
                <a:cs typeface="+mn-cs"/>
              </a:rPr>
              <a:t>«Применение </a:t>
            </a:r>
            <a:r>
              <a:rPr lang="ru-RU" b="1" dirty="0" err="1">
                <a:latin typeface="+mn-lt"/>
                <a:cs typeface="+mn-cs"/>
              </a:rPr>
              <a:t>корнестимуляторов</a:t>
            </a:r>
            <a:r>
              <a:rPr lang="ru-RU" b="1" dirty="0">
                <a:latin typeface="+mn-lt"/>
                <a:cs typeface="+mn-cs"/>
              </a:rPr>
              <a:t> для укоренения одревесневших черенков шаровидной ивы, смородины и крыжовника»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>
                <a:latin typeface="+mn-lt"/>
                <a:cs typeface="+mn-cs"/>
              </a:rPr>
              <a:t>«Применение </a:t>
            </a:r>
            <a:r>
              <a:rPr lang="ru-RU" b="1" dirty="0" err="1">
                <a:latin typeface="+mn-lt"/>
                <a:cs typeface="+mn-cs"/>
              </a:rPr>
              <a:t>корнестимуляторов</a:t>
            </a:r>
            <a:r>
              <a:rPr lang="ru-RU" b="1" dirty="0">
                <a:latin typeface="+mn-lt"/>
                <a:cs typeface="+mn-cs"/>
              </a:rPr>
              <a:t> для укоренения отводков, смородины и крыжовника»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>
                <a:latin typeface="+mn-lt"/>
                <a:cs typeface="+mn-cs"/>
              </a:rPr>
              <a:t>«Колориметрический метод анализа содержания железа в яблоках местных сортов Челябинской области»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5631</TotalTime>
  <Words>504</Words>
  <Application>Microsoft Office PowerPoint</Application>
  <PresentationFormat>Лист A4 (210x297 мм)</PresentationFormat>
  <Paragraphs>82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Calibri</vt:lpstr>
      <vt:lpstr>Arial</vt:lpstr>
      <vt:lpstr>Calibri Light</vt:lpstr>
      <vt:lpstr>Times New Roman</vt:lpstr>
      <vt:lpstr>Ретро</vt:lpstr>
      <vt:lpstr>МОУ Саргазинская СОШ   Формирование образовательной среды, обеспечивающей современное качество общего образования на основе сетевого взаимодействия    </vt:lpstr>
      <vt:lpstr>МОУ Саргазинская СОШ</vt:lpstr>
      <vt:lpstr>     Образовательный технопарк «Содружество»</vt:lpstr>
      <vt:lpstr>                 «Проект в проекте»</vt:lpstr>
      <vt:lpstr>«Проект в проекте»</vt:lpstr>
      <vt:lpstr>     Разработка дополнительных общеразвивающих образовательных программ «Юный садовод», «Юный цветовод», «Юный дизайнер» </vt:lpstr>
      <vt:lpstr>Пришкольный участок - как компонент образовательной среды для развития естественно-научного образования </vt:lpstr>
      <vt:lpstr>Разработка и реализация проекта  «Использование потенциала пришкольного участка как компонента образовательной среды для социального проектирования и исследовательской деятельности учащихся» </vt:lpstr>
      <vt:lpstr>Презентация PowerPoint</vt:lpstr>
      <vt:lpstr> Разработка проекта летней школы  «Взрасти свой сад». </vt:lpstr>
      <vt:lpstr>Летняя школа</vt:lpstr>
      <vt:lpstr>  МОУ Полетаевская СОШ</vt:lpstr>
      <vt:lpstr>Презентация PowerPoint</vt:lpstr>
      <vt:lpstr>Разработка экскурсионно-познавательных маршрутов </vt:lpstr>
      <vt:lpstr>  Увеличение доли выпускников выбравших для сдачи ГИА  три-четыре предмета, реализующих проект «Темп»</vt:lpstr>
      <vt:lpstr>Организация досуга детей через индивидуальные образовательные маршруты</vt:lpstr>
      <vt:lpstr>Стажировочные площадки </vt:lpstr>
      <vt:lpstr>Проект мини -пасеки</vt:lpstr>
      <vt:lpstr>Урожай 2017 на пришкольном участке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Региональная инновационная площадка</dc:title>
  <dc:creator>эйсер</dc:creator>
  <cp:lastModifiedBy>Pavel A. Safronov</cp:lastModifiedBy>
  <cp:revision>88</cp:revision>
  <dcterms:created xsi:type="dcterms:W3CDTF">2017-04-03T11:02:06Z</dcterms:created>
  <dcterms:modified xsi:type="dcterms:W3CDTF">2017-12-07T21:57:09Z</dcterms:modified>
</cp:coreProperties>
</file>