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86" r:id="rId2"/>
    <p:sldId id="276" r:id="rId3"/>
    <p:sldId id="278" r:id="rId4"/>
    <p:sldId id="261" r:id="rId5"/>
    <p:sldId id="279" r:id="rId6"/>
    <p:sldId id="282" r:id="rId7"/>
    <p:sldId id="277" r:id="rId8"/>
    <p:sldId id="285" r:id="rId9"/>
    <p:sldId id="283" r:id="rId10"/>
    <p:sldId id="28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69D7E-7270-4F7A-98C5-1834BE60A431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536B2-7948-4525-B288-0BC977E48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5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68AA17-6563-433B-B894-C729C9B82CCB}" type="slidenum">
              <a:rPr lang="ru-RU"/>
              <a:pPr/>
              <a:t>3</a:t>
            </a:fld>
            <a:endParaRPr lang="ru-RU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756" y="4343618"/>
            <a:ext cx="5486081" cy="4115237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D5C708-911F-4615-8231-50E4ECACCBB0}" type="slidenum">
              <a:rPr lang="ru-RU"/>
              <a:pPr/>
              <a:t>7</a:t>
            </a:fld>
            <a:endParaRPr lang="ru-RU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767" y="686600"/>
            <a:ext cx="5008060" cy="3428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756" y="4343618"/>
            <a:ext cx="5486081" cy="4115237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1340768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ОБРАЗОВАТЕЛЬНЫЙ ТЕХНОПАРК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ИНФОРМАЦИОННО-ТЕХНИЧЕСКОЙ НАПРАВЛЕННОСТИ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«СТУПЕНИ» .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Достигнутые результаты и перспективы  реализации программы развития.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4725144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Начальник ММС МКУ </a:t>
            </a:r>
          </a:p>
          <a:p>
            <a:pPr algn="r"/>
            <a:r>
              <a:rPr lang="ru-RU" sz="1400" dirty="0" smtClean="0"/>
              <a:t>«Управление образования»</a:t>
            </a:r>
          </a:p>
          <a:p>
            <a:pPr algn="r"/>
            <a:r>
              <a:rPr lang="ru-RU" sz="1400" dirty="0" err="1" smtClean="0"/>
              <a:t>Араптанова</a:t>
            </a:r>
            <a:r>
              <a:rPr lang="ru-RU" sz="1400" dirty="0" smtClean="0"/>
              <a:t> Ольга Викторовна, </a:t>
            </a:r>
            <a:r>
              <a:rPr lang="ru-RU" sz="1400" dirty="0" err="1" smtClean="0"/>
              <a:t>к.филол</a:t>
            </a:r>
            <a:r>
              <a:rPr lang="ru-RU" sz="1400" dirty="0" smtClean="0"/>
              <a:t> наук. </a:t>
            </a:r>
          </a:p>
          <a:p>
            <a:pPr algn="r"/>
            <a:endParaRPr lang="ru-RU" dirty="0"/>
          </a:p>
        </p:txBody>
      </p:sp>
      <p:pic>
        <p:nvPicPr>
          <p:cNvPr id="6" name="Picture 2" descr="D:\My_Docs\прочее ММС\доклад Главы\ТЕХНОПАРК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6215063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635896" y="594928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Сатка</a:t>
            </a:r>
            <a:r>
              <a:rPr lang="ru-RU" dirty="0" smtClean="0"/>
              <a:t>, 2018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6632"/>
            <a:ext cx="849694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 30 октября 2017 по 1 ноября 2017 гг. технопарк «СТУПЕНИ» провёл стажировку в рамках образовательной программы курсов повышения квалификации 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Организационно-управленческие и педагогические механизмы создания образовательного технопарка»</a:t>
            </a:r>
          </a:p>
          <a:p>
            <a:pPr algn="ctr"/>
            <a:r>
              <a:rPr lang="ru-RU" sz="1400" dirty="0" smtClean="0"/>
              <a:t>( с участием действующего резидента технопарка  ООО «</a:t>
            </a:r>
            <a:r>
              <a:rPr lang="ru-RU" sz="1400" dirty="0" err="1" smtClean="0"/>
              <a:t>Роботрек</a:t>
            </a:r>
            <a:r>
              <a:rPr lang="ru-RU" sz="1400" dirty="0" smtClean="0"/>
              <a:t>» г. Санкт-Петербург»)</a:t>
            </a:r>
          </a:p>
          <a:p>
            <a:pPr algn="ctr"/>
            <a:endParaRPr lang="ru-RU" sz="1400" dirty="0"/>
          </a:p>
        </p:txBody>
      </p:sp>
      <p:pic>
        <p:nvPicPr>
          <p:cNvPr id="8194" name="Picture 2" descr="C:\АРАПТАНОВА О.В\ТЕХНОПАРК\Сканы для презентации Технопарка\26-02-2018_11-25-11\технопарк 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2624528" cy="3725342"/>
          </a:xfrm>
          <a:prstGeom prst="rect">
            <a:avLst/>
          </a:prstGeom>
          <a:noFill/>
        </p:spPr>
      </p:pic>
      <p:pic>
        <p:nvPicPr>
          <p:cNvPr id="8195" name="Picture 3" descr="C:\АРАПТАНОВА О.В\ТЕХНОПАРК\Сканы для презентации Технопарка\26-02-2018_11-25-11\технопарк 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2251883" cy="2282808"/>
          </a:xfrm>
          <a:prstGeom prst="rect">
            <a:avLst/>
          </a:prstGeom>
          <a:noFill/>
        </p:spPr>
      </p:pic>
      <p:pic>
        <p:nvPicPr>
          <p:cNvPr id="8196" name="Picture 4" descr="\\METODOTDEL1\all\МУЛЬТИМЕДИА материалы\Фото\2018\Стажировка Технопарк - фото\DSC0818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3356992"/>
            <a:ext cx="4968552" cy="33064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43808" y="4149080"/>
            <a:ext cx="115212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CD</a:t>
            </a:r>
            <a:r>
              <a:rPr lang="ru-RU" sz="1100" dirty="0" smtClean="0"/>
              <a:t> </a:t>
            </a:r>
          </a:p>
          <a:p>
            <a:pPr algn="just"/>
            <a:r>
              <a:rPr lang="ru-RU" sz="1100" dirty="0" smtClean="0"/>
              <a:t>диск с электронными версиями методических материалов стажировки</a:t>
            </a:r>
            <a:endParaRPr lang="ru-RU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2708920"/>
            <a:ext cx="39604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/>
              <a:t>Гости  стажировки </a:t>
            </a:r>
          </a:p>
          <a:p>
            <a:pPr algn="just"/>
            <a:r>
              <a:rPr lang="ru-RU" sz="1100" dirty="0" smtClean="0"/>
              <a:t>в робототехническом зале Д/С № 32, </a:t>
            </a:r>
          </a:p>
          <a:p>
            <a:pPr algn="just"/>
            <a:r>
              <a:rPr lang="ru-RU" sz="1100" dirty="0" err="1" smtClean="0"/>
              <a:t>Сатка</a:t>
            </a:r>
            <a:r>
              <a:rPr lang="ru-RU" sz="1100" dirty="0" smtClean="0"/>
              <a:t>   (ноябрь, 2017)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/>
              <a:t>СМИ о технопарке </a:t>
            </a:r>
          </a:p>
          <a:p>
            <a:r>
              <a:rPr lang="ru-RU" sz="1400" b="1" u="sng" dirty="0" smtClean="0"/>
              <a:t>«СТУПЕНИ» в 2017 году:</a:t>
            </a:r>
          </a:p>
          <a:p>
            <a:r>
              <a:rPr lang="ru-RU" sz="1400" b="1" dirty="0" smtClean="0"/>
              <a:t>Газета «</a:t>
            </a:r>
            <a:r>
              <a:rPr lang="ru-RU" sz="1400" b="1" dirty="0" err="1" smtClean="0"/>
              <a:t>Магнезитовец</a:t>
            </a:r>
            <a:r>
              <a:rPr lang="ru-RU" sz="1400" b="1" dirty="0" smtClean="0"/>
              <a:t>»</a:t>
            </a:r>
          </a:p>
          <a:p>
            <a:r>
              <a:rPr lang="ru-RU" sz="1400" b="1" dirty="0" smtClean="0"/>
              <a:t>Газета «Саткинский рабочий»</a:t>
            </a:r>
          </a:p>
          <a:p>
            <a:r>
              <a:rPr lang="ru-RU" sz="1400" b="1" dirty="0" smtClean="0"/>
              <a:t>Официальные сайты изданий</a:t>
            </a:r>
          </a:p>
          <a:p>
            <a:endParaRPr lang="ru-RU" dirty="0"/>
          </a:p>
        </p:txBody>
      </p:sp>
      <p:pic>
        <p:nvPicPr>
          <p:cNvPr id="5122" name="Picture 2" descr="C:\АРАПТАНОВА О.В\ТЕХНОПАРК\Сканы для презентации Технопарка\26-02-2018_13-23-02\Магнезитовец 10-11-20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3604496" cy="3502642"/>
          </a:xfrm>
          <a:prstGeom prst="rect">
            <a:avLst/>
          </a:prstGeom>
          <a:noFill/>
        </p:spPr>
      </p:pic>
      <p:pic>
        <p:nvPicPr>
          <p:cNvPr id="5123" name="Picture 3" descr="C:\АРАПТАНОВА О.В\ТЕХНОПАРК\Сканы для презентации Технопарка\26-02-2018_13-23-02\Магнезитовец 27-10-20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830478" cy="3825230"/>
          </a:xfrm>
          <a:prstGeom prst="rect">
            <a:avLst/>
          </a:prstGeom>
          <a:noFill/>
        </p:spPr>
      </p:pic>
      <p:pic>
        <p:nvPicPr>
          <p:cNvPr id="5124" name="Picture 4" descr="C:\АРАПТАНОВА О.В\ТЕХНОПАРК\Сканы для презентации Технопарка\26-02-2018_13-23-02\МКУ Управление образования 02-11-201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620688"/>
            <a:ext cx="3700212" cy="2449265"/>
          </a:xfrm>
          <a:prstGeom prst="rect">
            <a:avLst/>
          </a:prstGeom>
          <a:noFill/>
        </p:spPr>
      </p:pic>
      <p:pic>
        <p:nvPicPr>
          <p:cNvPr id="5125" name="Picture 5" descr="C:\АРАПТАНОВА О.В\ТЕХНОПАРК\Сканы для презентации Технопарка\26-02-2018_13-23-02\Сайт БезФормата.RU 13-11-201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4653136"/>
            <a:ext cx="3024336" cy="2007213"/>
          </a:xfrm>
          <a:prstGeom prst="rect">
            <a:avLst/>
          </a:prstGeom>
          <a:noFill/>
        </p:spPr>
      </p:pic>
      <p:pic>
        <p:nvPicPr>
          <p:cNvPr id="8" name="Picture 3" descr="C:\АРАПТАНОВА О.В\ТЕХНОПАРК\Сканы для презентации Технопарка\26-02-2018_13-23-02\Саткинский рабочий 01-11-201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869160"/>
            <a:ext cx="1872208" cy="1788999"/>
          </a:xfrm>
          <a:prstGeom prst="rect">
            <a:avLst/>
          </a:prstGeom>
          <a:noFill/>
        </p:spPr>
      </p:pic>
      <p:pic>
        <p:nvPicPr>
          <p:cNvPr id="2050" name="Picture 2" descr="C:\АРАПТАНОВА О.В\ТЕХНОПАРК\2017-08-25 газета Саткинский рабочий 34_3 - Нас узнают по...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3168352" cy="422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Колонтиту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6675"/>
            <a:ext cx="822325" cy="1004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2" name="Picture 2" descr="D:\My_Docs\прочее ММС\доклад Главы\ТЕХНОПАРК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500" y="38100"/>
            <a:ext cx="6215063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14313" y="3573463"/>
            <a:ext cx="2714625" cy="29273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Образовательная </a:t>
            </a:r>
          </a:p>
          <a:p>
            <a:pPr algn="ctr">
              <a:defRPr/>
            </a:pPr>
            <a:r>
              <a:rPr lang="ru-RU" sz="2000" dirty="0" smtClean="0">
                <a:cs typeface="Times New Roman" pitchFamily="18" charset="0"/>
              </a:rPr>
              <a:t>робототехника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43250" y="3573463"/>
            <a:ext cx="2786063" cy="29273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/>
              <a:t>Информатика </a:t>
            </a:r>
            <a:r>
              <a:rPr lang="ru-RU" sz="2000" dirty="0"/>
              <a:t>и </a:t>
            </a:r>
            <a:r>
              <a:rPr lang="ru-RU" sz="2000" dirty="0" smtClean="0"/>
              <a:t>программирование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43625" y="3573463"/>
            <a:ext cx="2714625" cy="29273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/>
              <a:t>Компьютерная анимация</a:t>
            </a:r>
            <a:endParaRPr lang="ru-RU" sz="2000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14313" y="1214438"/>
            <a:ext cx="8715375" cy="1643062"/>
          </a:xfrm>
          <a:prstGeom prst="triangle">
            <a:avLst>
              <a:gd name="adj" fmla="val 49851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7" name="Прямоугольник 8"/>
          <p:cNvSpPr>
            <a:spLocks noChangeArrowheads="1"/>
          </p:cNvSpPr>
          <p:nvPr/>
        </p:nvSpPr>
        <p:spPr bwMode="auto">
          <a:xfrm>
            <a:off x="971600" y="1484784"/>
            <a:ext cx="72866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rebuchet MS" pitchFamily="32" charset="0"/>
              </a:rPr>
              <a:t>ДЕТСКИЙ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rebuchet MS" pitchFamily="32" charset="0"/>
              </a:rPr>
              <a:t>ОБРАЗОВАТЕЛЬНЫЙ ТЕХНОПАРК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rebuchet MS" pitchFamily="32" charset="0"/>
              </a:rPr>
              <a:t>ИНФОРМАЦИОННО-ТЕХНИЧЕСКОЙ </a:t>
            </a:r>
            <a:r>
              <a:rPr lang="ru-RU" dirty="0" smtClean="0">
                <a:solidFill>
                  <a:schemeClr val="bg1"/>
                </a:solidFill>
                <a:latin typeface="Trebuchet MS" pitchFamily="32" charset="0"/>
              </a:rPr>
              <a:t>НАПРАВЛЕННОСТИ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rebuchet MS" pitchFamily="32" charset="0"/>
              </a:rPr>
              <a:t>«СТУПЕНИ»</a:t>
            </a:r>
            <a:endParaRPr lang="ru-RU" sz="3600" b="1" dirty="0">
              <a:solidFill>
                <a:schemeClr val="bg1"/>
              </a:solidFill>
              <a:latin typeface="Trebuchet MS" pitchFamily="32" charset="0"/>
            </a:endParaRPr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1571625" y="3068638"/>
            <a:ext cx="6084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ОСНОВНЫЕ НАПРАВЛЕНИЯ ДЕЯТЕЛЬНОСТИ:</a:t>
            </a:r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8104188" y="71438"/>
            <a:ext cx="788987" cy="909637"/>
            <a:chOff x="7884368" y="0"/>
            <a:chExt cx="936104" cy="108012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7884368" y="0"/>
              <a:ext cx="936104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7181" name="Picture 8" descr="D:\My_Docs\прочее ММС\УО лого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0"/>
              <a:ext cx="798512" cy="102393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6675"/>
            <a:ext cx="822325" cy="1004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500" y="38100"/>
            <a:ext cx="6215063" cy="1103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14313" y="5214938"/>
            <a:ext cx="2714625" cy="128587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chemeClr val="bg1"/>
                </a:solidFill>
                <a:latin typeface="Trebuchet MS" pitchFamily="32" charset="0"/>
                <a:cs typeface="Times New Roman" pitchFamily="16" charset="0"/>
              </a:rPr>
              <a:t>1.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 smtClean="0">
                <a:solidFill>
                  <a:schemeClr val="bg1"/>
                </a:solidFill>
                <a:latin typeface="Trebuchet MS" pitchFamily="32" charset="0"/>
                <a:cs typeface="Times New Roman" pitchFamily="16" charset="0"/>
              </a:rPr>
              <a:t>Образовательная робототехника</a:t>
            </a:r>
            <a:endParaRPr lang="ru-RU" sz="2000" b="0" dirty="0">
              <a:solidFill>
                <a:schemeClr val="bg1"/>
              </a:solidFill>
              <a:latin typeface="Trebuchet MS" pitchFamily="32" charset="0"/>
              <a:cs typeface="Times New Roman" pitchFamily="16" charset="0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143250" y="5214938"/>
            <a:ext cx="2786063" cy="128587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FFFFFF"/>
                </a:solidFill>
                <a:latin typeface="Trebuchet MS" pitchFamily="32" charset="0"/>
              </a:rPr>
              <a:t>2.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FFFFFF"/>
                </a:solidFill>
                <a:latin typeface="Trebuchet MS" pitchFamily="32" charset="0"/>
              </a:rPr>
              <a:t>Информатика и программирование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6143625" y="5214938"/>
            <a:ext cx="2714625" cy="128587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FFFFFF"/>
                </a:solidFill>
                <a:latin typeface="Trebuchet MS" pitchFamily="32" charset="0"/>
              </a:rPr>
              <a:t>3.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FFFFFF"/>
                </a:solidFill>
                <a:latin typeface="Trebuchet MS" pitchFamily="32" charset="0"/>
              </a:rPr>
              <a:t>Компьютерная анимация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0">
              <a:solidFill>
                <a:srgbClr val="FFFFFF"/>
              </a:solidFill>
              <a:latin typeface="Trebuchet MS" pitchFamily="32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14313" y="1214438"/>
            <a:ext cx="8715375" cy="1643062"/>
          </a:xfrm>
          <a:prstGeom prst="triangle">
            <a:avLst>
              <a:gd name="adj" fmla="val 49852"/>
            </a:avLst>
          </a:prstGeom>
          <a:solidFill>
            <a:srgbClr val="FF8021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899592" y="1916832"/>
            <a:ext cx="7286625" cy="956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0" dirty="0">
                <a:solidFill>
                  <a:srgbClr val="FFFFFF"/>
                </a:solidFill>
                <a:latin typeface="Trebuchet MS" pitchFamily="32" charset="0"/>
              </a:rPr>
              <a:t>Образовательный </a:t>
            </a:r>
            <a:r>
              <a:rPr lang="ru-RU" sz="2800" b="0" dirty="0" smtClean="0">
                <a:solidFill>
                  <a:srgbClr val="FFFFFF"/>
                </a:solidFill>
                <a:latin typeface="Trebuchet MS" pitchFamily="32" charset="0"/>
              </a:rPr>
              <a:t>технопарк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0" dirty="0" smtClean="0">
                <a:solidFill>
                  <a:srgbClr val="FFFFFF"/>
                </a:solidFill>
                <a:latin typeface="Trebuchet MS" pitchFamily="32" charset="0"/>
              </a:rPr>
              <a:t>«СТУПЕНИ»</a:t>
            </a:r>
            <a:endParaRPr lang="ru-RU" sz="2800" b="0" dirty="0">
              <a:solidFill>
                <a:srgbClr val="FFFFFF"/>
              </a:solidFill>
              <a:latin typeface="Trebuchet MS" pitchFamily="32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571625" y="4857750"/>
            <a:ext cx="6084888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4E67C8"/>
                </a:solidFill>
              </a:rPr>
              <a:t>ОСНОВНЫЕ </a:t>
            </a:r>
            <a:r>
              <a:rPr lang="ru-RU" sz="2000" dirty="0" smtClean="0">
                <a:solidFill>
                  <a:srgbClr val="4E67C8"/>
                </a:solidFill>
              </a:rPr>
              <a:t> ЗАДАЧИ</a:t>
            </a:r>
            <a:r>
              <a:rPr lang="ru-RU" sz="2000" b="0" dirty="0" smtClean="0">
                <a:solidFill>
                  <a:srgbClr val="4E67C8"/>
                </a:solidFill>
              </a:rPr>
              <a:t> </a:t>
            </a:r>
            <a:r>
              <a:rPr lang="ru-RU" sz="2000" b="0" dirty="0">
                <a:solidFill>
                  <a:srgbClr val="4E67C8"/>
                </a:solidFill>
              </a:rPr>
              <a:t>ДЕЯТЕЛЬНОСТИ: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652713" y="2928938"/>
            <a:ext cx="4908550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4E67C8"/>
                </a:solidFill>
              </a:rPr>
              <a:t>                   ЦЕЛЬ :                                    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14313" y="3286125"/>
            <a:ext cx="8643937" cy="142875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FFFFFF"/>
                </a:solidFill>
                <a:latin typeface="Trebuchet MS" pitchFamily="32" charset="0"/>
              </a:rPr>
              <a:t>создание инфраструктурной площадки для приобщения обучающихся к инновационной практико-ориентированной деятельности в сфере информационных технологий, робототехники и </a:t>
            </a:r>
            <a:r>
              <a:rPr lang="ru-RU" sz="2000" b="0" dirty="0" err="1">
                <a:solidFill>
                  <a:srgbClr val="FFFFFF"/>
                </a:solidFill>
                <a:latin typeface="Trebuchet MS" pitchFamily="32" charset="0"/>
              </a:rPr>
              <a:t>ИТ-инжиниринга</a:t>
            </a:r>
            <a:endParaRPr lang="ru-RU" sz="2000" b="0" dirty="0">
              <a:solidFill>
                <a:srgbClr val="FFFFFF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88640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10" name="Text Box 9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9750" y="321763"/>
            <a:ext cx="7772400" cy="58695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4E67C8"/>
                </a:solidFill>
              </a:rPr>
              <a:t>ОСНОВНЫЕ  ЗАДАЧИ </a:t>
            </a:r>
            <a:r>
              <a:rPr lang="ru-RU" sz="3200" dirty="0">
                <a:solidFill>
                  <a:srgbClr val="4E67C8"/>
                </a:solidFill>
              </a:rPr>
              <a:t>ДЕЯТЕЛЬНОСТИ: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179512" y="1124744"/>
            <a:ext cx="2714625" cy="460851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0" dirty="0">
              <a:solidFill>
                <a:srgbClr val="FFFFFF"/>
              </a:solidFill>
              <a:latin typeface="Trebuchet MS" pitchFamily="32" charset="0"/>
              <a:cs typeface="Times New Roman" pitchFamily="16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131840" y="1124744"/>
            <a:ext cx="2714625" cy="460851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0" dirty="0">
              <a:solidFill>
                <a:srgbClr val="FFFFFF"/>
              </a:solidFill>
              <a:latin typeface="Trebuchet MS" pitchFamily="32" charset="0"/>
              <a:cs typeface="Times New Roman" pitchFamily="16" charset="0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6012160" y="1124744"/>
            <a:ext cx="2714625" cy="460851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0" dirty="0">
              <a:solidFill>
                <a:srgbClr val="FFFFFF"/>
              </a:solidFill>
              <a:latin typeface="Trebuchet MS" pitchFamily="32" charset="0"/>
              <a:cs typeface="Times New Roman" pitchFamily="1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1340768"/>
            <a:ext cx="244827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</a:t>
            </a:r>
          </a:p>
          <a:p>
            <a:r>
              <a:rPr lang="ru-RU" sz="1400" dirty="0" smtClean="0"/>
              <a:t>обогащение научной, научно-исследовательской, опытной и конструкторской деятельности обучающихся практическими смыслами за счет заинтересованности (в том числе и материальной) последних в получении результатов, востребованных в сфере экономического и социального развития Саткинского муниципального района;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75856" y="1268760"/>
            <a:ext cx="244827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2. </a:t>
            </a:r>
          </a:p>
          <a:p>
            <a:pPr algn="just"/>
            <a:r>
              <a:rPr lang="ru-RU" sz="1400" dirty="0" smtClean="0"/>
              <a:t>приобщение обучающихся к научной, научно-исследовательской, опытной и конструкторской деятельности и включение их в реальный производственный процесс; </a:t>
            </a: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75856" y="357301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3.  </a:t>
            </a:r>
          </a:p>
          <a:p>
            <a:r>
              <a:rPr lang="ru-RU" sz="1400" dirty="0" smtClean="0"/>
              <a:t>развитие мотивации всех субъектов технопарка на осознанную и эмоционально-выраженную ориентацию на инновационную проектно-продуктивную деятельность; 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228184" y="1196752"/>
            <a:ext cx="23042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4. </a:t>
            </a:r>
          </a:p>
          <a:p>
            <a:r>
              <a:rPr lang="ru-RU" sz="1400" dirty="0" smtClean="0"/>
              <a:t>стимулирование гражданской ответственности промышленного,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бизнес-сообщества</a:t>
            </a:r>
            <a:r>
              <a:rPr lang="ru-RU" sz="1400" dirty="0" smtClean="0"/>
              <a:t>, туристического сообщества за инновационное развитие экономики района; </a:t>
            </a:r>
          </a:p>
          <a:p>
            <a:endParaRPr lang="ru-RU" sz="1400" dirty="0" smtClean="0"/>
          </a:p>
          <a:p>
            <a:r>
              <a:rPr lang="ru-RU" sz="1400" dirty="0" smtClean="0"/>
              <a:t>5. </a:t>
            </a:r>
          </a:p>
          <a:p>
            <a:r>
              <a:rPr lang="ru-RU" sz="1400" dirty="0" smtClean="0"/>
              <a:t>информирование населения района о научных и прикладных разработках образовательного технопарка, популяризация инженерных и рабочих профессий;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METODOTDEL1\all\МУЛЬТИМЕДИА материалы\Фото\2017\2017-02-28 курсы для Якутии\20170228_1103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536504" cy="3402378"/>
          </a:xfrm>
          <a:prstGeom prst="rect">
            <a:avLst/>
          </a:prstGeom>
          <a:noFill/>
        </p:spPr>
      </p:pic>
      <p:pic>
        <p:nvPicPr>
          <p:cNvPr id="1027" name="Picture 3" descr="\\METODOTDEL1\all\МУЛЬТИМЕДИА материалы\Фото\2017\2017-03-27 образовательный форум STEMvsSTEAM\20170329_1241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4173024" y="1883760"/>
            <a:ext cx="5496065" cy="412204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7544" y="3717032"/>
            <a:ext cx="39604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Педагоги дошкольных образовательных учреждений Саткинского муниципального района и учреждений дополнительного образования республики Саха (Якутия)</a:t>
            </a:r>
          </a:p>
          <a:p>
            <a:pPr algn="ctr"/>
            <a:r>
              <a:rPr lang="ru-RU" sz="1100" dirty="0" smtClean="0"/>
              <a:t> </a:t>
            </a:r>
          </a:p>
          <a:p>
            <a:pPr algn="ctr"/>
            <a:r>
              <a:rPr lang="ru-RU" sz="1100" dirty="0" smtClean="0"/>
              <a:t>Февраль, 2017 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188640"/>
            <a:ext cx="40324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en-US" sz="1100" b="1" dirty="0" smtClean="0"/>
              <a:t>VII </a:t>
            </a:r>
            <a:r>
              <a:rPr lang="ru-RU" sz="1100" b="1" dirty="0" smtClean="0"/>
              <a:t>межрегиональный  </a:t>
            </a:r>
            <a:r>
              <a:rPr lang="ru-RU" sz="1100" dirty="0" smtClean="0"/>
              <a:t>межведомственный образовательный </a:t>
            </a:r>
            <a:r>
              <a:rPr lang="ru-RU" sz="1100" b="1" dirty="0" smtClean="0"/>
              <a:t>форум</a:t>
            </a:r>
          </a:p>
          <a:p>
            <a:r>
              <a:rPr lang="ru-RU" sz="1100" dirty="0" smtClean="0"/>
              <a:t>«Наука искусства и искусство науки»  (Москва)  (Март, 2017)</a:t>
            </a:r>
            <a:endParaRPr lang="ru-RU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437112"/>
            <a:ext cx="2808312" cy="224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59832" y="4437112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Фрагмент новых анимационных технологий при создании </a:t>
            </a:r>
            <a:r>
              <a:rPr lang="ru-RU" sz="1100" dirty="0" err="1" smtClean="0"/>
              <a:t>мультпродукта</a:t>
            </a:r>
            <a:r>
              <a:rPr lang="ru-RU" sz="1100" dirty="0" smtClean="0"/>
              <a:t>  для резидента «Центр туризма» </a:t>
            </a:r>
          </a:p>
          <a:p>
            <a:r>
              <a:rPr lang="ru-RU" sz="1100" dirty="0" smtClean="0"/>
              <a:t>(«</a:t>
            </a:r>
            <a:r>
              <a:rPr lang="ru-RU" sz="1100" dirty="0" err="1" smtClean="0"/>
              <a:t>Зюраткуль</a:t>
            </a:r>
            <a:r>
              <a:rPr lang="ru-RU" sz="1100" dirty="0" smtClean="0"/>
              <a:t>»)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METODOTDEL1\all\МУЛЬТИМЕДИА материалы\Фото\2017\2017-02-09 ИКаР Икаренок Челябинск\Кексы KEKS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4102405" cy="27363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2996952"/>
            <a:ext cx="4283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Региональные </a:t>
            </a:r>
            <a:r>
              <a:rPr lang="ru-RU" dirty="0" smtClean="0"/>
              <a:t>робототехнические соревнования «РОБОФЕСТ», </a:t>
            </a:r>
          </a:p>
          <a:p>
            <a:pPr algn="ctr"/>
            <a:r>
              <a:rPr lang="ru-RU" dirty="0" smtClean="0"/>
              <a:t>март, 2017 г.</a:t>
            </a:r>
            <a:endParaRPr lang="ru-RU" dirty="0"/>
          </a:p>
        </p:txBody>
      </p:sp>
      <p:pic>
        <p:nvPicPr>
          <p:cNvPr id="8" name="Picture 2" descr="C:\Users\User\Downloads\кексики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3122966"/>
            <a:ext cx="4632515" cy="347438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644008" y="1268760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Всероссийские </a:t>
            </a:r>
            <a:r>
              <a:rPr lang="ru-RU" dirty="0" smtClean="0"/>
              <a:t>робототехнические соревнования «РОБОФЕСТ» (5 чел.)  и конкурс -фестиваль «</a:t>
            </a:r>
            <a:r>
              <a:rPr lang="ru-RU" dirty="0" err="1" smtClean="0"/>
              <a:t>ДЕТалька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( 5чел.) – Москва, март  и  апрель, 2017 г.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6675"/>
            <a:ext cx="822325" cy="1004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500" y="38100"/>
            <a:ext cx="6215063" cy="1103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071813" y="2071688"/>
            <a:ext cx="2071687" cy="92868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FFFFFF"/>
                </a:solidFill>
                <a:latin typeface="Trebuchet MS" pitchFamily="32" charset="0"/>
                <a:cs typeface="Times New Roman" pitchFamily="16" charset="0"/>
              </a:rPr>
              <a:t>Основы робототехники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76238" y="1357313"/>
            <a:ext cx="7789862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0">
                <a:solidFill>
                  <a:srgbClr val="4E67C8"/>
                </a:solidFill>
              </a:rPr>
              <a:t>СОДЕРЖАНИЕ  ОБРАЗОВАТЕЛЬНЫХ ПРОГРАММ</a:t>
            </a:r>
            <a:r>
              <a:rPr lang="ru-RU" sz="2000" b="0">
                <a:solidFill>
                  <a:srgbClr val="4E67C8"/>
                </a:solidFill>
              </a:rPr>
              <a:t>: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85750" y="2071688"/>
            <a:ext cx="2286000" cy="92868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FFFFFF"/>
                </a:solidFill>
                <a:latin typeface="Trebuchet MS" pitchFamily="32" charset="0"/>
              </a:rPr>
              <a:t>ДОШКОЛЬНОЕ ОБРАЗОВАНИЕ 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85750" y="3214688"/>
            <a:ext cx="2286000" cy="92868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FFFFFF"/>
                </a:solidFill>
                <a:latin typeface="Trebuchet MS" pitchFamily="32" charset="0"/>
              </a:rPr>
              <a:t>НАЧАЛЬНОЕ ОБЩЕЕ ОБРАЗОВАНИЕ 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85750" y="4357688"/>
            <a:ext cx="2286000" cy="92868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FFFFFF"/>
                </a:solidFill>
                <a:latin typeface="Trebuchet MS" pitchFamily="32" charset="0"/>
              </a:rPr>
              <a:t>ОСНОВНОЕ ОБЩЕЕ ОБРАЗОВАНИЕ 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285750" y="5500688"/>
            <a:ext cx="2286000" cy="92868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FFFFFF"/>
                </a:solidFill>
                <a:latin typeface="Trebuchet MS" pitchFamily="32" charset="0"/>
              </a:rPr>
              <a:t>СРЕДНЕЕ ОБЩЕЕ ОБРАЗОВАНИЕ 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071813" y="3214688"/>
            <a:ext cx="2214562" cy="92868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FFFFFF"/>
                </a:solidFill>
                <a:latin typeface="Trebuchet MS" pitchFamily="32" charset="0"/>
                <a:cs typeface="Times New Roman" pitchFamily="16" charset="0"/>
              </a:rPr>
              <a:t>Конструирование на основе робототехники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2643188" y="2214563"/>
            <a:ext cx="357187" cy="7143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7EA52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5429250" y="3214688"/>
            <a:ext cx="2143125" cy="92868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FFFFFF"/>
                </a:solidFill>
                <a:latin typeface="Trebuchet MS" pitchFamily="32" charset="0"/>
                <a:cs typeface="Times New Roman" pitchFamily="16" charset="0"/>
              </a:rPr>
              <a:t>Компьютерная мультипликация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2643188" y="3286125"/>
            <a:ext cx="357187" cy="7143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7EA52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3071813" y="4357688"/>
            <a:ext cx="2071687" cy="92868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FFFFFF"/>
                </a:solidFill>
                <a:latin typeface="Trebuchet MS" pitchFamily="32" charset="0"/>
                <a:cs typeface="Times New Roman" pitchFamily="16" charset="0"/>
              </a:rPr>
              <a:t>Робототехника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5214938" y="4357688"/>
            <a:ext cx="2214562" cy="92868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FFFFFF"/>
                </a:solidFill>
                <a:latin typeface="Trebuchet MS" pitchFamily="32" charset="0"/>
                <a:cs typeface="Times New Roman" pitchFamily="16" charset="0"/>
              </a:rPr>
              <a:t>Компьютерная мультипликация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7500938" y="4357688"/>
            <a:ext cx="1500187" cy="92868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FFFFFF"/>
                </a:solidFill>
                <a:latin typeface="Trebuchet MS" pitchFamily="32" charset="0"/>
                <a:cs typeface="Times New Roman" pitchFamily="16" charset="0"/>
              </a:rPr>
              <a:t>Веб-дизайн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3071813" y="5500688"/>
            <a:ext cx="2214562" cy="92868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FFFFFF"/>
                </a:solidFill>
                <a:latin typeface="Trebuchet MS" pitchFamily="32" charset="0"/>
                <a:cs typeface="Times New Roman" pitchFamily="16" charset="0"/>
              </a:rPr>
              <a:t>Микро-электроника , робототехника</a:t>
            </a: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5357813" y="5500688"/>
            <a:ext cx="2000250" cy="92868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>
                <a:solidFill>
                  <a:srgbClr val="FFFFFF"/>
                </a:solidFill>
                <a:latin typeface="Trebuchet MS" pitchFamily="32" charset="0"/>
                <a:cs typeface="Times New Roman" pitchFamily="16" charset="0"/>
              </a:rPr>
              <a:t>3D-</a:t>
            </a:r>
            <a:r>
              <a:rPr lang="ru-RU" sz="1800" b="0">
                <a:solidFill>
                  <a:srgbClr val="FFFFFF"/>
                </a:solidFill>
                <a:latin typeface="Trebuchet MS" pitchFamily="32" charset="0"/>
                <a:cs typeface="Times New Roman" pitchFamily="16" charset="0"/>
              </a:rPr>
              <a:t>моделирование </a:t>
            </a:r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7429500" y="5500688"/>
            <a:ext cx="1500188" cy="92868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FFFFFF"/>
                </a:solidFill>
                <a:latin typeface="Trebuchet MS" pitchFamily="32" charset="0"/>
                <a:cs typeface="Times New Roman" pitchFamily="16" charset="0"/>
              </a:rPr>
              <a:t>Станки с ЧПУ</a:t>
            </a:r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2643188" y="4429125"/>
            <a:ext cx="357187" cy="7143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7EA52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2643188" y="5572125"/>
            <a:ext cx="357187" cy="7143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7EA52"/>
          </a:solidFill>
          <a:ln w="15840" cap="sq">
            <a:solidFill>
              <a:srgbClr val="1C2B6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590002" cy="367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2852936"/>
            <a:ext cx="4824536" cy="3859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Публикации в 2017 г.:</a:t>
            </a:r>
          </a:p>
        </p:txBody>
      </p:sp>
      <p:pic>
        <p:nvPicPr>
          <p:cNvPr id="7170" name="Picture 2" descr="C:\АРАПТАНОВА О.В\ТЕХНОПАРК\Сканы для презентации Технопарка\26-02-2018_11-25-11\технопарк 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3217398" cy="4653136"/>
          </a:xfrm>
          <a:prstGeom prst="rect">
            <a:avLst/>
          </a:prstGeom>
          <a:noFill/>
        </p:spPr>
      </p:pic>
      <p:pic>
        <p:nvPicPr>
          <p:cNvPr id="7171" name="Picture 3" descr="C:\АРАПТАНОВА О.В\ТЕХНОПАРК\Сканы для презентации Технопарка\26-02-2018_11-25-11\технопарк 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260648"/>
            <a:ext cx="3086926" cy="4464496"/>
          </a:xfrm>
          <a:prstGeom prst="rect">
            <a:avLst/>
          </a:prstGeom>
          <a:noFill/>
        </p:spPr>
      </p:pic>
      <p:pic>
        <p:nvPicPr>
          <p:cNvPr id="7172" name="Picture 4" descr="C:\АРАПТАНОВА О.В\ТЕХНОПАРК\Сканы для презентации Технопарка\26-02-2018_11-25-11\технопарк 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1412776"/>
            <a:ext cx="3260477" cy="471549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7504" y="5517232"/>
            <a:ext cx="33123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/>
              <a:t>ЧИППКРО, опубликовано 3 образовательных программы: 2 по образовательной робототехнике и 1 по компьютерной анимации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4941168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/>
              <a:t>Муниципальный сборник  «Ступени успеха»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3463</TotalTime>
  <Words>470</Words>
  <Application>Microsoft Office PowerPoint</Application>
  <PresentationFormat>Экран (4:3)</PresentationFormat>
  <Paragraphs>88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Презентация PowerPoint</vt:lpstr>
      <vt:lpstr>Презентация PowerPoint</vt:lpstr>
      <vt:lpstr>Презентация PowerPoint</vt:lpstr>
      <vt:lpstr>ОСНОВНЫЕ  ЗАДАЧИ ДЕЯТЕЛЬНОСТИ: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введении учебного предмета «Астрономия»  в 10–11 классах общеобразовательных организаций  Саткинского муниципального района  в 2017–2018 и 2018–2019 гг.»</dc:title>
  <dc:creator>User</dc:creator>
  <cp:lastModifiedBy>Павел А.Сафронов</cp:lastModifiedBy>
  <cp:revision>438</cp:revision>
  <dcterms:created xsi:type="dcterms:W3CDTF">2017-08-30T08:53:04Z</dcterms:created>
  <dcterms:modified xsi:type="dcterms:W3CDTF">2018-03-06T03:51:41Z</dcterms:modified>
</cp:coreProperties>
</file>