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8" r:id="rId3"/>
    <p:sldId id="269" r:id="rId4"/>
    <p:sldId id="259" r:id="rId5"/>
    <p:sldId id="260" r:id="rId6"/>
    <p:sldId id="261" r:id="rId7"/>
    <p:sldId id="262" r:id="rId8"/>
    <p:sldId id="263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64" r:id="rId18"/>
    <p:sldId id="265" r:id="rId19"/>
    <p:sldId id="26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67" r:id="rId37"/>
    <p:sldId id="294" r:id="rId38"/>
    <p:sldId id="295" r:id="rId39"/>
    <p:sldId id="304" r:id="rId40"/>
    <p:sldId id="296" r:id="rId41"/>
    <p:sldId id="297" r:id="rId42"/>
    <p:sldId id="305" r:id="rId43"/>
    <p:sldId id="306" r:id="rId44"/>
    <p:sldId id="298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A8A4B-101C-481E-BCB0-0CBEA651133E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27FA-3474-4570-A8B8-FAA4EFDDC3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29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Крутят барабан. Поле барабана раскрашено в три цвета: синий – вопрос по физике, белый – математике, красный – общие знания. 5 вопросов одной команде, 5 вопросов – второй.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927FA-3474-4570-A8B8-FAA4EFDDC37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D9AC-6AFD-4B3C-A4C9-A2B184496559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7310-563F-4F53-880B-65B2AE822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9.xml"/><Relationship Id="rId18" Type="http://schemas.openxmlformats.org/officeDocument/2006/relationships/slide" Target="slide34.xml"/><Relationship Id="rId26" Type="http://schemas.openxmlformats.org/officeDocument/2006/relationships/slide" Target="slide21.xml"/><Relationship Id="rId3" Type="http://schemas.openxmlformats.org/officeDocument/2006/relationships/slide" Target="slide7.xml"/><Relationship Id="rId21" Type="http://schemas.openxmlformats.org/officeDocument/2006/relationships/slide" Target="slide37.xml"/><Relationship Id="rId34" Type="http://schemas.openxmlformats.org/officeDocument/2006/relationships/slide" Target="slide28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33.xml"/><Relationship Id="rId25" Type="http://schemas.openxmlformats.org/officeDocument/2006/relationships/slide" Target="slide20.xml"/><Relationship Id="rId33" Type="http://schemas.openxmlformats.org/officeDocument/2006/relationships/slide" Target="slide17.xml"/><Relationship Id="rId2" Type="http://schemas.openxmlformats.org/officeDocument/2006/relationships/notesSlide" Target="../notesSlides/notesSlide1.xml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19.xml"/><Relationship Id="rId32" Type="http://schemas.openxmlformats.org/officeDocument/2006/relationships/slide" Target="slide27.xml"/><Relationship Id="rId5" Type="http://schemas.openxmlformats.org/officeDocument/2006/relationships/slide" Target="slide9.xml"/><Relationship Id="rId15" Type="http://schemas.openxmlformats.org/officeDocument/2006/relationships/slide" Target="slide31.xml"/><Relationship Id="rId23" Type="http://schemas.openxmlformats.org/officeDocument/2006/relationships/slide" Target="slide18.xml"/><Relationship Id="rId28" Type="http://schemas.openxmlformats.org/officeDocument/2006/relationships/slide" Target="slide23.xml"/><Relationship Id="rId10" Type="http://schemas.openxmlformats.org/officeDocument/2006/relationships/slide" Target="slide14.xml"/><Relationship Id="rId19" Type="http://schemas.openxmlformats.org/officeDocument/2006/relationships/slide" Target="slide35.xml"/><Relationship Id="rId31" Type="http://schemas.openxmlformats.org/officeDocument/2006/relationships/slide" Target="slide26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slide" Target="slide30.xml"/><Relationship Id="rId22" Type="http://schemas.openxmlformats.org/officeDocument/2006/relationships/slide" Target="slide38.xml"/><Relationship Id="rId27" Type="http://schemas.openxmlformats.org/officeDocument/2006/relationships/slide" Target="slide22.xml"/><Relationship Id="rId30" Type="http://schemas.openxmlformats.org/officeDocument/2006/relationships/slide" Target="slide25.xml"/><Relationship Id="rId35" Type="http://schemas.openxmlformats.org/officeDocument/2006/relationships/slide" Target="slide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572528" cy="307183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Интеллектуально-познавательная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игра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>
                <a:ln/>
                <a:solidFill>
                  <a:schemeClr val="accent3"/>
                </a:solidFill>
              </a:rPr>
              <a:t>"По следам чудесных странствий, в глубину известных тайн"</a:t>
            </a:r>
            <a:br>
              <a:rPr lang="ru-RU" b="1" dirty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886200"/>
            <a:ext cx="7072362" cy="175260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УЧИТЕЛЬ ФИЗИКИ 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 err="1" smtClean="0"/>
              <a:t>Давлеткулова</a:t>
            </a:r>
            <a:r>
              <a:rPr lang="ru-RU" dirty="0" smtClean="0"/>
              <a:t> Ф. Ф.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857356" y="1571612"/>
            <a:ext cx="72866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Какая температура лужи, </a:t>
            </a: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которой плавает лёд весной?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71942"/>
            <a:ext cx="5635643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2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(Температура лужи 0</a:t>
            </a:r>
            <a:r>
              <a:rPr lang="ru-RU" sz="2800" baseline="300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lang="ru-RU" sz="28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С.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Пока </a:t>
            </a:r>
            <a:r>
              <a:rPr lang="ru-RU" sz="28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лёд не растает, температура воды не будет повышаться)</a:t>
            </a:r>
            <a:endParaRPr lang="ru-RU" sz="5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http://im0-tub-ru.yandex.net/i?id=144330631-5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762256" cy="2071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285860"/>
            <a:ext cx="8715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Летним вечером, когда воздух становится холоднее, выпадает роса. </a:t>
            </a: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это происходит?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44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857628"/>
            <a:ext cx="8929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28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водяной пар, находившийся в воздухе, при охлаждении конденсируется.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Маленькие </a:t>
            </a:r>
            <a:r>
              <a:rPr lang="ru-RU" sz="28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капельки воды оседают на траве и листьях)</a:t>
            </a:r>
            <a:endParaRPr lang="ru-RU" sz="5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Катя\Desktop\с флешки\8 класс\картинки\анимации\анимации\0priroda0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1928802"/>
            <a:ext cx="1571636" cy="1571636"/>
          </a:xfrm>
          <a:prstGeom prst="rect">
            <a:avLst/>
          </a:prstGeom>
          <a:noFill/>
        </p:spPr>
      </p:pic>
      <p:pic>
        <p:nvPicPr>
          <p:cNvPr id="9" name="Picture 2" descr="C:\Users\Катя\Desktop\с флешки\8 класс\картинки\анимации\анимации\0priroda0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200024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142984"/>
            <a:ext cx="735808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Найдите ошибку в тексте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1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жила и по стеклу текла,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Hо вдруг её морозом оковало,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неподвижной льдинкой капля стала,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 мире поубавилось тепла!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643446"/>
            <a:ext cx="7715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(При превращении воды в лёд выделяется, а не затрачивается теплота)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Users\Катя\Desktop\с флешки\8 класс\картинки\анимашки\051 (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7" y="2071678"/>
            <a:ext cx="1384203" cy="143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5720" y="1142984"/>
            <a:ext cx="62865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Обращали весной внимание на следы лыжника, который проходил здесь зимой?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они кажутся приподнятыми по отношению к окружающему снегу?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500570"/>
            <a:ext cx="6572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(Снег, где проходил лыжник будет плотным, поэтому будет таять медленнее, чем окружающий рыхлый снежный покров.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следы кажутся приподнятыми.)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http://file.mobilmusic.ru/08/37/5d/7675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357298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Детектив Шерлок Холмс пришёл в гости. Хозяйка поставила на стол тарелку с бутербродами – с сыром и колбасой. Шерлок Холмс посмотрел на них и подумал: “А нож хозяин очень редко точит” Почему у него возникла эта мысль?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29198"/>
            <a:ext cx="6572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(Если нож тупой, то он оказывает меньшее давление.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на срезе сыра остаются рваные широкие следы.)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Катя\Desktop\с флешки\8 класс\картинки\анимации\анимации\e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8750" y="3822700"/>
            <a:ext cx="219075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62" y="1142984"/>
            <a:ext cx="82153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быстрее освобождается от снега: пригорки или равнины? Почему?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9</a:t>
            </a:r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929198"/>
            <a:ext cx="92155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(Пригорки, так, как они более обдуваемы тёплым весенним воздухом, чем ровное место)</a:t>
            </a:r>
            <a:endParaRPr lang="ru-RU" sz="6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Катя\Desktop\с флешки\8 класс\картинки\анимации\анимации\fonp_snegdolin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285992"/>
            <a:ext cx="4999152" cy="267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64" y="1142984"/>
            <a:ext cx="87154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весной снег вокруг стволов деревьев тает быстрее?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214818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32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Ствол дерева тёмный, он нагревается </a:t>
            </a:r>
            <a:endParaRPr lang="ru-RU" sz="32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32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излучает много тепла)</a:t>
            </a:r>
            <a:endParaRPr lang="ru-RU" sz="6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Катя\Desktop\с флешки\8 класс\картинки\анимации\анимации\watermelonarbuznew1_20070624_17969100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14554"/>
            <a:ext cx="192882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071546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Хозяйка дома, где был Холмс, подошла к двери и впустила в комнату кошку.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Посмотрев кошку, Шерлок Холмс сказал: “Погода на улице холодная”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он это определил?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11</a:t>
            </a:r>
            <a:endParaRPr lang="ru-RU" sz="6000" dirty="0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0010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40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шерсти кошки. </a:t>
            </a:r>
            <a:endParaRPr lang="ru-RU" sz="40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</a:t>
            </a:r>
            <a:r>
              <a:rPr lang="ru-RU" sz="40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холодной погоде шерсть становится особенно пушистой, чтобы в промежутках между ворсинками было больше воздуха – плохого проводника тепла)</a:t>
            </a:r>
            <a:endParaRPr lang="ru-RU" sz="7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1" grpId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сколько раз один километр длиннее одного миллиметра?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3786190"/>
            <a:ext cx="3000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1000000 раз)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3143248"/>
            <a:ext cx="4214842" cy="3286148"/>
            <a:chOff x="214282" y="3143248"/>
            <a:chExt cx="4214842" cy="3286148"/>
          </a:xfrm>
        </p:grpSpPr>
        <p:pic>
          <p:nvPicPr>
            <p:cNvPr id="9218" name="Picture 2" descr="C:\Users\Катя\Desktop\с флешки\8 класс\картинки\анимации\анимации\rusmylt6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3143248"/>
              <a:ext cx="4214842" cy="3223785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214282" y="6072206"/>
              <a:ext cx="4214842" cy="35719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71448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Пояс с пряжкой стоит 6 рублей 80 копеек.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Пояс дороже пряжки на 6 рублей.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стоит пояс, сколько – пряжка?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0070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(6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руб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40 коп – пояс, 40 коп – пряжка)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pic>
        <p:nvPicPr>
          <p:cNvPr id="10242" name="Picture 2" descr="C:\Users\Катя\Desktop\с флешки\8 класс\картинки\анимации\деньги\Bank-01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857628"/>
            <a:ext cx="1023937" cy="1023937"/>
          </a:xfrm>
          <a:prstGeom prst="rect">
            <a:avLst/>
          </a:prstGeom>
          <a:noFill/>
        </p:spPr>
      </p:pic>
      <p:pic>
        <p:nvPicPr>
          <p:cNvPr id="10244" name="Picture 4" descr="http://cs2.livemaster.ru/foto/400/b/0/6/13372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14" t="12500" r="7143" b="12499"/>
          <a:stretch>
            <a:fillRect/>
          </a:stretch>
        </p:blipFill>
        <p:spPr bwMode="auto">
          <a:xfrm>
            <a:off x="2357422" y="3286124"/>
            <a:ext cx="23472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071546"/>
            <a:ext cx="89297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Цель игры: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Систематизировать и углубить знания учащихся по физике и математике с элементами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межпредметных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связей. Привитие интереса к этим наукам.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857356" y="1428736"/>
            <a:ext cx="7286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дома на улице пронумеровать от 1 до 50 , то сколько раз встречается цифра 4?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857628"/>
            <a:ext cx="20415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(15 раз)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785785" y="4714884"/>
            <a:ext cx="7429553" cy="1071570"/>
            <a:chOff x="90269" y="5143512"/>
            <a:chExt cx="6448653" cy="752476"/>
          </a:xfrm>
        </p:grpSpPr>
        <p:pic>
          <p:nvPicPr>
            <p:cNvPr id="11266" name="Picture 2" descr="C:\Users\Катя\Desktop\с флешки\8 класс\картинки\анимации\домики\home1.gif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269" y="5143512"/>
              <a:ext cx="719835" cy="717420"/>
            </a:xfrm>
            <a:prstGeom prst="rect">
              <a:avLst/>
            </a:prstGeom>
            <a:noFill/>
          </p:spPr>
        </p:pic>
        <p:pic>
          <p:nvPicPr>
            <p:cNvPr id="11267" name="Picture 3" descr="C:\Users\Катя\Desktop\с флешки\8 класс\картинки\анимации\домики\home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9322" y="521495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1268" name="Picture 4" descr="C:\Users\Катя\Desktop\с флешки\8 класс\картинки\анимации\домики\home3.gif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86380" y="521495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1269" name="Picture 5" descr="C:\Users\Катя\Desktop\с флешки\8 класс\картинки\анимации\домики\home9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43438" y="521495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1270" name="Picture 6" descr="C:\Users\Катя\Desktop\с флешки\8 класс\картинки\анимации\домики\home10.gif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29058" y="521495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1271" name="Picture 7" descr="C:\Users\Катя\Desktop\с флешки\8 класс\картинки\анимации\домики\home13.gif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14678" y="5214950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1272" name="Picture 8" descr="C:\Users\Катя\Desktop\с флешки\8 класс\картинки\анимации\домики\home17.gif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785918" y="5286388"/>
              <a:ext cx="590550" cy="609600"/>
            </a:xfrm>
            <a:prstGeom prst="rect">
              <a:avLst/>
            </a:prstGeom>
            <a:noFill/>
          </p:spPr>
        </p:pic>
        <p:pic>
          <p:nvPicPr>
            <p:cNvPr id="11273" name="Picture 9" descr="C:\Users\Катя\Desktop\с флешки\8 класс\картинки\анимации\домики\home26.gif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928662" y="5286388"/>
              <a:ext cx="609600" cy="609600"/>
            </a:xfrm>
            <a:prstGeom prst="rect">
              <a:avLst/>
            </a:prstGeom>
            <a:noFill/>
          </p:spPr>
        </p:pic>
        <p:pic>
          <p:nvPicPr>
            <p:cNvPr id="11274" name="Picture 10" descr="C:\Users\Катя\Desktop\с флешки\8 класс\картинки\анимации\домики\home30.gif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500298" y="5214950"/>
              <a:ext cx="714380" cy="5927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071678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Какая из дробей больше 10/14; 8/14; 7/14?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3714752"/>
            <a:ext cx="237757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(10/14)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37890" name="AutoShape 2" descr="http://alliosnews.com/wp-content/uploads/2011/12/Fractions-Smart-Pirate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2" name="AutoShape 4" descr="http://alliosnews.com/wp-content/uploads/2011/12/Fractions-Smart-Pirate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4" name="AutoShape 6" descr="http://alliosnews.com/wp-content/uploads/2011/12/Fractions-Smart-Pirate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6" name="AutoShape 8" descr="http://alliosnews.com/wp-content/uploads/2011/12/Fractions-Smart-Pirate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6" name="AutoShape 2" descr="http://alliosnews.com/wp-content/uploads/2011/12/Fractions-Smart-Pirate-Ic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Users\Катя\Desktop\Fractions-Smart-Pirate-Ic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857496"/>
            <a:ext cx="378621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2071678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Петя живёт на 16 этаже, а Коля на 4.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сколько раз Петя необходимо пройти ступенек больше, чем Коле?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5214950"/>
            <a:ext cx="2571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 5 раз)</a:t>
            </a:r>
            <a:endParaRPr lang="ru-RU" sz="3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Мальчик делает три шага вперёд и два шага назад: так он продвигается вперёд на 20шагов.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всего шагов он сделал?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4071942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(100 шагов)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  <p:pic>
        <p:nvPicPr>
          <p:cNvPr id="12291" name="Picture 3" descr="C:\Users\Катя\Desktop\с флешки\8 класс\картинки\анимации\мужики\Walk-02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786189"/>
            <a:ext cx="1368166" cy="2357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1142984"/>
            <a:ext cx="77152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Наполненный доверху сосуд с водой имеет массу 5 кг, а заполненный наполовину – 3 кг 250 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воды вмещает сосуд?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3214686"/>
            <a:ext cx="20585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(3кг 500г)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</a:t>
            </a:r>
            <a:endParaRPr lang="ru-RU" sz="6000" dirty="0"/>
          </a:p>
        </p:txBody>
      </p:sp>
      <p:pic>
        <p:nvPicPr>
          <p:cNvPr id="35842" name="Picture 2" descr="http://stat8.blog.ru/lr/0b07cb7c6188fbb974a12138a2f75eab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3929066"/>
            <a:ext cx="3357586" cy="268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5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857356" y="1357298"/>
            <a:ext cx="72866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квартире есть стенные часы с боем.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Они отбивают целые часы и одним ударом каждые полчаса.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ударов в сутки делают эти часы?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54292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((1+2+3+4+5+6+7+8+9+10+11+12)x2+24=180)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pic>
        <p:nvPicPr>
          <p:cNvPr id="13314" name="Picture 2" descr="C:\Users\Катя\Desktop\с флешки\8 класс\картинки\анимации\часы\Grand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1428728" cy="3901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от трёхзначного числа отнять семь, то оно разделится на 7.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отнять от него 8, то оно разделится на 8. Если от него отнять 9, то оно разделится на 9. Какое это число?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14612" y="4214818"/>
            <a:ext cx="36279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(7x8x9=504)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357298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из одной стопки тетрадей переложить в другую 10 штук, то тетрадей в стопках будет поровну.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сколько в одной стопке было больше тетрадей, чем в другой?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929066"/>
            <a:ext cx="249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(на 20 штук)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  <p:pic>
        <p:nvPicPr>
          <p:cNvPr id="14338" name="Picture 2" descr="C:\Users\Катя\Desktop\с флешки\8 класс\картинки\анимации\анимации\an1_stopkakn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2500330" cy="1708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64305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Вычислите простейшим образом: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1,2345? + 0, 7655 + 2, 469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0, 7655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14338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x+y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)?=(1,2345+0,7655)</a:t>
            </a:r>
            <a:r>
              <a:rPr kumimoji="0" lang="ru-RU" sz="4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=4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388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0" y="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11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1428736"/>
            <a:ext cx="89297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три известных произведения литературы озаглавлены кличками собак?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3214686"/>
            <a:ext cx="4786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(“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– Тургенев, “Каштанка”, “Белолобый” – Чехов)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Катя\Desktop\с флешки\8 класс\картинки\анимации\анимации\an1_chyxaroz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2643182"/>
            <a:ext cx="2322869" cy="3209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В цепи человек стал последним звеном,</a:t>
            </a:r>
            <a:b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И лучшее всё воплощается в нём.</a:t>
            </a:r>
            <a:b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Как тополь, вознёсся он гордой главой, </a:t>
            </a:r>
            <a:b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Умом одарённый и речью благой,</a:t>
            </a:r>
            <a:b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Вместилище духа и разума он –</a:t>
            </a:r>
            <a:b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Arial" pitchFamily="34" charset="0"/>
              </a:rPr>
              <a:t>Весь мир бессловесный ему подчинён.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Иду – и он идёт, стою – и он со мною,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вверх лететь решился – край круга отдалился.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Спустился я пониже – стал край ко мне поближе.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всё ж, и не мечтай, схватить тот круг за край.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731993" y="4500570"/>
            <a:ext cx="2412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(Горизонт)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428736"/>
            <a:ext cx="678657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 ком идёт речь?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дорогой собольей душегрейке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Парчовая на маковке кичка,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Жемчуга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огрузили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шею,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руках золотые перстни,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ногах красные сапожки.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500702"/>
            <a:ext cx="857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(Старуха из сказки “Сказка о рыбаке и рыбке”)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pic>
        <p:nvPicPr>
          <p:cNvPr id="31746" name="Picture 2" descr="http://fartuna.www.nn.ru/users/foto/205169-2010-09-10-0906f8f99d8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571612"/>
            <a:ext cx="2520386" cy="3543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42873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братьев было 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Элизы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героини сказки Андерсена “Дикие лебеди”?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357430"/>
            <a:ext cx="971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(11)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pic>
        <p:nvPicPr>
          <p:cNvPr id="16386" name="Picture 2" descr="C:\Users\Катя\Desktop\с флешки\8 класс\картинки\анимации\анимации\db0eccc7f9b175ba4428c7308f44a7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571876"/>
            <a:ext cx="1866606" cy="1928826"/>
          </a:xfrm>
          <a:prstGeom prst="rect">
            <a:avLst/>
          </a:prstGeom>
          <a:noFill/>
        </p:spPr>
      </p:pic>
      <p:pic>
        <p:nvPicPr>
          <p:cNvPr id="8" name="Picture 2" descr="C:\Users\Катя\Desktop\с флешки\8 класс\картинки\анимации\анимации\db0eccc7f9b175ba4428c7308f44a7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86256"/>
            <a:ext cx="1866606" cy="1928826"/>
          </a:xfrm>
          <a:prstGeom prst="rect">
            <a:avLst/>
          </a:prstGeom>
          <a:noFill/>
        </p:spPr>
      </p:pic>
      <p:pic>
        <p:nvPicPr>
          <p:cNvPr id="10" name="Picture 2" descr="C:\Users\Катя\Desktop\с флешки\8 класс\картинки\анимации\анимации\db0eccc7f9b175ba4428c7308f44a7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357562"/>
            <a:ext cx="186660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357298"/>
            <a:ext cx="87868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будь голенаста, будь пузаста,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будь пуста, будь туга,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будь стара, будь молода,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будь мала, будь велика.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на Руси сажали в землю, так приговаривая?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214950"/>
            <a:ext cx="2348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(капуста)</a:t>
            </a:r>
            <a:endParaRPr lang="ru-RU" sz="4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pic>
        <p:nvPicPr>
          <p:cNvPr id="30722" name="Picture 2" descr="http://pitorg.ru/wp-content/uploads/2012/02/b2a73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357694"/>
            <a:ext cx="3480651" cy="2324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57161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Толстых в русской литературе?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429000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(Лев Николаевич,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Алексей Константинович,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Алексей Николаевич)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2071678"/>
            <a:ext cx="62150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в “азбуке” букв? 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58016" y="207167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(6)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</a:t>
            </a:r>
            <a:endParaRPr lang="ru-RU" sz="6000" dirty="0"/>
          </a:p>
        </p:txBody>
      </p:sp>
      <p:pic>
        <p:nvPicPr>
          <p:cNvPr id="17410" name="Picture 2" descr="C:\Users\Катя\Desktop\с флешки\8 класс\картинки\анимации\анимации\ea13c9ddbd445a49cec90ee199af7d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2571768" cy="27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Окраску стеблей, листьев и цветков у растений обеспечивают различные красители (пигменты), среди которых первостепенное значение имеют пигменты фотосинтеза. Как называется пигмент , окрашивающий в зелёный цвет лист?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86512" y="4286256"/>
            <a:ext cx="2633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(хлорофилл)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pic>
        <p:nvPicPr>
          <p:cNvPr id="18437" name="Picture 5" descr="C:\Users\Катя\Desktop\с флешки\8 класс\картинки\анимации\цветы\bloomingros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357694"/>
            <a:ext cx="1214446" cy="1748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1455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О каком времени года идёт речь в начале “Сказки о мёртвой царевне и 7 богатырях”? </a:t>
            </a: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2643182"/>
            <a:ext cx="1893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(Зима)</a:t>
            </a:r>
            <a:endParaRPr lang="ru-RU" sz="4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500034" y="1857364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 быстрее распространяется звук: зимой или летом?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364331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(летом, так как зимой воздух более плотный и скорость звука меньше)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0"/>
            <a:ext cx="2714612" cy="92867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04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285992"/>
            <a:ext cx="8143932" cy="2428892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Блиц  - турнир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41672">
            <a:off x="490340" y="1805654"/>
            <a:ext cx="8229600" cy="2122557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Представление команд</a:t>
            </a:r>
            <a:endParaRPr lang="ru-RU" sz="54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тяжелее: 1 центнер кирпичей или 1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целлофановых шариков?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получится, чтобы разделить полсотни на половину?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Число разрядов в классе?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больше: сумма всех цифр или их произведение?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Наименьшее натуральное число.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Сосуд, хранящий пищу горячей.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 обратный плавлению.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Мельчайшая частица вещества.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Воздушная оболочка Земли.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Процесс перехода жидкости в пар.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Какую страну зовут страной восходящего солнца?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 книги “Приключение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Чиполлино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озеро самое глубокое в мире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общего у винтовки и дерева?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какой стране жил папа Карло?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3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3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3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3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93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39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39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десятков получится, если два десятка умножить на три десятка?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назвать одним словом сумму длин всех сторон многоугольника?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называются стороны прямоугольного треугольника?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четырёхугольного стола отпили один угол. Сколько углов осталось?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называется прибор для измерения углов?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Простой механизм.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каком физическом явлении основана засолка овощей, рыбы и т. д.?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прибор измеряет атмосферное давление?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Основоположник космонавтики?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Какое название носит 1 закон Ньютона?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государство с самой большой численностью населения.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какой стране был изобретён кинематограф?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 сказки “Волшебник Изумрудного города”.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литературное произведение, и мужское имя.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1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Родину футбола.</a:t>
            </a:r>
            <a:endParaRPr kumimoji="0" lang="ru-RU" sz="21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3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3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3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3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3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3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3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83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836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785794"/>
            <a:ext cx="5286412" cy="2357454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Чёрный ящик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media.vorotila.ru/ru/items/t1@a891939f-215f-459a-88d9-8db16730817d/Chyornyy-yashhik.jpg"/>
          <p:cNvPicPr>
            <a:picLocks noChangeAspect="1" noChangeArrowheads="1"/>
          </p:cNvPicPr>
          <p:nvPr/>
        </p:nvPicPr>
        <p:blipFill>
          <a:blip r:embed="rId2"/>
          <a:srcRect l="16536" t="7673" r="17322" b="9846"/>
          <a:stretch>
            <a:fillRect/>
          </a:stretch>
        </p:blipFill>
        <p:spPr bwMode="auto">
          <a:xfrm>
            <a:off x="285720" y="3214686"/>
            <a:ext cx="400052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9297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физический прибор для улучшения чего то... Обычно с первого взгляда обладателя этой вещи все принимают за отличника. У многих учителей нашей школы это есть, двое это имеют постоянно. Она полезна для имиджа.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428604"/>
            <a:ext cx="78581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История их изобретения насчитывает тысячу лет. Вряд ли кто-то возьмёт на себя смелость назвать себя их изобретателем. В древности их называли клепсидрами. Почти у каждого из вас есть такая вещь. Эта вещь идёт, не сходя с места. Эта вещь не имеет единственного числа.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14282" y="1142984"/>
            <a:ext cx="871543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CanUp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normalizeH="0" baseline="0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2 гейм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normalizeH="0" baseline="0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“Ты – мне,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normalizeH="0" baseline="0" dirty="0" smtClean="0">
                <a:ln w="10541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я – тебе”</a:t>
            </a:r>
            <a:endParaRPr kumimoji="0" lang="ru-RU" sz="1800" b="1" i="0" u="none" strike="noStrike" normalizeH="0" baseline="0" dirty="0" smtClean="0">
              <a:ln w="10541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58" y="1142984"/>
            <a:ext cx="835821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CurveDown">
              <a:avLst>
                <a:gd name="adj" fmla="val 39332"/>
              </a:avLst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normalizeH="0" baseline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гейм</a:t>
            </a:r>
            <a:endParaRPr kumimoji="0" lang="ru-RU" sz="1800" i="0" u="none" strike="noStrike" normalizeH="0" baseline="0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85728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3636" y="285728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Математика</a:t>
            </a:r>
            <a:endParaRPr lang="ru-RU" sz="3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285728"/>
            <a:ext cx="2714612" cy="928694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Общие вопросы</a:t>
            </a:r>
            <a:endParaRPr lang="ru-RU" sz="3200" dirty="0"/>
          </a:p>
        </p:txBody>
      </p:sp>
      <p:sp>
        <p:nvSpPr>
          <p:cNvPr id="84" name="Блок-схема: альтернативный процесс 83">
            <a:hlinkClick r:id="rId3" action="ppaction://hlinksldjump"/>
          </p:cNvPr>
          <p:cNvSpPr/>
          <p:nvPr/>
        </p:nvSpPr>
        <p:spPr>
          <a:xfrm>
            <a:off x="214314" y="1571612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86" name="Блок-схема: альтернативный процесс 85">
            <a:hlinkClick r:id="rId4" action="ppaction://hlinksldjump"/>
          </p:cNvPr>
          <p:cNvSpPr/>
          <p:nvPr/>
        </p:nvSpPr>
        <p:spPr>
          <a:xfrm>
            <a:off x="1571604" y="1571612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87" name="Блок-схема: альтернативный процесс 86">
            <a:hlinkClick r:id="rId5" action="ppaction://hlinksldjump"/>
          </p:cNvPr>
          <p:cNvSpPr/>
          <p:nvPr/>
        </p:nvSpPr>
        <p:spPr>
          <a:xfrm>
            <a:off x="214314" y="2500306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88" name="Блок-схема: альтернативный процесс 87">
            <a:hlinkClick r:id="rId6" action="ppaction://hlinksldjump"/>
          </p:cNvPr>
          <p:cNvSpPr/>
          <p:nvPr/>
        </p:nvSpPr>
        <p:spPr>
          <a:xfrm>
            <a:off x="1571604" y="2500306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89" name="Блок-схема: альтернативный процесс 88">
            <a:hlinkClick r:id="rId7" action="ppaction://hlinksldjump"/>
          </p:cNvPr>
          <p:cNvSpPr/>
          <p:nvPr/>
        </p:nvSpPr>
        <p:spPr>
          <a:xfrm>
            <a:off x="214314" y="342900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90" name="Блок-схема: альтернативный процесс 89">
            <a:hlinkClick r:id="rId8" action="ppaction://hlinksldjump"/>
          </p:cNvPr>
          <p:cNvSpPr/>
          <p:nvPr/>
        </p:nvSpPr>
        <p:spPr>
          <a:xfrm>
            <a:off x="1571604" y="342900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91" name="Блок-схема: альтернативный процесс 90">
            <a:hlinkClick r:id="rId9" action="ppaction://hlinksldjump"/>
          </p:cNvPr>
          <p:cNvSpPr/>
          <p:nvPr/>
        </p:nvSpPr>
        <p:spPr>
          <a:xfrm>
            <a:off x="214314" y="4357694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92" name="Блок-схема: альтернативный процесс 91">
            <a:hlinkClick r:id="rId10" action="ppaction://hlinksldjump"/>
          </p:cNvPr>
          <p:cNvSpPr/>
          <p:nvPr/>
        </p:nvSpPr>
        <p:spPr>
          <a:xfrm>
            <a:off x="1571604" y="4357694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93" name="Блок-схема: альтернативный процесс 92">
            <a:hlinkClick r:id="rId11" action="ppaction://hlinksldjump"/>
          </p:cNvPr>
          <p:cNvSpPr/>
          <p:nvPr/>
        </p:nvSpPr>
        <p:spPr>
          <a:xfrm>
            <a:off x="214314" y="5286388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94" name="Блок-схема: альтернативный процесс 93">
            <a:hlinkClick r:id="rId12" action="ppaction://hlinksldjump"/>
          </p:cNvPr>
          <p:cNvSpPr/>
          <p:nvPr/>
        </p:nvSpPr>
        <p:spPr>
          <a:xfrm>
            <a:off x="1571604" y="5286388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95" name="Блок-схема: альтернативный процесс 94">
            <a:hlinkClick r:id="rId13" action="ppaction://hlinksldjump"/>
          </p:cNvPr>
          <p:cNvSpPr/>
          <p:nvPr/>
        </p:nvSpPr>
        <p:spPr>
          <a:xfrm>
            <a:off x="3214710" y="1571612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96" name="Блок-схема: альтернативный процесс 95">
            <a:hlinkClick r:id="rId14" action="ppaction://hlinksldjump"/>
          </p:cNvPr>
          <p:cNvSpPr/>
          <p:nvPr/>
        </p:nvSpPr>
        <p:spPr>
          <a:xfrm>
            <a:off x="4572000" y="1571612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97" name="Блок-схема: альтернативный процесс 96">
            <a:hlinkClick r:id="rId15" action="ppaction://hlinksldjump"/>
          </p:cNvPr>
          <p:cNvSpPr/>
          <p:nvPr/>
        </p:nvSpPr>
        <p:spPr>
          <a:xfrm>
            <a:off x="3214710" y="2500306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98" name="Блок-схема: альтернативный процесс 97">
            <a:hlinkClick r:id="rId16" action="ppaction://hlinksldjump"/>
          </p:cNvPr>
          <p:cNvSpPr/>
          <p:nvPr/>
        </p:nvSpPr>
        <p:spPr>
          <a:xfrm>
            <a:off x="4572000" y="2500306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99" name="Блок-схема: альтернативный процесс 98">
            <a:hlinkClick r:id="rId17" action="ppaction://hlinksldjump"/>
          </p:cNvPr>
          <p:cNvSpPr/>
          <p:nvPr/>
        </p:nvSpPr>
        <p:spPr>
          <a:xfrm>
            <a:off x="3214710" y="342900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100" name="Блок-схема: альтернативный процесс 99">
            <a:hlinkClick r:id="rId18" action="ppaction://hlinksldjump"/>
          </p:cNvPr>
          <p:cNvSpPr/>
          <p:nvPr/>
        </p:nvSpPr>
        <p:spPr>
          <a:xfrm>
            <a:off x="4572000" y="3429000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101" name="Блок-схема: альтернативный процесс 100">
            <a:hlinkClick r:id="rId19" action="ppaction://hlinksldjump"/>
          </p:cNvPr>
          <p:cNvSpPr/>
          <p:nvPr/>
        </p:nvSpPr>
        <p:spPr>
          <a:xfrm>
            <a:off x="3214710" y="4357694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102" name="Блок-схема: альтернативный процесс 101">
            <a:hlinkClick r:id="rId20" action="ppaction://hlinksldjump"/>
          </p:cNvPr>
          <p:cNvSpPr/>
          <p:nvPr/>
        </p:nvSpPr>
        <p:spPr>
          <a:xfrm>
            <a:off x="4572000" y="4357694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103" name="Блок-схема: альтернативный процесс 102">
            <a:hlinkClick r:id="rId21" action="ppaction://hlinksldjump"/>
          </p:cNvPr>
          <p:cNvSpPr/>
          <p:nvPr/>
        </p:nvSpPr>
        <p:spPr>
          <a:xfrm>
            <a:off x="3214710" y="5286388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104" name="Блок-схема: альтернативный процесс 103">
            <a:hlinkClick r:id="rId22" action="ppaction://hlinksldjump"/>
          </p:cNvPr>
          <p:cNvSpPr/>
          <p:nvPr/>
        </p:nvSpPr>
        <p:spPr>
          <a:xfrm>
            <a:off x="4572000" y="5286388"/>
            <a:ext cx="1285916" cy="857256"/>
          </a:xfrm>
          <a:prstGeom prst="flowChartAlternateProces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105" name="Блок-схема: альтернативный процесс 104">
            <a:hlinkClick r:id="rId23" action="ppaction://hlinksldjump"/>
          </p:cNvPr>
          <p:cNvSpPr/>
          <p:nvPr/>
        </p:nvSpPr>
        <p:spPr>
          <a:xfrm>
            <a:off x="6143668" y="1571612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06" name="Блок-схема: альтернативный процесс 105">
            <a:hlinkClick r:id="rId24" action="ppaction://hlinksldjump"/>
          </p:cNvPr>
          <p:cNvSpPr/>
          <p:nvPr/>
        </p:nvSpPr>
        <p:spPr>
          <a:xfrm>
            <a:off x="7500958" y="1571612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07" name="Блок-схема: альтернативный процесс 106">
            <a:hlinkClick r:id="rId25" action="ppaction://hlinksldjump"/>
          </p:cNvPr>
          <p:cNvSpPr/>
          <p:nvPr/>
        </p:nvSpPr>
        <p:spPr>
          <a:xfrm>
            <a:off x="6143668" y="2500306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108" name="Блок-схема: альтернативный процесс 107">
            <a:hlinkClick r:id="rId26" action="ppaction://hlinksldjump"/>
          </p:cNvPr>
          <p:cNvSpPr/>
          <p:nvPr/>
        </p:nvSpPr>
        <p:spPr>
          <a:xfrm>
            <a:off x="7500958" y="2500306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4</a:t>
            </a:r>
            <a:endParaRPr lang="ru-RU" sz="6000" dirty="0"/>
          </a:p>
        </p:txBody>
      </p:sp>
      <p:sp>
        <p:nvSpPr>
          <p:cNvPr id="109" name="Блок-схема: альтернативный процесс 108">
            <a:hlinkClick r:id="rId27" action="ppaction://hlinksldjump"/>
          </p:cNvPr>
          <p:cNvSpPr/>
          <p:nvPr/>
        </p:nvSpPr>
        <p:spPr>
          <a:xfrm>
            <a:off x="6143668" y="342900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5</a:t>
            </a:r>
            <a:endParaRPr lang="ru-RU" sz="6000" dirty="0"/>
          </a:p>
        </p:txBody>
      </p:sp>
      <p:sp>
        <p:nvSpPr>
          <p:cNvPr id="110" name="Блок-схема: альтернативный процесс 109">
            <a:hlinkClick r:id="rId28" action="ppaction://hlinksldjump"/>
          </p:cNvPr>
          <p:cNvSpPr/>
          <p:nvPr/>
        </p:nvSpPr>
        <p:spPr>
          <a:xfrm>
            <a:off x="7500958" y="3429000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6</a:t>
            </a:r>
            <a:endParaRPr lang="ru-RU" sz="6000" dirty="0"/>
          </a:p>
        </p:txBody>
      </p:sp>
      <p:sp>
        <p:nvSpPr>
          <p:cNvPr id="111" name="Блок-схема: альтернативный процесс 110">
            <a:hlinkClick r:id="rId29" action="ppaction://hlinksldjump"/>
          </p:cNvPr>
          <p:cNvSpPr/>
          <p:nvPr/>
        </p:nvSpPr>
        <p:spPr>
          <a:xfrm>
            <a:off x="6143668" y="4357694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7</a:t>
            </a:r>
            <a:endParaRPr lang="ru-RU" sz="6000" dirty="0"/>
          </a:p>
        </p:txBody>
      </p:sp>
      <p:sp>
        <p:nvSpPr>
          <p:cNvPr id="112" name="Блок-схема: альтернативный процесс 111">
            <a:hlinkClick r:id="rId30" action="ppaction://hlinksldjump"/>
          </p:cNvPr>
          <p:cNvSpPr/>
          <p:nvPr/>
        </p:nvSpPr>
        <p:spPr>
          <a:xfrm>
            <a:off x="7500958" y="4357694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8</a:t>
            </a:r>
            <a:endParaRPr lang="ru-RU" sz="6000" dirty="0"/>
          </a:p>
        </p:txBody>
      </p:sp>
      <p:sp>
        <p:nvSpPr>
          <p:cNvPr id="113" name="Блок-схема: альтернативный процесс 112">
            <a:hlinkClick r:id="rId31" action="ppaction://hlinksldjump"/>
          </p:cNvPr>
          <p:cNvSpPr/>
          <p:nvPr/>
        </p:nvSpPr>
        <p:spPr>
          <a:xfrm>
            <a:off x="6143668" y="5286388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9</a:t>
            </a:r>
            <a:endParaRPr lang="ru-RU" sz="6000" dirty="0"/>
          </a:p>
        </p:txBody>
      </p:sp>
      <p:sp>
        <p:nvSpPr>
          <p:cNvPr id="114" name="Блок-схема: альтернативный процесс 113">
            <a:hlinkClick r:id="rId32" action="ppaction://hlinksldjump"/>
          </p:cNvPr>
          <p:cNvSpPr/>
          <p:nvPr/>
        </p:nvSpPr>
        <p:spPr>
          <a:xfrm>
            <a:off x="7500958" y="5286388"/>
            <a:ext cx="1285916" cy="85725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10</a:t>
            </a:r>
            <a:endParaRPr lang="ru-RU" sz="6000" dirty="0"/>
          </a:p>
        </p:txBody>
      </p:sp>
      <p:sp>
        <p:nvSpPr>
          <p:cNvPr id="115" name="Блок-схема: альтернативный процесс 114">
            <a:hlinkClick r:id="rId33" action="ppaction://hlinksldjump"/>
          </p:cNvPr>
          <p:cNvSpPr/>
          <p:nvPr/>
        </p:nvSpPr>
        <p:spPr>
          <a:xfrm>
            <a:off x="928662" y="6215082"/>
            <a:ext cx="1000132" cy="6429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11</a:t>
            </a:r>
            <a:endParaRPr lang="ru-RU" sz="2800" dirty="0"/>
          </a:p>
        </p:txBody>
      </p:sp>
      <p:sp>
        <p:nvSpPr>
          <p:cNvPr id="116" name="Блок-схема: альтернативный процесс 115">
            <a:hlinkClick r:id="rId34" action="ppaction://hlinksldjump"/>
          </p:cNvPr>
          <p:cNvSpPr/>
          <p:nvPr/>
        </p:nvSpPr>
        <p:spPr>
          <a:xfrm>
            <a:off x="7000892" y="6215082"/>
            <a:ext cx="1000132" cy="64291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11</a:t>
            </a:r>
            <a:endParaRPr lang="ru-RU" sz="2800" dirty="0"/>
          </a:p>
        </p:txBody>
      </p:sp>
      <p:sp>
        <p:nvSpPr>
          <p:cNvPr id="37" name="Управляющая кнопка: настраиваемая 36">
            <a:hlinkClick r:id="rId35" action="ppaction://hlinksldjump" highlightClick="1"/>
          </p:cNvPr>
          <p:cNvSpPr/>
          <p:nvPr/>
        </p:nvSpPr>
        <p:spPr>
          <a:xfrm>
            <a:off x="3357554" y="6215082"/>
            <a:ext cx="2214578" cy="428604"/>
          </a:xfrm>
          <a:prstGeom prst="actionButtonBlan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Блиц - турнир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8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6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7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2071678"/>
            <a:ext cx="75724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–то раз спросили розу,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Отчего чаруя око,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колючими шипами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 царапаешь жестоко?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1</a:t>
            </a:r>
            <a:endParaRPr lang="ru-RU" sz="6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500063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(Остриё шипа имеет маленькую площадь опоры, следовательно, давление будет больше)</a:t>
            </a:r>
            <a:endParaRPr lang="ru-RU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Управляющая кнопка: возврат 15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Катя\Desktop\с флешки\8 класс\картинки\анимации\цветы\04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35878">
            <a:off x="6357950" y="1928802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285984" y="1643050"/>
            <a:ext cx="68580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Положили на ладонь кусочек льда, пронаблюдайте за его плавлением. </a:t>
            </a:r>
          </a:p>
          <a:p>
            <a:pPr marL="457200" marR="0" lvl="1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Отчего зависит скорость плавления?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2</a:t>
            </a:r>
            <a:endParaRPr lang="ru-RU" sz="6000" dirty="0"/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857760"/>
            <a:ext cx="8715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(От температуры ладони, массы льдинки)</a:t>
            </a:r>
            <a:endParaRPr lang="ru-RU" sz="6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Катя\Desktop\с флешки\8 класс\картинки\анимации\разное\Ice-01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1785918" cy="1558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85786" y="1071546"/>
            <a:ext cx="76438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Тебе по болоту ходить довелось?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Легко тебе было?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то-то!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Тогда почему же огромнейший лось,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 просто бежит по болоту?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2714612" cy="928694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Физика</a:t>
            </a:r>
            <a:endParaRPr lang="ru-RU" sz="4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858084" y="0"/>
            <a:ext cx="1285916" cy="857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3</a:t>
            </a:r>
          </a:p>
        </p:txBody>
      </p:sp>
      <p:sp>
        <p:nvSpPr>
          <p:cNvPr id="14" name="Управляющая кнопка: возврат 13">
            <a:hlinkClick r:id="rId2" action="ppaction://hlinksldjump" highlightClick="1"/>
          </p:cNvPr>
          <p:cNvSpPr/>
          <p:nvPr/>
        </p:nvSpPr>
        <p:spPr>
          <a:xfrm>
            <a:off x="8215306" y="6072206"/>
            <a:ext cx="928694" cy="785794"/>
          </a:xfrm>
          <a:prstGeom prst="actionButtonReturn">
            <a:avLst/>
          </a:prstGeom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0050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(Копыта у лося раздвоенные</a:t>
            </a: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Между ними есть перепонка. 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</a:t>
            </a:r>
            <a:r>
              <a:rPr lang="ru-RU" sz="2400" dirty="0">
                <a:solidFill>
                  <a:prstClr val="white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площадь опоры ног велика)</a:t>
            </a:r>
            <a:endParaRPr lang="ru-RU" sz="48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Катя\Desktop\с флешки\8 класс\картинки\анимации\анимации\an1_bambibaboch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143248"/>
            <a:ext cx="1952403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15" grpId="0"/>
    </p:bldLst>
  </p:timing>
</p:sld>
</file>

<file path=ppt/theme/theme1.xml><?xml version="1.0" encoding="utf-8"?>
<a:theme xmlns:a="http://schemas.openxmlformats.org/drawingml/2006/main" name="ЕГЭ рус яз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ЕГЭ рус яз</Template>
  <TotalTime>197</TotalTime>
  <Words>1371</Words>
  <Application>Microsoft Office PowerPoint</Application>
  <PresentationFormat>Экран (4:3)</PresentationFormat>
  <Paragraphs>252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ЕГЭ рус яз</vt:lpstr>
      <vt:lpstr>Интеллектуально-познавательная игра  "По следам чудесных странствий, в глубину известных тайн" </vt:lpstr>
      <vt:lpstr>Презентация PowerPoint</vt:lpstr>
      <vt:lpstr>Презентация PowerPoint</vt:lpstr>
      <vt:lpstr>Представление команд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Интеллектуально-познавательная игра  "По следам чудесных странствий, в глубину известных тайн"</dc:title>
  <dc:creator>Катя</dc:creator>
  <cp:lastModifiedBy>Бессарабов Александр Юрьевич</cp:lastModifiedBy>
  <cp:revision>27</cp:revision>
  <dcterms:created xsi:type="dcterms:W3CDTF">2014-04-02T16:41:15Z</dcterms:created>
  <dcterms:modified xsi:type="dcterms:W3CDTF">2019-12-26T05:44:41Z</dcterms:modified>
</cp:coreProperties>
</file>