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5" r:id="rId1"/>
  </p:sldMasterIdLst>
  <p:notesMasterIdLst>
    <p:notesMasterId r:id="rId71"/>
  </p:notesMasterIdLst>
  <p:handoutMasterIdLst>
    <p:handoutMasterId r:id="rId72"/>
  </p:handoutMasterIdLst>
  <p:sldIdLst>
    <p:sldId id="301" r:id="rId2"/>
    <p:sldId id="302" r:id="rId3"/>
    <p:sldId id="303" r:id="rId4"/>
    <p:sldId id="304" r:id="rId5"/>
    <p:sldId id="305" r:id="rId6"/>
    <p:sldId id="306" r:id="rId7"/>
    <p:sldId id="307" r:id="rId8"/>
    <p:sldId id="308" r:id="rId9"/>
    <p:sldId id="264" r:id="rId10"/>
    <p:sldId id="291" r:id="rId11"/>
    <p:sldId id="357" r:id="rId12"/>
    <p:sldId id="358" r:id="rId13"/>
    <p:sldId id="359" r:id="rId14"/>
    <p:sldId id="360" r:id="rId15"/>
    <p:sldId id="361" r:id="rId16"/>
    <p:sldId id="362" r:id="rId17"/>
    <p:sldId id="363" r:id="rId18"/>
    <p:sldId id="364" r:id="rId19"/>
    <p:sldId id="365" r:id="rId20"/>
    <p:sldId id="366" r:id="rId21"/>
    <p:sldId id="367" r:id="rId22"/>
    <p:sldId id="369" r:id="rId23"/>
    <p:sldId id="368" r:id="rId24"/>
    <p:sldId id="310" r:id="rId25"/>
    <p:sldId id="335" r:id="rId26"/>
    <p:sldId id="336" r:id="rId27"/>
    <p:sldId id="311" r:id="rId28"/>
    <p:sldId id="312" r:id="rId29"/>
    <p:sldId id="313" r:id="rId30"/>
    <p:sldId id="314" r:id="rId31"/>
    <p:sldId id="315" r:id="rId32"/>
    <p:sldId id="352" r:id="rId33"/>
    <p:sldId id="353" r:id="rId34"/>
    <p:sldId id="354" r:id="rId35"/>
    <p:sldId id="316" r:id="rId36"/>
    <p:sldId id="317" r:id="rId37"/>
    <p:sldId id="318" r:id="rId38"/>
    <p:sldId id="319" r:id="rId39"/>
    <p:sldId id="320" r:id="rId40"/>
    <p:sldId id="321" r:id="rId41"/>
    <p:sldId id="322" r:id="rId42"/>
    <p:sldId id="323" r:id="rId43"/>
    <p:sldId id="337" r:id="rId44"/>
    <p:sldId id="324" r:id="rId45"/>
    <p:sldId id="325" r:id="rId46"/>
    <p:sldId id="338" r:id="rId47"/>
    <p:sldId id="339" r:id="rId48"/>
    <p:sldId id="340" r:id="rId49"/>
    <p:sldId id="355" r:id="rId50"/>
    <p:sldId id="356" r:id="rId51"/>
    <p:sldId id="326" r:id="rId52"/>
    <p:sldId id="327" r:id="rId53"/>
    <p:sldId id="341" r:id="rId54"/>
    <p:sldId id="344" r:id="rId55"/>
    <p:sldId id="328" r:id="rId56"/>
    <p:sldId id="329" r:id="rId57"/>
    <p:sldId id="330" r:id="rId58"/>
    <p:sldId id="331" r:id="rId59"/>
    <p:sldId id="332" r:id="rId60"/>
    <p:sldId id="333" r:id="rId61"/>
    <p:sldId id="343" r:id="rId62"/>
    <p:sldId id="345" r:id="rId63"/>
    <p:sldId id="346" r:id="rId64"/>
    <p:sldId id="351" r:id="rId65"/>
    <p:sldId id="348" r:id="rId66"/>
    <p:sldId id="276" r:id="rId67"/>
    <p:sldId id="349" r:id="rId68"/>
    <p:sldId id="350" r:id="rId69"/>
    <p:sldId id="285" r:id="rId70"/>
  </p:sldIdLst>
  <p:sldSz cx="9144000" cy="6858000" type="screen4x3"/>
  <p:notesSz cx="6797675" cy="992822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4E21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43" autoAdjust="0"/>
    <p:restoredTop sz="94728" autoAdjust="0"/>
  </p:normalViewPr>
  <p:slideViewPr>
    <p:cSldViewPr>
      <p:cViewPr>
        <p:scale>
          <a:sx n="50" d="100"/>
          <a:sy n="50" d="100"/>
        </p:scale>
        <p:origin x="-2580" y="-93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tableStyles" Target="tableStyles.xml"/><Relationship Id="rId7" Type="http://schemas.openxmlformats.org/officeDocument/2006/relationships/slide" Target="slides/slide6.xml"/><Relationship Id="rId71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F55963B1-9512-4225-93F9-41A07CF232B2}" type="datetimeFigureOut">
              <a:rPr lang="ru-RU"/>
              <a:pPr>
                <a:defRPr/>
              </a:pPr>
              <a:t>30.10.2017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2CEF53C4-1C1F-4A7D-8327-B6CD1581ED4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79952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2182F6D1-BC28-4DC1-9110-BC3B21CE6F2E}" type="datetimeFigureOut">
              <a:rPr lang="ru-RU"/>
              <a:pPr>
                <a:defRPr/>
              </a:pPr>
              <a:t>30.10.2017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7B9E8CFA-C962-4302-A9B4-B24464AE157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277321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81000" y="990600"/>
            <a:ext cx="76200" cy="5105400"/>
          </a:xfrm>
          <a:prstGeom prst="rect">
            <a:avLst/>
          </a:prstGeom>
          <a:solidFill>
            <a:schemeClr val="bg2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ru-RU" altLang="ru-RU" sz="2400"/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381000" y="304800"/>
            <a:ext cx="8391525" cy="5791200"/>
            <a:chOff x="240" y="192"/>
            <a:chExt cx="5286" cy="3648"/>
          </a:xfrm>
        </p:grpSpPr>
        <p:sp>
          <p:nvSpPr>
            <p:cNvPr id="6" name="Rectangle 9"/>
            <p:cNvSpPr>
              <a:spLocks noChangeArrowheads="1"/>
            </p:cNvSpPr>
            <p:nvPr/>
          </p:nvSpPr>
          <p:spPr bwMode="auto">
            <a:xfrm flipV="1">
              <a:off x="5236" y="192"/>
              <a:ext cx="288" cy="2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algn="ctr">
                <a:defRPr/>
              </a:pPr>
              <a:endParaRPr lang="ru-RU" altLang="ru-RU" sz="2400"/>
            </a:p>
          </p:txBody>
        </p:sp>
        <p:sp>
          <p:nvSpPr>
            <p:cNvPr id="7" name="Rectangle 10"/>
            <p:cNvSpPr>
              <a:spLocks noChangeArrowheads="1"/>
            </p:cNvSpPr>
            <p:nvPr/>
          </p:nvSpPr>
          <p:spPr bwMode="auto">
            <a:xfrm flipV="1">
              <a:off x="240" y="192"/>
              <a:ext cx="5004" cy="288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endParaRPr lang="ru-RU" altLang="ru-RU" sz="2400"/>
            </a:p>
          </p:txBody>
        </p:sp>
        <p:sp>
          <p:nvSpPr>
            <p:cNvPr id="8" name="Rectangle 11"/>
            <p:cNvSpPr>
              <a:spLocks noChangeArrowheads="1"/>
            </p:cNvSpPr>
            <p:nvPr/>
          </p:nvSpPr>
          <p:spPr bwMode="auto">
            <a:xfrm flipV="1">
              <a:off x="240" y="480"/>
              <a:ext cx="500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algn="ctr">
                <a:defRPr/>
              </a:pPr>
              <a:endParaRPr lang="ru-RU" altLang="ru-RU" sz="2400"/>
            </a:p>
          </p:txBody>
        </p:sp>
        <p:sp>
          <p:nvSpPr>
            <p:cNvPr id="9" name="Rectangle 12"/>
            <p:cNvSpPr>
              <a:spLocks noChangeArrowheads="1"/>
            </p:cNvSpPr>
            <p:nvPr/>
          </p:nvSpPr>
          <p:spPr bwMode="auto">
            <a:xfrm flipV="1">
              <a:off x="5242" y="480"/>
              <a:ext cx="282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endParaRPr lang="ru-RU" altLang="ru-RU" sz="2400"/>
            </a:p>
          </p:txBody>
        </p:sp>
        <p:sp>
          <p:nvSpPr>
            <p:cNvPr id="10" name="Line 13"/>
            <p:cNvSpPr>
              <a:spLocks noChangeShapeType="1"/>
            </p:cNvSpPr>
            <p:nvPr/>
          </p:nvSpPr>
          <p:spPr bwMode="auto">
            <a:xfrm flipH="1">
              <a:off x="480" y="2256"/>
              <a:ext cx="484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" name="Rectangle 14"/>
            <p:cNvSpPr>
              <a:spLocks noChangeArrowheads="1"/>
            </p:cNvSpPr>
            <p:nvPr/>
          </p:nvSpPr>
          <p:spPr bwMode="auto">
            <a:xfrm>
              <a:off x="240" y="192"/>
              <a:ext cx="5286" cy="364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endParaRPr lang="ru-RU" altLang="ru-RU" sz="2400"/>
            </a:p>
          </p:txBody>
        </p:sp>
      </p:grpSp>
      <p:sp>
        <p:nvSpPr>
          <p:cNvPr id="11161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62000" y="1371600"/>
            <a:ext cx="7696200" cy="2057400"/>
          </a:xfrm>
        </p:spPr>
        <p:txBody>
          <a:bodyPr/>
          <a:lstStyle>
            <a:lvl1pPr>
              <a:defRPr sz="5400"/>
            </a:lvl1pPr>
          </a:lstStyle>
          <a:p>
            <a:pPr lvl="0"/>
            <a:r>
              <a:rPr lang="ru-RU" altLang="ru-RU" noProof="0" smtClean="0"/>
              <a:t>Образец заголовка</a:t>
            </a:r>
          </a:p>
        </p:txBody>
      </p:sp>
      <p:sp>
        <p:nvSpPr>
          <p:cNvPr id="11162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762000" y="3765550"/>
            <a:ext cx="7696200" cy="20574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>
                <a:latin typeface="Arial" charset="0"/>
              </a:defRPr>
            </a:lvl1pPr>
          </a:lstStyle>
          <a:p>
            <a:pPr lvl="0"/>
            <a:r>
              <a:rPr lang="ru-RU" altLang="ru-RU" noProof="0" smtClean="0"/>
              <a:t>Образец подзаголовка</a:t>
            </a:r>
          </a:p>
        </p:txBody>
      </p:sp>
      <p:sp>
        <p:nvSpPr>
          <p:cNvPr id="12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13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14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 b="1"/>
            </a:lvl1pPr>
          </a:lstStyle>
          <a:p>
            <a:pPr>
              <a:defRPr/>
            </a:pPr>
            <a:fld id="{C9763459-F582-4C8D-9A78-E3C81E7BA4E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3461619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F73E96-CDEB-47E1-B9CF-476995F8D4C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605604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0"/>
            <a:ext cx="2057400" cy="5597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33400"/>
            <a:ext cx="6019800" cy="5597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7F79EA-47A8-4846-8E4F-0F3823F4EE2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493245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B9F687-6624-44A5-8D3C-78C7D3792F9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351425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D6D470-6B0C-4FD1-BCBB-6A3789DA18F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1563100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828800"/>
            <a:ext cx="4038600" cy="4302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828800"/>
            <a:ext cx="4038600" cy="4302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E19385-DDC5-423E-804B-D66074858FC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232001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893B6C-0CCC-4CDA-9E60-53024341D51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50104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D7324F-8893-4D30-9ED7-19A071DED81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3194589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D150AE-1E04-4657-A24E-6A41C19A67F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7026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78DDF7-795F-4B2D-85FE-E32E4C11AC1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465893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F976C5-2AC3-4D17-AFA1-52F8D312F34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25117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53340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828800"/>
            <a:ext cx="8229600" cy="430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1059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16764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11059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11059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Arial" charset="0"/>
              </a:defRPr>
            </a:lvl1pPr>
          </a:lstStyle>
          <a:p>
            <a:pPr>
              <a:defRPr/>
            </a:pPr>
            <a:fld id="{6DD14D39-89EB-42EB-B9B1-AB7257BF75C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grpSp>
        <p:nvGrpSpPr>
          <p:cNvPr id="1031" name="Group 7"/>
          <p:cNvGrpSpPr>
            <a:grpSpLocks/>
          </p:cNvGrpSpPr>
          <p:nvPr/>
        </p:nvGrpSpPr>
        <p:grpSpPr bwMode="auto">
          <a:xfrm>
            <a:off x="279400" y="152400"/>
            <a:ext cx="8686800" cy="1600200"/>
            <a:chOff x="176" y="96"/>
            <a:chExt cx="5472" cy="1008"/>
          </a:xfrm>
        </p:grpSpPr>
        <p:sp>
          <p:nvSpPr>
            <p:cNvPr id="1032" name="Line 8"/>
            <p:cNvSpPr>
              <a:spLocks noChangeShapeType="1"/>
            </p:cNvSpPr>
            <p:nvPr/>
          </p:nvSpPr>
          <p:spPr bwMode="auto">
            <a:xfrm flipH="1">
              <a:off x="288" y="1104"/>
              <a:ext cx="523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33" name="Rectangle 9"/>
            <p:cNvSpPr>
              <a:spLocks noChangeArrowheads="1"/>
            </p:cNvSpPr>
            <p:nvPr/>
          </p:nvSpPr>
          <p:spPr bwMode="auto">
            <a:xfrm>
              <a:off x="5504" y="96"/>
              <a:ext cx="14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endParaRPr lang="ru-RU" altLang="ru-RU" sz="2400"/>
            </a:p>
          </p:txBody>
        </p:sp>
        <p:sp>
          <p:nvSpPr>
            <p:cNvPr id="1034" name="Rectangle 10"/>
            <p:cNvSpPr>
              <a:spLocks noChangeArrowheads="1"/>
            </p:cNvSpPr>
            <p:nvPr/>
          </p:nvSpPr>
          <p:spPr bwMode="auto">
            <a:xfrm>
              <a:off x="176" y="96"/>
              <a:ext cx="5326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endParaRPr lang="ru-RU" altLang="ru-RU" sz="2400"/>
            </a:p>
          </p:txBody>
        </p:sp>
        <p:sp>
          <p:nvSpPr>
            <p:cNvPr id="1035" name="Rectangle 11"/>
            <p:cNvSpPr>
              <a:spLocks noChangeArrowheads="1"/>
            </p:cNvSpPr>
            <p:nvPr/>
          </p:nvSpPr>
          <p:spPr bwMode="auto">
            <a:xfrm>
              <a:off x="176" y="240"/>
              <a:ext cx="5326" cy="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endParaRPr lang="ru-RU" altLang="ru-RU" sz="2400"/>
            </a:p>
          </p:txBody>
        </p:sp>
        <p:sp>
          <p:nvSpPr>
            <p:cNvPr id="1036" name="Rectangle 12"/>
            <p:cNvSpPr>
              <a:spLocks noChangeArrowheads="1"/>
            </p:cNvSpPr>
            <p:nvPr/>
          </p:nvSpPr>
          <p:spPr bwMode="auto">
            <a:xfrm>
              <a:off x="5504" y="241"/>
              <a:ext cx="144" cy="86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endParaRPr lang="ru-RU" altLang="ru-RU" sz="240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98" r:id="rId1"/>
    <p:sldLayoutId id="2147483988" r:id="rId2"/>
    <p:sldLayoutId id="2147483989" r:id="rId3"/>
    <p:sldLayoutId id="2147483990" r:id="rId4"/>
    <p:sldLayoutId id="2147483991" r:id="rId5"/>
    <p:sldLayoutId id="2147483992" r:id="rId6"/>
    <p:sldLayoutId id="2147483993" r:id="rId7"/>
    <p:sldLayoutId id="2147483994" r:id="rId8"/>
    <p:sldLayoutId id="2147483995" r:id="rId9"/>
    <p:sldLayoutId id="2147483996" r:id="rId10"/>
    <p:sldLayoutId id="2147483997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pitchFamily="2" charset="2"/>
        <a:buChar char="o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377950" indent="-468313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o"/>
        <a:defRPr sz="2400">
          <a:solidFill>
            <a:schemeClr val="tx1"/>
          </a:solidFill>
          <a:latin typeface="+mn-lt"/>
        </a:defRPr>
      </a:lvl3pPr>
      <a:lvl4pPr marL="1827213" indent="-4381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297113" indent="-46831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5pPr>
      <a:lvl6pPr marL="27543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6pPr>
      <a:lvl7pPr marL="32115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7pPr>
      <a:lvl8pPr marL="36687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8pPr>
      <a:lvl9pPr marL="41259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ctrTitle"/>
          </p:nvPr>
        </p:nvSpPr>
        <p:spPr>
          <a:xfrm>
            <a:off x="684213" y="765175"/>
            <a:ext cx="7772400" cy="2906713"/>
          </a:xfrm>
        </p:spPr>
        <p:txBody>
          <a:bodyPr/>
          <a:lstStyle/>
          <a:p>
            <a:r>
              <a:rPr lang="ru-RU" altLang="ru-RU" b="1" smtClean="0">
                <a:solidFill>
                  <a:srgbClr val="FF0000"/>
                </a:solidFill>
                <a:cs typeface="Times New Roman" pitchFamily="18" charset="0"/>
              </a:rPr>
              <a:t>Итоговое сочинение по литературе </a:t>
            </a:r>
            <a:br>
              <a:rPr lang="ru-RU" altLang="ru-RU" b="1" smtClean="0">
                <a:solidFill>
                  <a:srgbClr val="FF0000"/>
                </a:solidFill>
                <a:cs typeface="Times New Roman" pitchFamily="18" charset="0"/>
              </a:rPr>
            </a:br>
            <a:r>
              <a:rPr lang="ru-RU" altLang="ru-RU" b="1" smtClean="0">
                <a:solidFill>
                  <a:srgbClr val="FF0000"/>
                </a:solidFill>
                <a:cs typeface="Times New Roman" pitchFamily="18" charset="0"/>
              </a:rPr>
              <a:t>2017-2018 учебный год</a:t>
            </a:r>
          </a:p>
        </p:txBody>
      </p:sp>
      <p:sp>
        <p:nvSpPr>
          <p:cNvPr id="3075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348038" y="3886200"/>
            <a:ext cx="5400675" cy="2279650"/>
          </a:xfrm>
        </p:spPr>
        <p:txBody>
          <a:bodyPr/>
          <a:lstStyle/>
          <a:p>
            <a:pPr>
              <a:lnSpc>
                <a:spcPct val="120000"/>
              </a:lnSpc>
              <a:spcBef>
                <a:spcPct val="0"/>
              </a:spcBef>
            </a:pPr>
            <a:endParaRPr lang="ru-RU" altLang="ru-RU" b="1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838200"/>
          </a:xfrm>
        </p:spPr>
        <p:txBody>
          <a:bodyPr/>
          <a:lstStyle/>
          <a:p>
            <a:pPr>
              <a:defRPr/>
            </a:pPr>
            <a:r>
              <a:rPr lang="ru-RU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ОШИБКИ</a:t>
            </a:r>
          </a:p>
        </p:txBody>
      </p:sp>
      <p:sp>
        <p:nvSpPr>
          <p:cNvPr id="12291" name="Объект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7244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endParaRPr lang="ru-RU" altLang="ru-RU" sz="2400" b="1" smtClean="0"/>
          </a:p>
          <a:p>
            <a:r>
              <a:rPr lang="ru-RU" altLang="ru-RU" sz="2400" b="1" smtClean="0"/>
              <a:t>Опора на домашние заготовки, готовые идеологемы и смысловые блоки; как следствие несоответствие сочинения теме, сочинение около темы.</a:t>
            </a:r>
          </a:p>
          <a:p>
            <a:r>
              <a:rPr lang="ru-RU" altLang="ru-RU" sz="2400" b="1" smtClean="0"/>
              <a:t>Несоответствие аргументов теме – искусственно «притянутые» аргументы.</a:t>
            </a:r>
          </a:p>
          <a:p>
            <a:r>
              <a:rPr lang="ru-RU" altLang="ru-RU" sz="2400" b="1" smtClean="0"/>
              <a:t>Констатация фактов, перечисление литературных примеров, но не рассуждение.</a:t>
            </a:r>
          </a:p>
          <a:p>
            <a:r>
              <a:rPr lang="ru-RU" altLang="ru-RU" sz="2400" b="1" smtClean="0"/>
              <a:t>Нарушения логики.</a:t>
            </a:r>
          </a:p>
          <a:p>
            <a:r>
              <a:rPr lang="ru-RU" altLang="ru-RU" sz="2400" b="1" smtClean="0"/>
              <a:t>Речевые ошибки: косноязычие, штампы.</a:t>
            </a:r>
          </a:p>
          <a:p>
            <a:endParaRPr lang="ru-RU" altLang="ru-RU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ЗАДАЧИ</a:t>
            </a:r>
          </a:p>
        </p:txBody>
      </p:sp>
      <p:sp>
        <p:nvSpPr>
          <p:cNvPr id="13315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ru-RU" altLang="ru-RU" b="1" smtClean="0"/>
              <a:t>1. Продемонстрировать духовную зрелость выпускника</a:t>
            </a:r>
          </a:p>
          <a:p>
            <a:pPr>
              <a:buFont typeface="Wingdings" pitchFamily="2" charset="2"/>
              <a:buNone/>
            </a:pPr>
            <a:r>
              <a:rPr lang="ru-RU" altLang="ru-RU" b="1" smtClean="0"/>
              <a:t>2. Показать его начитанность</a:t>
            </a:r>
          </a:p>
          <a:p>
            <a:pPr>
              <a:buFont typeface="Wingdings" pitchFamily="2" charset="2"/>
              <a:buNone/>
            </a:pPr>
            <a:r>
              <a:rPr lang="ru-RU" altLang="ru-RU" b="1" smtClean="0"/>
              <a:t>3. Сделать текст коммуникативно успешным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ЭТАПЫ СОЗДАНИЯ ТЕКСТА</a:t>
            </a:r>
          </a:p>
        </p:txBody>
      </p:sp>
      <p:sp>
        <p:nvSpPr>
          <p:cNvPr id="14339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ru-RU" altLang="ru-RU" b="1" smtClean="0"/>
              <a:t>1. Создание логических основ текста</a:t>
            </a:r>
          </a:p>
          <a:p>
            <a:pPr>
              <a:buFont typeface="Wingdings" pitchFamily="2" charset="2"/>
              <a:buNone/>
            </a:pPr>
            <a:r>
              <a:rPr lang="ru-RU" altLang="ru-RU" b="1" smtClean="0"/>
              <a:t>2. Расположение этого содержания (композиция)</a:t>
            </a:r>
          </a:p>
          <a:p>
            <a:pPr>
              <a:buFont typeface="Wingdings" pitchFamily="2" charset="2"/>
              <a:buNone/>
            </a:pPr>
            <a:r>
              <a:rPr lang="ru-RU" altLang="ru-RU" b="1" smtClean="0"/>
              <a:t>3. Речевое оформление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ru-RU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РАССУЖДЕНИЕ</a:t>
            </a:r>
          </a:p>
        </p:txBody>
      </p:sp>
      <p:sp>
        <p:nvSpPr>
          <p:cNvPr id="1536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ru-RU" altLang="ru-RU" b="1" smtClean="0"/>
              <a:t>1. Рассуждение – объяснение</a:t>
            </a:r>
          </a:p>
          <a:p>
            <a:pPr>
              <a:buFont typeface="Wingdings" pitchFamily="2" charset="2"/>
              <a:buNone/>
            </a:pPr>
            <a:r>
              <a:rPr lang="ru-RU" altLang="ru-RU" b="1" smtClean="0"/>
              <a:t>2. Рассуждение - доказательство</a:t>
            </a:r>
          </a:p>
          <a:p>
            <a:pPr>
              <a:buFont typeface="Wingdings" pitchFamily="2" charset="2"/>
              <a:buNone/>
            </a:pPr>
            <a:r>
              <a:rPr lang="ru-RU" altLang="ru-RU" b="1" smtClean="0"/>
              <a:t>4. Рассуждение - эссе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ru-RU" sz="3200" b="1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РАССУЖДЕНИЕ - ДОКАЗАТЕЛЬСТВО</a:t>
            </a:r>
          </a:p>
        </p:txBody>
      </p:sp>
      <p:sp>
        <p:nvSpPr>
          <p:cNvPr id="16387" name="Содержимое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8325"/>
          </a:xfrm>
        </p:spPr>
        <p:txBody>
          <a:bodyPr/>
          <a:lstStyle/>
          <a:p>
            <a:r>
              <a:rPr lang="ru-RU" altLang="ru-RU" sz="2800" b="1" smtClean="0"/>
              <a:t>Определение тематического слова/слов</a:t>
            </a:r>
          </a:p>
          <a:p>
            <a:r>
              <a:rPr lang="ru-RU" altLang="ru-RU" sz="2800" b="1" smtClean="0"/>
              <a:t>Мысли (утверждения, тезисы), которые должны быть доказаны или мысли-антитезисы, которые должны быть опровергнуты; </a:t>
            </a:r>
          </a:p>
          <a:p>
            <a:r>
              <a:rPr lang="ru-RU" altLang="ru-RU" sz="2800" b="1" smtClean="0"/>
              <a:t>Констатирующие доводы</a:t>
            </a:r>
          </a:p>
          <a:p>
            <a:r>
              <a:rPr lang="ru-RU" altLang="ru-RU" sz="2800" b="1" smtClean="0"/>
              <a:t>Доказательства (литературные иллюстрации);</a:t>
            </a:r>
          </a:p>
          <a:p>
            <a:r>
              <a:rPr lang="ru-RU" altLang="ru-RU" sz="2800" b="1" smtClean="0"/>
              <a:t>Выводы</a:t>
            </a:r>
          </a:p>
          <a:p>
            <a:endParaRPr lang="ru-RU" altLang="ru-RU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609600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ru-RU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ОПРЕДЕЛЕНИЕ</a:t>
            </a:r>
            <a:endParaRPr lang="ru-RU" dirty="0">
              <a:solidFill>
                <a:schemeClr val="tx2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ru-RU" b="1" dirty="0" smtClean="0"/>
              <a:t>Подбор обобщающего слова</a:t>
            </a:r>
          </a:p>
          <a:p>
            <a:pPr>
              <a:defRPr/>
            </a:pPr>
            <a:r>
              <a:rPr lang="ru-RU" dirty="0" smtClean="0"/>
              <a:t>Верность – это нравственное </a:t>
            </a:r>
            <a:r>
              <a:rPr lang="ru-RU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качество</a:t>
            </a:r>
            <a:r>
              <a:rPr lang="ru-RU" dirty="0" smtClean="0"/>
              <a:t>…</a:t>
            </a:r>
          </a:p>
          <a:p>
            <a:pPr>
              <a:defRPr/>
            </a:pPr>
            <a:r>
              <a:rPr lang="ru-RU" dirty="0" smtClean="0"/>
              <a:t>Равнодушие – это </a:t>
            </a:r>
            <a:r>
              <a:rPr lang="ru-RU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способность</a:t>
            </a:r>
            <a:r>
              <a:rPr lang="ru-RU" dirty="0" smtClean="0"/>
              <a:t> человека…</a:t>
            </a:r>
          </a:p>
          <a:p>
            <a:pPr>
              <a:defRPr/>
            </a:pPr>
            <a:r>
              <a:rPr lang="ru-RU" dirty="0" smtClean="0"/>
              <a:t>Цель – это конечный</a:t>
            </a:r>
            <a:r>
              <a:rPr lang="ru-RU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 результат</a:t>
            </a:r>
            <a:r>
              <a:rPr lang="ru-RU" dirty="0" smtClean="0"/>
              <a:t>…</a:t>
            </a:r>
          </a:p>
          <a:p>
            <a:pPr>
              <a:defRPr/>
            </a:pPr>
            <a:r>
              <a:rPr lang="ru-RU" dirty="0" smtClean="0"/>
              <a:t>Общество – это </a:t>
            </a:r>
            <a:r>
              <a:rPr lang="ru-RU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форма объед</a:t>
            </a:r>
            <a:r>
              <a:rPr lang="ru-RU" dirty="0" smtClean="0"/>
              <a:t>инения…</a:t>
            </a:r>
          </a:p>
          <a:p>
            <a:pPr>
              <a:buFont typeface="Wingdings" pitchFamily="2" charset="2"/>
              <a:buNone/>
              <a:defRPr/>
            </a:pPr>
            <a:r>
              <a:rPr lang="ru-RU" b="1" dirty="0" smtClean="0"/>
              <a:t>НЕЖЕЛАТЕЛЬНО</a:t>
            </a:r>
            <a:r>
              <a:rPr lang="ru-RU" dirty="0" smtClean="0"/>
              <a:t> строить определение через синонимы, </a:t>
            </a:r>
            <a:r>
              <a:rPr lang="ru-RU" b="1" dirty="0" smtClean="0"/>
              <a:t>НЕЛЬЗЯ</a:t>
            </a:r>
            <a:r>
              <a:rPr lang="ru-RU" dirty="0" smtClean="0"/>
              <a:t> – через однокоренные слова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ОПРЕДЕЛЕНИЕ</a:t>
            </a:r>
            <a:endParaRPr lang="ru-RU" dirty="0">
              <a:solidFill>
                <a:schemeClr val="bg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8435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ru-RU" altLang="ru-RU" b="1" smtClean="0"/>
              <a:t>Конкретизация абстрактного понятия</a:t>
            </a:r>
          </a:p>
          <a:p>
            <a:r>
              <a:rPr lang="ru-RU" altLang="ru-RU" b="1" smtClean="0"/>
              <a:t>- чувства</a:t>
            </a:r>
          </a:p>
          <a:p>
            <a:r>
              <a:rPr lang="ru-RU" altLang="ru-RU" b="1" smtClean="0"/>
              <a:t>- мысли </a:t>
            </a:r>
          </a:p>
          <a:p>
            <a:r>
              <a:rPr lang="ru-RU" altLang="ru-RU" b="1" smtClean="0"/>
              <a:t>- поступок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ОПРЕДЕЛЕНИЕ</a:t>
            </a:r>
            <a:endParaRPr lang="ru-RU" dirty="0">
              <a:solidFill>
                <a:schemeClr val="bg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9459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altLang="ru-RU" b="1" smtClean="0"/>
              <a:t>Цель – это сложное социально-философское понятие, определяющее предмет стремлений как отдельных людей, так и общества в целом. Условием счастья человека и благополучия социума является высокоморальный характер этой цели и средств, которыми она достигается.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ТЕЗИС РАССУЖДЕНИЯ</a:t>
            </a:r>
            <a:endParaRPr lang="ru-RU" dirty="0">
              <a:solidFill>
                <a:schemeClr val="bg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048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ru-RU" altLang="ru-RU" b="1" smtClean="0"/>
              <a:t>Законченное суждение.</a:t>
            </a:r>
          </a:p>
          <a:p>
            <a:pPr>
              <a:buFont typeface="Wingdings" pitchFamily="2" charset="2"/>
              <a:buNone/>
            </a:pPr>
            <a:r>
              <a:rPr lang="ru-RU" altLang="ru-RU" b="1" smtClean="0"/>
              <a:t>Два тематических слова соединить сказуемыми: можно, должно, необходимо, трудно, невозможно…</a:t>
            </a:r>
          </a:p>
          <a:p>
            <a:r>
              <a:rPr lang="ru-RU" altLang="ru-RU" smtClean="0"/>
              <a:t>Чтобы достичь гармонии, необходимо осмысленно ставить цели…</a:t>
            </a:r>
          </a:p>
          <a:p>
            <a:r>
              <a:rPr lang="ru-RU" altLang="ru-RU" smtClean="0"/>
              <a:t>Общество должно уважать интересы личности…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ДОВОДЫ К ТЕЗИСУ</a:t>
            </a:r>
            <a:endParaRPr lang="ru-RU" dirty="0">
              <a:solidFill>
                <a:schemeClr val="bg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1507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ru-RU" altLang="ru-RU" smtClean="0"/>
              <a:t>1</a:t>
            </a:r>
            <a:r>
              <a:rPr lang="ru-RU" altLang="ru-RU" b="1" smtClean="0"/>
              <a:t>. Логическая совместимость</a:t>
            </a:r>
          </a:p>
          <a:p>
            <a:pPr>
              <a:buFont typeface="Wingdings" pitchFamily="2" charset="2"/>
              <a:buNone/>
            </a:pPr>
            <a:r>
              <a:rPr lang="ru-RU" altLang="ru-RU" b="1" smtClean="0"/>
              <a:t>2. Смысловое расширение</a:t>
            </a:r>
          </a:p>
          <a:p>
            <a:pPr>
              <a:buFont typeface="Wingdings" pitchFamily="2" charset="2"/>
              <a:buNone/>
            </a:pPr>
            <a:r>
              <a:rPr lang="ru-RU" altLang="ru-RU" b="1" smtClean="0"/>
              <a:t>3. Ориентация на нравственные (вечные), социальные (временные) принципы и их личностное  усвоение человеком</a:t>
            </a:r>
            <a:r>
              <a:rPr lang="ru-RU" altLang="ru-RU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856663" cy="1441450"/>
          </a:xfrm>
        </p:spPr>
        <p:txBody>
          <a:bodyPr/>
          <a:lstStyle/>
          <a:p>
            <a:pPr>
              <a:defRPr/>
            </a:pPr>
            <a:r>
              <a:rPr lang="ru-RU" sz="3600" dirty="0" smtClean="0">
                <a:solidFill>
                  <a:schemeClr val="tx2">
                    <a:lumMod val="50000"/>
                    <a:lumOff val="50000"/>
                  </a:schemeClr>
                </a:solidFill>
                <a:cs typeface="Times New Roman" pitchFamily="18" charset="0"/>
              </a:rPr>
              <a:t>Какой информацией по поводу предстоящего сочинения по литературе мы сегодня </a:t>
            </a:r>
            <a:r>
              <a:rPr lang="ru-RU" sz="3600" b="1" dirty="0" smtClean="0">
                <a:solidFill>
                  <a:schemeClr val="tx2">
                    <a:lumMod val="50000"/>
                    <a:lumOff val="50000"/>
                  </a:schemeClr>
                </a:solidFill>
                <a:cs typeface="Times New Roman" pitchFamily="18" charset="0"/>
              </a:rPr>
              <a:t>не владеем </a:t>
            </a:r>
            <a:r>
              <a:rPr lang="ru-RU" sz="3600" dirty="0" smtClean="0">
                <a:solidFill>
                  <a:schemeClr val="tx2">
                    <a:lumMod val="50000"/>
                    <a:lumOff val="50000"/>
                  </a:schemeClr>
                </a:solidFill>
                <a:cs typeface="Times New Roman" pitchFamily="18" charset="0"/>
              </a:rPr>
              <a:t>?</a:t>
            </a:r>
          </a:p>
        </p:txBody>
      </p:sp>
      <p:pic>
        <p:nvPicPr>
          <p:cNvPr id="4099" name="Содержимое 20"/>
          <p:cNvPicPr>
            <a:picLocks noGrp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-19050" y="1682750"/>
            <a:ext cx="9070975" cy="507841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ДОВОДЫ К ТЕЗИСУ1</a:t>
            </a:r>
            <a:endParaRPr lang="ru-RU" dirty="0">
              <a:solidFill>
                <a:schemeClr val="tx2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2531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ru-RU" altLang="ru-RU" smtClean="0"/>
              <a:t>1. Если человек  не подходит к определению цели и средств осмысленно, это чревато личной катастрофой.</a:t>
            </a:r>
          </a:p>
          <a:p>
            <a:pPr>
              <a:buFont typeface="Wingdings" pitchFamily="2" charset="2"/>
              <a:buNone/>
            </a:pPr>
            <a:r>
              <a:rPr lang="ru-RU" altLang="ru-RU" smtClean="0"/>
              <a:t>2. Если цель и средства нравственно осмыслены, человек ощущает внутреннюю гармонию.</a:t>
            </a:r>
          </a:p>
          <a:p>
            <a:pPr>
              <a:buFont typeface="Wingdings" pitchFamily="2" charset="2"/>
              <a:buNone/>
            </a:pPr>
            <a:r>
              <a:rPr lang="ru-RU" altLang="ru-RU" smtClean="0"/>
              <a:t>3.Нравственная неразборчивость в средствах, отсутствие осмысленного подхода не позволяет реализовать даже высокую цель.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ИЛЛЮСТРАТИВНЫЕ ПРИМЕРЫ К ДОВОДАМ</a:t>
            </a:r>
            <a:endParaRPr lang="ru-RU" dirty="0">
              <a:solidFill>
                <a:schemeClr val="bg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3555" name="Содержимое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73525"/>
          </a:xfrm>
        </p:spPr>
        <p:txBody>
          <a:bodyPr/>
          <a:lstStyle/>
          <a:p>
            <a:r>
              <a:rPr lang="ru-RU" altLang="ru-RU" smtClean="0"/>
              <a:t>Обломов</a:t>
            </a:r>
          </a:p>
          <a:p>
            <a:r>
              <a:rPr lang="ru-RU" altLang="ru-RU" smtClean="0"/>
              <a:t>Безухов</a:t>
            </a:r>
          </a:p>
          <a:p>
            <a:r>
              <a:rPr lang="ru-RU" altLang="ru-RU" smtClean="0"/>
              <a:t>Печорин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ИЛЛЮСТРАТИВНЫЕ ПРИМЕРЫ К ДОВОДАМ</a:t>
            </a:r>
            <a:endParaRPr lang="ru-RU" dirty="0">
              <a:solidFill>
                <a:schemeClr val="tx2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4579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ru-RU" altLang="ru-RU" smtClean="0"/>
              <a:t>1. Использовать «мостики», «связочные фразы».</a:t>
            </a:r>
          </a:p>
          <a:p>
            <a:pPr>
              <a:buFont typeface="Wingdings" pitchFamily="2" charset="2"/>
              <a:buNone/>
            </a:pPr>
            <a:r>
              <a:rPr lang="ru-RU" altLang="ru-RU" smtClean="0"/>
              <a:t>2. Расположение по принципу восходящей градации (от менее сильного к более сильному примеру), контраста (вечное -временное), (социальное –личное).</a:t>
            </a:r>
          </a:p>
          <a:p>
            <a:pPr>
              <a:buFont typeface="Wingdings" pitchFamily="2" charset="2"/>
              <a:buNone/>
            </a:pPr>
            <a:r>
              <a:rPr lang="ru-RU" altLang="ru-RU" smtClean="0"/>
              <a:t>3. Проблемно-ориентированный пересказ фрагмента в связи с доводом и тезисом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ВЫВОД</a:t>
            </a:r>
            <a:endParaRPr lang="ru-RU" dirty="0">
              <a:solidFill>
                <a:schemeClr val="bg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560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altLang="ru-RU" b="1" smtClean="0"/>
              <a:t>Должен расширить тезис!</a:t>
            </a:r>
          </a:p>
          <a:p>
            <a:r>
              <a:rPr lang="ru-RU" altLang="ru-RU" b="1" smtClean="0"/>
              <a:t>Прием переключения на себя.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ТЕМЫ 2017-2018</a:t>
            </a:r>
          </a:p>
        </p:txBody>
      </p:sp>
      <p:sp>
        <p:nvSpPr>
          <p:cNvPr id="26627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altLang="ru-RU" smtClean="0"/>
          </a:p>
          <a:p>
            <a:r>
              <a:rPr lang="ru-RU" altLang="ru-RU" b="1" smtClean="0"/>
              <a:t>Разнородный характер тематических направлений</a:t>
            </a:r>
          </a:p>
          <a:p>
            <a:r>
              <a:rPr lang="ru-RU" altLang="ru-RU" b="1" smtClean="0"/>
              <a:t>Не обязательно антонимы («Человек и общество», «Цель и средства»)</a:t>
            </a:r>
          </a:p>
          <a:p>
            <a:r>
              <a:rPr lang="ru-RU" altLang="ru-RU" b="1" smtClean="0"/>
              <a:t>Системная подчиненность направлений</a:t>
            </a:r>
            <a:endParaRPr lang="ru-RU" alt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ТЕМЫ: системный характер</a:t>
            </a:r>
            <a:endParaRPr lang="ru-RU" dirty="0">
              <a:solidFill>
                <a:schemeClr val="tx2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7651" name="Содержимое 2"/>
          <p:cNvSpPr>
            <a:spLocks noGrp="1"/>
          </p:cNvSpPr>
          <p:nvPr>
            <p:ph idx="1"/>
          </p:nvPr>
        </p:nvSpPr>
        <p:spPr>
          <a:xfrm>
            <a:off x="533400" y="1600200"/>
            <a:ext cx="8229600" cy="4302125"/>
          </a:xfrm>
        </p:spPr>
        <p:txBody>
          <a:bodyPr/>
          <a:lstStyle/>
          <a:p>
            <a:r>
              <a:rPr lang="ru-RU" altLang="ru-RU" b="1" smtClean="0"/>
              <a:t>Человек и общество – самое широкое направление</a:t>
            </a:r>
          </a:p>
          <a:p>
            <a:r>
              <a:rPr lang="ru-RU" altLang="ru-RU" b="1" smtClean="0"/>
              <a:t>Цель и средство – частный аспект предыдущего направления</a:t>
            </a:r>
          </a:p>
          <a:p>
            <a:r>
              <a:rPr lang="ru-RU" altLang="ru-RU" b="1" smtClean="0"/>
              <a:t>Смелость и трусость – социальные оценки деятельности человека</a:t>
            </a:r>
          </a:p>
          <a:p>
            <a:r>
              <a:rPr lang="ru-RU" altLang="ru-RU" b="1" smtClean="0"/>
              <a:t>Равнодушие и отзывчивость, верность и измена – эмоциональные характеристики человека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ТЕМЫ</a:t>
            </a:r>
            <a:endParaRPr lang="ru-RU" dirty="0">
              <a:solidFill>
                <a:schemeClr val="tx2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8675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altLang="ru-RU" b="1" smtClean="0"/>
          </a:p>
          <a:p>
            <a:r>
              <a:rPr lang="ru-RU" altLang="ru-RU" b="1" smtClean="0"/>
              <a:t>Новые приемы при выборе литературного материала: одного - двух примеров  недостаточно, чтобы показать разновидности свойств в соответствии с рекомендациями ФИПИ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ТЕМЫ</a:t>
            </a:r>
          </a:p>
        </p:txBody>
      </p:sp>
      <p:sp>
        <p:nvSpPr>
          <p:cNvPr id="29699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altLang="ru-RU" smtClean="0"/>
          </a:p>
          <a:p>
            <a:r>
              <a:rPr lang="ru-RU" altLang="ru-RU" b="1" smtClean="0"/>
              <a:t> «Двойчатка» создает определенную разность потенциалов, строится вокруг двух семантических центров</a:t>
            </a:r>
          </a:p>
          <a:p>
            <a:r>
              <a:rPr lang="ru-RU" altLang="ru-RU" b="1" smtClean="0"/>
              <a:t>Системная зависимость требует новых приемов в определении и ограничении понятий  </a:t>
            </a:r>
            <a:endParaRPr lang="ru-RU" alt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I </a:t>
            </a:r>
            <a:r>
              <a:rPr lang="ru-RU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 ЭТАП РАБОТЫ</a:t>
            </a:r>
          </a:p>
        </p:txBody>
      </p:sp>
      <p:sp>
        <p:nvSpPr>
          <p:cNvPr id="3072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altLang="ru-RU" b="1" smtClean="0"/>
              <a:t>Содержательный уровень</a:t>
            </a:r>
          </a:p>
          <a:p>
            <a:pPr>
              <a:buFont typeface="Wingdings" pitchFamily="2" charset="2"/>
              <a:buNone/>
            </a:pPr>
            <a:r>
              <a:rPr lang="ru-RU" altLang="ru-RU" b="1" smtClean="0"/>
              <a:t>1. Выбрать тему</a:t>
            </a:r>
          </a:p>
          <a:p>
            <a:pPr>
              <a:buFont typeface="Wingdings" pitchFamily="2" charset="2"/>
              <a:buNone/>
            </a:pPr>
            <a:r>
              <a:rPr lang="ru-RU" altLang="ru-RU" b="1" smtClean="0"/>
              <a:t>2. Определить понятийный объем  тематических слов, дать их определение</a:t>
            </a:r>
          </a:p>
          <a:p>
            <a:pPr>
              <a:buFont typeface="Wingdings" pitchFamily="2" charset="2"/>
              <a:buNone/>
            </a:pPr>
            <a:r>
              <a:rPr lang="ru-RU" altLang="ru-RU" b="1" smtClean="0"/>
              <a:t>3. Сформулировать основной тезис сочинения, соотнесенный с темой</a:t>
            </a:r>
          </a:p>
          <a:p>
            <a:pPr>
              <a:buFont typeface="Wingdings" pitchFamily="2" charset="2"/>
              <a:buNone/>
            </a:pPr>
            <a:r>
              <a:rPr lang="ru-RU" altLang="ru-RU" b="1" smtClean="0"/>
              <a:t>4. Сформировать доводы к тезису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altLang="ru-RU" smtClean="0"/>
          </a:p>
        </p:txBody>
      </p:sp>
      <p:sp>
        <p:nvSpPr>
          <p:cNvPr id="31747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ru-RU" altLang="ru-RU" b="1" smtClean="0"/>
              <a:t>5. Подобрать литературный материал к тезису и доводам</a:t>
            </a:r>
          </a:p>
          <a:p>
            <a:pPr>
              <a:buFont typeface="Wingdings" pitchFamily="2" charset="2"/>
              <a:buNone/>
            </a:pPr>
            <a:r>
              <a:rPr lang="ru-RU" altLang="ru-RU" b="1" smtClean="0"/>
              <a:t>6. Сформулировать вывод</a:t>
            </a:r>
          </a:p>
          <a:p>
            <a:pPr>
              <a:buFont typeface="Wingdings" pitchFamily="2" charset="2"/>
              <a:buNone/>
            </a:pPr>
            <a:r>
              <a:rPr lang="ru-RU" altLang="ru-RU" b="1" smtClean="0"/>
              <a:t>7. Соблюдать принцип смыслового расширения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>
          <a:xfrm>
            <a:off x="250825" y="274638"/>
            <a:ext cx="8713788" cy="922337"/>
          </a:xfrm>
        </p:spPr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ru-RU" sz="3200" dirty="0" smtClean="0">
                <a:solidFill>
                  <a:schemeClr val="tx2">
                    <a:lumMod val="50000"/>
                    <a:lumOff val="50000"/>
                  </a:schemeClr>
                </a:solidFill>
                <a:cs typeface="Times New Roman" pitchFamily="18" charset="0"/>
              </a:rPr>
              <a:t>Принципы формулировок тем </a:t>
            </a:r>
            <a:br>
              <a:rPr lang="ru-RU" sz="3200" dirty="0" smtClean="0">
                <a:solidFill>
                  <a:schemeClr val="tx2">
                    <a:lumMod val="50000"/>
                    <a:lumOff val="50000"/>
                  </a:schemeClr>
                </a:solidFill>
                <a:cs typeface="Times New Roman" pitchFamily="18" charset="0"/>
              </a:rPr>
            </a:br>
            <a:r>
              <a:rPr lang="ru-RU" sz="3200" dirty="0" smtClean="0">
                <a:solidFill>
                  <a:schemeClr val="tx2">
                    <a:lumMod val="50000"/>
                    <a:lumOff val="50000"/>
                  </a:schemeClr>
                </a:solidFill>
                <a:cs typeface="Times New Roman" pitchFamily="18" charset="0"/>
              </a:rPr>
              <a:t>итогового сочинения</a:t>
            </a:r>
          </a:p>
        </p:txBody>
      </p:sp>
      <p:pic>
        <p:nvPicPr>
          <p:cNvPr id="5123" name="Содержимое 4"/>
          <p:cNvPicPr>
            <a:picLocks noGrp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58750" y="1182688"/>
            <a:ext cx="8826500" cy="557847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II </a:t>
            </a:r>
            <a:r>
              <a:rPr lang="ru-RU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ЭТАП</a:t>
            </a:r>
          </a:p>
        </p:txBody>
      </p:sp>
      <p:sp>
        <p:nvSpPr>
          <p:cNvPr id="32771" name="Содержимое 2"/>
          <p:cNvSpPr>
            <a:spLocks noGrp="1"/>
          </p:cNvSpPr>
          <p:nvPr>
            <p:ph idx="1"/>
          </p:nvPr>
        </p:nvSpPr>
        <p:spPr>
          <a:xfrm>
            <a:off x="381000" y="1828800"/>
            <a:ext cx="8229600" cy="4302125"/>
          </a:xfrm>
        </p:spPr>
        <p:txBody>
          <a:bodyPr/>
          <a:lstStyle/>
          <a:p>
            <a:endParaRPr lang="ru-RU" altLang="ru-RU" b="1" smtClean="0"/>
          </a:p>
          <a:p>
            <a:r>
              <a:rPr lang="ru-RU" altLang="ru-RU" b="1" smtClean="0"/>
              <a:t>Уровень композиции</a:t>
            </a:r>
          </a:p>
          <a:p>
            <a:pPr>
              <a:buFont typeface="Wingdings" pitchFamily="2" charset="2"/>
              <a:buNone/>
            </a:pPr>
            <a:r>
              <a:rPr lang="ru-RU" altLang="ru-RU" b="1" smtClean="0"/>
              <a:t>1. Принцип связного изложения</a:t>
            </a:r>
          </a:p>
          <a:p>
            <a:pPr>
              <a:buFont typeface="Wingdings" pitchFamily="2" charset="2"/>
              <a:buNone/>
            </a:pPr>
            <a:r>
              <a:rPr lang="ru-RU" altLang="ru-RU" b="1" smtClean="0"/>
              <a:t>2. Продумать основные риторичесакие фигуры(противопоставление, сопоставление, градация…)</a:t>
            </a:r>
          </a:p>
          <a:p>
            <a:endParaRPr lang="ru-RU" altLang="ru-RU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III </a:t>
            </a:r>
            <a:r>
              <a:rPr lang="ru-RU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ЭТАП</a:t>
            </a:r>
          </a:p>
        </p:txBody>
      </p:sp>
      <p:sp>
        <p:nvSpPr>
          <p:cNvPr id="33795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altLang="ru-RU" b="1" smtClean="0"/>
          </a:p>
          <a:p>
            <a:r>
              <a:rPr lang="ru-RU" altLang="ru-RU" b="1" smtClean="0"/>
              <a:t>Уровень речевого оформления</a:t>
            </a:r>
          </a:p>
          <a:p>
            <a:pPr>
              <a:buFont typeface="Wingdings" pitchFamily="2" charset="2"/>
              <a:buNone/>
            </a:pPr>
            <a:r>
              <a:rPr lang="ru-RU" altLang="ru-RU" b="1" smtClean="0"/>
              <a:t>1. Способ предъявления собственного отношения к содержанию</a:t>
            </a:r>
          </a:p>
          <a:p>
            <a:pPr>
              <a:buFont typeface="Wingdings" pitchFamily="2" charset="2"/>
              <a:buNone/>
            </a:pPr>
            <a:r>
              <a:rPr lang="ru-RU" altLang="ru-RU" b="1" smtClean="0"/>
              <a:t>2. Проверить работу на наличие ошибок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mtClean="0"/>
              <a:t>ЧЕЛОВЕК И ОБЩЕСТВО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/>
              <a:t>Для данного направления актуален взгляд на </a:t>
            </a:r>
            <a:r>
              <a:rPr lang="ru-RU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человека как представителя социума. Общество во многом формирует </a:t>
            </a:r>
            <a:r>
              <a:rPr lang="ru-RU" dirty="0" smtClean="0"/>
              <a:t>личность, но и личность способна влиять на социум. Работа в рамках направления позволяет </a:t>
            </a:r>
            <a:r>
              <a:rPr lang="ru-RU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рассмотреть проблему личности и общества с разных сторон: с точки зрения их гармоничного взаимодействия, </a:t>
            </a:r>
            <a:endParaRPr lang="ru-RU" dirty="0">
              <a:solidFill>
                <a:schemeClr val="tx2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mtClean="0"/>
              <a:t>ЧЕЛОВЕК И ОБЩЕСТВО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ru-RU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сложного противостояния или непримиримого конфликта. </a:t>
            </a:r>
            <a:r>
              <a:rPr lang="ru-RU" dirty="0" smtClean="0"/>
              <a:t>Не менее важно задуматься об условиях, при которых человек должен подчиниться общественным законам, а общество – учитывать интересы каждого человека.</a:t>
            </a:r>
          </a:p>
          <a:p>
            <a:pPr>
              <a:buFont typeface="Wingdings" pitchFamily="2" charset="2"/>
              <a:buNone/>
              <a:defRPr/>
            </a:pPr>
            <a:r>
              <a:rPr lang="ru-RU" dirty="0" smtClean="0"/>
              <a:t>Литература всегда проявляла интерес к </a:t>
            </a:r>
            <a:r>
              <a:rPr lang="ru-RU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проблеме взаимоотношений человека и </a:t>
            </a:r>
            <a:endParaRPr lang="ru-RU" dirty="0">
              <a:solidFill>
                <a:schemeClr val="tx2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mtClean="0"/>
              <a:t>ЧЕЛОВЕК И ОБЩЕСТВО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общества,</a:t>
            </a:r>
            <a:r>
              <a:rPr lang="ru-RU" dirty="0" smtClean="0"/>
              <a:t> созидательным или разрушительным последствиям этого взаимодействия для отдельной личности или для человеческой цивилизации.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ЧЕЛОВЕК И ОБЩЕСТВО       опорные мысли</a:t>
            </a:r>
          </a:p>
        </p:txBody>
      </p:sp>
      <p:sp>
        <p:nvSpPr>
          <p:cNvPr id="37891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altLang="ru-RU" b="1" smtClean="0"/>
          </a:p>
          <a:p>
            <a:pPr>
              <a:buFont typeface="Wingdings" pitchFamily="2" charset="2"/>
              <a:buNone/>
            </a:pPr>
            <a:r>
              <a:rPr lang="ru-RU" altLang="ru-RU" b="1" smtClean="0"/>
              <a:t>1. Человек – представитель социума</a:t>
            </a:r>
          </a:p>
          <a:p>
            <a:pPr>
              <a:buFont typeface="Wingdings" pitchFamily="2" charset="2"/>
              <a:buNone/>
            </a:pPr>
            <a:r>
              <a:rPr lang="ru-RU" altLang="ru-RU" b="1" smtClean="0"/>
              <a:t>2. Общество формирует человека как личность</a:t>
            </a:r>
          </a:p>
          <a:p>
            <a:pPr>
              <a:buFont typeface="Wingdings" pitchFamily="2" charset="2"/>
              <a:buNone/>
            </a:pPr>
            <a:r>
              <a:rPr lang="ru-RU" altLang="ru-RU" b="1" smtClean="0"/>
              <a:t>3. Взаимоотношения человека и общества могут складываться по-разному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/>
              <a:t> </a:t>
            </a:r>
            <a:r>
              <a:rPr lang="ru-RU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ОБЩЕСТВО- смысловой объем понятия</a:t>
            </a:r>
          </a:p>
        </p:txBody>
      </p:sp>
      <p:sp>
        <p:nvSpPr>
          <p:cNvPr id="38915" name="Содержимое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7325"/>
          </a:xfrm>
        </p:spPr>
        <p:txBody>
          <a:bodyPr/>
          <a:lstStyle/>
          <a:p>
            <a:endParaRPr lang="ru-RU" altLang="ru-RU" b="1" smtClean="0"/>
          </a:p>
          <a:p>
            <a:pPr>
              <a:buFont typeface="Wingdings" pitchFamily="2" charset="2"/>
              <a:buNone/>
            </a:pPr>
            <a:r>
              <a:rPr lang="ru-RU" altLang="ru-RU" b="1" smtClean="0"/>
              <a:t>1. Общество формирует личность</a:t>
            </a:r>
          </a:p>
          <a:p>
            <a:pPr>
              <a:buFont typeface="Wingdings" pitchFamily="2" charset="2"/>
              <a:buNone/>
            </a:pPr>
            <a:r>
              <a:rPr lang="ru-RU" altLang="ru-RU" b="1" smtClean="0"/>
              <a:t>2. Общество имеет свои законы, человек часто должен им подчиняться</a:t>
            </a:r>
          </a:p>
          <a:p>
            <a:pPr>
              <a:buFont typeface="Wingdings" pitchFamily="2" charset="2"/>
              <a:buNone/>
            </a:pPr>
            <a:r>
              <a:rPr lang="ru-RU" altLang="ru-RU" b="1" smtClean="0"/>
              <a:t>3. Общество должно учитывать интересы человека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ЧЕЛОВЕК- смысловой объем понятия</a:t>
            </a:r>
          </a:p>
        </p:txBody>
      </p:sp>
      <p:sp>
        <p:nvSpPr>
          <p:cNvPr id="39939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altLang="ru-RU" b="1" smtClean="0"/>
          </a:p>
          <a:p>
            <a:pPr>
              <a:buFont typeface="Wingdings" pitchFamily="2" charset="2"/>
              <a:buNone/>
            </a:pPr>
            <a:r>
              <a:rPr lang="ru-RU" altLang="ru-RU" b="1" smtClean="0"/>
              <a:t>1. Человек – представитель социума и личность</a:t>
            </a:r>
          </a:p>
          <a:p>
            <a:pPr>
              <a:buFont typeface="Wingdings" pitchFamily="2" charset="2"/>
              <a:buNone/>
            </a:pPr>
            <a:r>
              <a:rPr lang="ru-RU" altLang="ru-RU" b="1" smtClean="0"/>
              <a:t>2. Он зависит от общества</a:t>
            </a:r>
          </a:p>
          <a:p>
            <a:pPr>
              <a:buFont typeface="Wingdings" pitchFamily="2" charset="2"/>
              <a:buNone/>
            </a:pPr>
            <a:r>
              <a:rPr lang="ru-RU" altLang="ru-RU" b="1" smtClean="0"/>
              <a:t>3. Отношения человека с обществом могут складываться как гармоничными, так сложными и непримиримыми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ВЫВОД</a:t>
            </a:r>
          </a:p>
        </p:txBody>
      </p:sp>
      <p:sp>
        <p:nvSpPr>
          <p:cNvPr id="4096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altLang="ru-RU" b="1" smtClean="0"/>
          </a:p>
          <a:p>
            <a:endParaRPr lang="ru-RU" altLang="ru-RU" b="1" smtClean="0"/>
          </a:p>
          <a:p>
            <a:r>
              <a:rPr lang="ru-RU" altLang="ru-RU" b="1" smtClean="0"/>
              <a:t>Главный тезис должен ориентироваться на идею взаимоотношений человека с обществом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ГАРМОНИЯ</a:t>
            </a:r>
          </a:p>
        </p:txBody>
      </p:sp>
      <p:sp>
        <p:nvSpPr>
          <p:cNvPr id="41987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altLang="ru-RU" b="1" smtClean="0"/>
          </a:p>
          <a:p>
            <a:endParaRPr lang="ru-RU" altLang="ru-RU" b="1" smtClean="0"/>
          </a:p>
          <a:p>
            <a:r>
              <a:rPr lang="ru-RU" altLang="ru-RU" b="1" smtClean="0"/>
              <a:t>Истинная (Ростовы, Гринев…..)</a:t>
            </a:r>
          </a:p>
          <a:p>
            <a:r>
              <a:rPr lang="ru-RU" altLang="ru-RU" b="1" smtClean="0"/>
              <a:t>Ложная (Молчалин, Кабаниха, Курагины, Господин из Сан-Франциско, Лопахин….)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>
          <a:xfrm>
            <a:off x="179388" y="0"/>
            <a:ext cx="8713787" cy="1125538"/>
          </a:xfrm>
        </p:spPr>
        <p:txBody>
          <a:bodyPr/>
          <a:lstStyle/>
          <a:p>
            <a:endParaRPr lang="ru-RU" altLang="ru-RU" sz="3200" smtClean="0"/>
          </a:p>
        </p:txBody>
      </p:sp>
      <p:pic>
        <p:nvPicPr>
          <p:cNvPr id="6147" name="Содержимое 4"/>
          <p:cNvPicPr>
            <a:picLocks noGrp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-109538" y="938213"/>
            <a:ext cx="9332913" cy="61087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СЛОЖНОЕ      ПРОТИВОСТОЯНИЕ</a:t>
            </a:r>
          </a:p>
        </p:txBody>
      </p:sp>
      <p:sp>
        <p:nvSpPr>
          <p:cNvPr id="43011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altLang="ru-RU" b="1" smtClean="0"/>
              <a:t>«Лишние люди»…..</a:t>
            </a:r>
          </a:p>
          <a:p>
            <a:r>
              <a:rPr lang="ru-RU" altLang="ru-RU" b="1" smtClean="0"/>
              <a:t>«Униженные и оскорбленные»…..</a:t>
            </a:r>
          </a:p>
          <a:p>
            <a:r>
              <a:rPr lang="ru-RU" altLang="ru-RU" b="1" smtClean="0"/>
              <a:t>«Маленькие люди»….</a:t>
            </a:r>
          </a:p>
          <a:p>
            <a:r>
              <a:rPr lang="ru-RU" altLang="ru-RU" b="1" smtClean="0"/>
              <a:t>Босяки….</a:t>
            </a:r>
          </a:p>
          <a:p>
            <a:r>
              <a:rPr lang="ru-RU" altLang="ru-RU" b="1" smtClean="0"/>
              <a:t>Герои- «идеологи»…..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НЕПРИМИРИМЫЙ КОНФЛИКТ</a:t>
            </a:r>
          </a:p>
        </p:txBody>
      </p:sp>
      <p:sp>
        <p:nvSpPr>
          <p:cNvPr id="44035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altLang="ru-RU" b="1" smtClean="0"/>
          </a:p>
          <a:p>
            <a:r>
              <a:rPr lang="ru-RU" altLang="ru-RU" b="1" smtClean="0"/>
              <a:t>Герой – представитель нового – противостоит косности общества (Чацкий, Базаров….)</a:t>
            </a:r>
          </a:p>
          <a:p>
            <a:r>
              <a:rPr lang="ru-RU" altLang="ru-RU" b="1" smtClean="0"/>
              <a:t>Герой – противник тоталитаризма(…..)</a:t>
            </a:r>
          </a:p>
          <a:p>
            <a:endParaRPr lang="ru-RU" altLang="ru-RU" smtClean="0"/>
          </a:p>
          <a:p>
            <a:endParaRPr lang="ru-RU" alt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БАЗОВЫЙ ТЕЗИС</a:t>
            </a:r>
          </a:p>
        </p:txBody>
      </p:sp>
      <p:sp>
        <p:nvSpPr>
          <p:cNvPr id="45059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altLang="ru-RU" b="1" smtClean="0"/>
          </a:p>
          <a:p>
            <a:endParaRPr lang="ru-RU" altLang="ru-RU" b="1" smtClean="0"/>
          </a:p>
          <a:p>
            <a:r>
              <a:rPr lang="ru-RU" altLang="ru-RU" b="1" smtClean="0"/>
              <a:t>В отношениях человека с обществом определяющую роль  играет его нравственный выбор</a:t>
            </a:r>
          </a:p>
          <a:p>
            <a:endParaRPr lang="ru-RU" alt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ПЛАН БАЗОВОГО ТЕКСТА</a:t>
            </a:r>
            <a:endParaRPr lang="ru-RU" dirty="0">
              <a:solidFill>
                <a:schemeClr val="tx2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4608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altLang="ru-RU" b="1" smtClean="0"/>
          </a:p>
          <a:p>
            <a:r>
              <a:rPr lang="ru-RU" altLang="ru-RU" b="1" smtClean="0"/>
              <a:t>ТЕЗИС</a:t>
            </a:r>
          </a:p>
          <a:p>
            <a:r>
              <a:rPr lang="ru-RU" altLang="ru-RU" b="1" smtClean="0"/>
              <a:t>ДОВОДЫ</a:t>
            </a:r>
          </a:p>
          <a:p>
            <a:r>
              <a:rPr lang="ru-RU" altLang="ru-RU" b="1" smtClean="0"/>
              <a:t>ЛИТЕРАТУРНЫЕ ИЛЛЮСТРАЦИИ К ДОВОДАМ</a:t>
            </a:r>
          </a:p>
          <a:p>
            <a:r>
              <a:rPr lang="ru-RU" altLang="ru-RU" b="1" smtClean="0"/>
              <a:t>ВЫВОД</a:t>
            </a:r>
          </a:p>
          <a:p>
            <a:endParaRPr lang="ru-RU" alt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ru-RU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ДОВОДЫ</a:t>
            </a:r>
          </a:p>
        </p:txBody>
      </p:sp>
      <p:sp>
        <p:nvSpPr>
          <p:cNvPr id="47107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altLang="ru-RU" b="1" smtClean="0"/>
              <a:t>Наличие нравственных принципов позволяет человеку найти свое место</a:t>
            </a:r>
          </a:p>
          <a:p>
            <a:r>
              <a:rPr lang="ru-RU" altLang="ru-RU" b="1" smtClean="0"/>
              <a:t>Бездумное существование обезличивает человека, приводить к духовной гибели</a:t>
            </a:r>
          </a:p>
          <a:p>
            <a:r>
              <a:rPr lang="ru-RU" altLang="ru-RU" b="1" smtClean="0"/>
              <a:t>Личная судьба человека зависит от его индивидуального понимания социальных приоритетов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ВЫВОД</a:t>
            </a:r>
          </a:p>
        </p:txBody>
      </p:sp>
      <p:sp>
        <p:nvSpPr>
          <p:cNvPr id="48131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altLang="ru-RU" b="1" smtClean="0"/>
          </a:p>
          <a:p>
            <a:r>
              <a:rPr lang="ru-RU" altLang="ru-RU" b="1" smtClean="0"/>
              <a:t>Человек сам может и должен выстраивать свои отношения с обществом, ориентируясь на вечные нравственные основы жизни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Может ли один человек изменить общество?</a:t>
            </a:r>
            <a:endParaRPr lang="ru-RU" dirty="0">
              <a:solidFill>
                <a:schemeClr val="tx2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49155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altLang="ru-RU" b="1" smtClean="0"/>
              <a:t>Определение понятий «человек» и «общество» применительно к теме(возможность и оправданность конфликта личности с обществом, если общество утратило нравственные ориентиры)</a:t>
            </a:r>
          </a:p>
          <a:p>
            <a:r>
              <a:rPr lang="ru-RU" altLang="ru-RU" b="1" smtClean="0"/>
              <a:t>Тезис. Усилия человека не напрасны, если он борется за высокие ценности: прогресс,</a:t>
            </a:r>
          </a:p>
          <a:p>
            <a:endParaRPr lang="ru-RU" altLang="ru-RU" smtClean="0"/>
          </a:p>
          <a:p>
            <a:endParaRPr lang="ru-RU" alt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Может ли один человек изменить общество?</a:t>
            </a:r>
            <a:endParaRPr lang="ru-RU" dirty="0">
              <a:solidFill>
                <a:schemeClr val="tx2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50179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ru-RU" altLang="ru-RU" b="1" smtClean="0"/>
              <a:t>свободу, личное достоинство («И один в поле воин»)</a:t>
            </a:r>
          </a:p>
          <a:p>
            <a:r>
              <a:rPr lang="ru-RU" altLang="ru-RU" b="1" smtClean="0"/>
              <a:t>Доводы.</a:t>
            </a:r>
          </a:p>
          <a:p>
            <a:pPr>
              <a:buFont typeface="Wingdings" pitchFamily="2" charset="2"/>
              <a:buNone/>
            </a:pPr>
            <a:r>
              <a:rPr lang="ru-RU" altLang="ru-RU" b="1" smtClean="0"/>
              <a:t>1.  Будущее оценит эти усилия</a:t>
            </a:r>
          </a:p>
          <a:p>
            <a:pPr>
              <a:buFont typeface="Wingdings" pitchFamily="2" charset="2"/>
              <a:buNone/>
            </a:pPr>
            <a:r>
              <a:rPr lang="ru-RU" altLang="ru-RU" b="1" smtClean="0"/>
              <a:t>2. Для косного антигуманного общества эти конфликты на проходят бесследно</a:t>
            </a:r>
          </a:p>
          <a:p>
            <a:pPr>
              <a:buFont typeface="Wingdings" pitchFamily="2" charset="2"/>
              <a:buNone/>
            </a:pPr>
            <a:r>
              <a:rPr lang="ru-RU" altLang="ru-RU" b="1" smtClean="0"/>
              <a:t>3. Сам человек реализует в этом конфликте свою духовную сущность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МОЖЕТ ЛИ ОДИН ЧЕЛОВЕК ИЗМЕНИТЬ ОБЩЕСТВО?</a:t>
            </a:r>
            <a:endParaRPr lang="ru-RU" dirty="0">
              <a:solidFill>
                <a:schemeClr val="tx2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5120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altLang="ru-RU" b="1" smtClean="0"/>
              <a:t>Литературные иллюстрации: Чацкий и фамусовское общество(оценка Гончарова), Катерина Кабанова (оценка Добролюбова) и «темное царство», герои «лагерной прозы»….</a:t>
            </a:r>
          </a:p>
          <a:p>
            <a:r>
              <a:rPr lang="ru-RU" altLang="ru-RU" b="1" smtClean="0"/>
              <a:t>Вывод. Бунт против несовершенного общества является источником совершенствования мира.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mtClean="0"/>
              <a:t>ЦЕЛИ И СРЕДСТВА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/>
              <a:t>Понятия данного направления </a:t>
            </a:r>
            <a:r>
              <a:rPr lang="ru-RU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взаимосвязаны</a:t>
            </a:r>
            <a:r>
              <a:rPr lang="ru-RU" dirty="0" smtClean="0"/>
              <a:t> и позволяют задуматься о жизненных </a:t>
            </a:r>
            <a:r>
              <a:rPr lang="ru-RU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устремлениях </a:t>
            </a:r>
            <a:r>
              <a:rPr lang="ru-RU" dirty="0" smtClean="0"/>
              <a:t>человека, важности </a:t>
            </a:r>
            <a:r>
              <a:rPr lang="ru-RU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осмысленного </a:t>
            </a:r>
            <a:r>
              <a:rPr lang="ru-RU" dirty="0" err="1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целеполагания</a:t>
            </a:r>
            <a:r>
              <a:rPr lang="ru-RU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, </a:t>
            </a:r>
            <a:r>
              <a:rPr lang="ru-RU" dirty="0" smtClean="0"/>
              <a:t>умении </a:t>
            </a:r>
            <a:r>
              <a:rPr lang="ru-RU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правильно соотносить цель и средства</a:t>
            </a:r>
            <a:r>
              <a:rPr lang="ru-RU" dirty="0" smtClean="0"/>
              <a:t> ее достижения, а также об </a:t>
            </a:r>
            <a:r>
              <a:rPr lang="ru-RU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этической оценке </a:t>
            </a:r>
            <a:r>
              <a:rPr lang="ru-RU" dirty="0" smtClean="0"/>
              <a:t>действий человека. Во многих литературных произведениях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Особенности ИС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defRPr/>
            </a:pPr>
            <a:endParaRPr lang="ru-RU" dirty="0"/>
          </a:p>
          <a:p>
            <a:pPr>
              <a:defRPr/>
            </a:pPr>
            <a:r>
              <a:rPr lang="ru-RU" b="1" dirty="0" smtClean="0"/>
              <a:t>НАДПРЕДМЕТНЫЙ ХАРАКТЕР ( </a:t>
            </a:r>
            <a:r>
              <a:rPr lang="ru-RU" b="1" dirty="0"/>
              <a:t>нацелено на проверку общих речевых компетенций обучающегося, выявление уровня его речевой культуры, оценку умения выпускника рассуждать по избранной теме, аргументировать свою </a:t>
            </a:r>
            <a:r>
              <a:rPr lang="ru-RU" b="1" dirty="0" smtClean="0"/>
              <a:t>позицию).</a:t>
            </a:r>
          </a:p>
          <a:p>
            <a:pPr>
              <a:defRPr/>
            </a:pPr>
            <a:endParaRPr lang="ru-RU" b="1" dirty="0" smtClean="0"/>
          </a:p>
          <a:p>
            <a:pPr>
              <a:defRPr/>
            </a:pPr>
            <a:r>
              <a:rPr lang="ru-RU" b="1" dirty="0" smtClean="0"/>
              <a:t>ЛИТЕРАТУРОЦЕНТРИЧНОСЬ (построение </a:t>
            </a:r>
            <a:r>
              <a:rPr lang="ru-RU" b="1" dirty="0"/>
              <a:t>аргументации с обязательной опорой на литературный </a:t>
            </a:r>
            <a:r>
              <a:rPr lang="ru-RU" b="1" dirty="0" smtClean="0"/>
              <a:t>материал).</a:t>
            </a:r>
          </a:p>
          <a:p>
            <a:pPr>
              <a:defRPr/>
            </a:pPr>
            <a:r>
              <a:rPr lang="ru-RU" b="1" dirty="0" smtClean="0"/>
              <a:t> </a:t>
            </a:r>
            <a:r>
              <a:rPr lang="ru-RU" b="1" dirty="0"/>
              <a:t>Каждое тематическое направление включает </a:t>
            </a:r>
            <a:r>
              <a:rPr lang="ru-RU" b="1" dirty="0" smtClean="0"/>
              <a:t>ДВА ПОНЯТИЯ  , </a:t>
            </a:r>
            <a:r>
              <a:rPr lang="ru-RU" b="1" dirty="0"/>
              <a:t>по преимуществу полярных</a:t>
            </a:r>
            <a:r>
              <a:rPr lang="ru-RU" b="1" dirty="0" smtClean="0"/>
              <a:t>.</a:t>
            </a:r>
            <a:endParaRPr lang="ru-RU" b="1" dirty="0"/>
          </a:p>
          <a:p>
            <a:pPr>
              <a:defRPr/>
            </a:pPr>
            <a:r>
              <a:rPr lang="ru-RU" b="1" dirty="0"/>
              <a:t>Такой подход позволяет создавать </a:t>
            </a:r>
            <a:r>
              <a:rPr lang="ru-RU" b="1" dirty="0" smtClean="0"/>
              <a:t>РАЗНООБРАЗНЫЕ </a:t>
            </a:r>
          </a:p>
          <a:p>
            <a:pPr>
              <a:defRPr/>
            </a:pPr>
            <a:r>
              <a:rPr lang="ru-RU" b="1" dirty="0" smtClean="0"/>
              <a:t>конкретные темы </a:t>
            </a:r>
            <a:r>
              <a:rPr lang="ru-RU" b="1" dirty="0"/>
              <a:t>сочинений и расширяет возможности выпускников в выборе литературного материала для построения аргументации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mtClean="0"/>
              <a:t>ЦЕЛЬ И СРЕДСТВА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/>
              <a:t>представлены персонажи, намеренно или ошибочно избравшие </a:t>
            </a:r>
            <a:r>
              <a:rPr lang="ru-RU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негодные средства </a:t>
            </a:r>
            <a:r>
              <a:rPr lang="ru-RU" dirty="0" smtClean="0"/>
              <a:t>для реализации своих планов. И нередко оказывается, что благая цель служит лишь прикрытием истинных (низменных) планов. Таким персонажам противопоставлены герои, для которых </a:t>
            </a:r>
            <a:r>
              <a:rPr lang="ru-RU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средства достижения высокой цели неотделимы от требований морали. </a:t>
            </a:r>
            <a:endParaRPr lang="ru-RU" dirty="0">
              <a:solidFill>
                <a:schemeClr val="tx2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ЦЕЛИ И СРЕДСТВА- опорные мысли</a:t>
            </a:r>
          </a:p>
        </p:txBody>
      </p:sp>
      <p:sp>
        <p:nvSpPr>
          <p:cNvPr id="54275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altLang="ru-RU" b="1" smtClean="0"/>
              <a:t>Цель и средства – взаимосвязанные понятия</a:t>
            </a:r>
          </a:p>
          <a:p>
            <a:r>
              <a:rPr lang="ru-RU" altLang="ru-RU" b="1" smtClean="0"/>
              <a:t>Цель человека – его жизненное устремление</a:t>
            </a:r>
          </a:p>
          <a:p>
            <a:r>
              <a:rPr lang="ru-RU" altLang="ru-RU" b="1" smtClean="0"/>
              <a:t>Цель должна быть осмысленной</a:t>
            </a:r>
          </a:p>
          <a:p>
            <a:r>
              <a:rPr lang="ru-RU" altLang="ru-RU" b="1" smtClean="0"/>
              <a:t>Цель может быть высокой</a:t>
            </a:r>
          </a:p>
          <a:p>
            <a:r>
              <a:rPr lang="ru-RU" altLang="ru-RU" b="1" smtClean="0"/>
              <a:t>Низменные намерения могут прикрываться благой целью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ЦЕЛИ И СРЕДСТВА</a:t>
            </a:r>
          </a:p>
        </p:txBody>
      </p:sp>
      <p:sp>
        <p:nvSpPr>
          <p:cNvPr id="55299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altLang="ru-RU" b="1" smtClean="0"/>
              <a:t>Средства для достижения цели могут быть негодными</a:t>
            </a:r>
          </a:p>
          <a:p>
            <a:r>
              <a:rPr lang="ru-RU" altLang="ru-RU" b="1" smtClean="0"/>
              <a:t>Средства должны быть моральными</a:t>
            </a:r>
          </a:p>
          <a:p>
            <a:r>
              <a:rPr lang="ru-RU" altLang="ru-RU" b="1" smtClean="0"/>
              <a:t>Надо правильно соотносить цель и средства</a:t>
            </a:r>
          </a:p>
          <a:p>
            <a:r>
              <a:rPr lang="ru-RU" altLang="ru-RU" b="1" smtClean="0"/>
              <a:t>Человек должен давать этическую оценку действиям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ЦЕЛЬ – смысловой объем понятия</a:t>
            </a:r>
            <a:endParaRPr lang="ru-RU" dirty="0">
              <a:solidFill>
                <a:schemeClr val="tx2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5632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endParaRPr lang="ru-RU" altLang="ru-RU" b="1" smtClean="0"/>
          </a:p>
          <a:p>
            <a:r>
              <a:rPr lang="ru-RU" altLang="ru-RU" b="1" smtClean="0"/>
              <a:t>Под целью подразумевают то представление, то желанное состояние, на достижение которого индивид направляет свою деятельность и свои силы.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ru-RU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СРЕДСТВА – смысловой объем понятия</a:t>
            </a:r>
            <a:endParaRPr lang="ru-RU" dirty="0">
              <a:solidFill>
                <a:schemeClr val="tx2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57347" name="Содержимое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3921125"/>
          </a:xfrm>
        </p:spPr>
        <p:txBody>
          <a:bodyPr/>
          <a:lstStyle/>
          <a:p>
            <a:endParaRPr lang="ru-RU" altLang="ru-RU" b="1" smtClean="0"/>
          </a:p>
          <a:p>
            <a:endParaRPr lang="ru-RU" altLang="ru-RU" b="1" smtClean="0"/>
          </a:p>
          <a:p>
            <a:r>
              <a:rPr lang="ru-RU" altLang="ru-RU" b="1" smtClean="0"/>
              <a:t>Прием, способ действий для достижения желаемого результата</a:t>
            </a:r>
          </a:p>
          <a:p>
            <a:r>
              <a:rPr lang="ru-RU" altLang="ru-RU" b="1" smtClean="0"/>
              <a:t> Деньги, материальный достаток</a:t>
            </a:r>
          </a:p>
          <a:p>
            <a:endParaRPr lang="ru-RU" alt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ДОСТОЙНЫЕ ЦЕЛИ И СРЕДСТВА</a:t>
            </a:r>
          </a:p>
        </p:txBody>
      </p:sp>
      <p:sp>
        <p:nvSpPr>
          <p:cNvPr id="58371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altLang="ru-RU" b="1" smtClean="0"/>
              <a:t>Гринев</a:t>
            </a:r>
          </a:p>
          <a:p>
            <a:r>
              <a:rPr lang="ru-RU" altLang="ru-RU" b="1" smtClean="0"/>
              <a:t>Ростовы</a:t>
            </a:r>
          </a:p>
          <a:p>
            <a:r>
              <a:rPr lang="ru-RU" altLang="ru-RU" b="1" smtClean="0"/>
              <a:t>Болконский</a:t>
            </a:r>
          </a:p>
          <a:p>
            <a:r>
              <a:rPr lang="ru-RU" altLang="ru-RU" b="1" smtClean="0"/>
              <a:t>Мастер</a:t>
            </a:r>
          </a:p>
          <a:p>
            <a:r>
              <a:rPr lang="ru-RU" altLang="ru-RU" b="1" smtClean="0"/>
              <a:t>Иван Денисович</a:t>
            </a:r>
          </a:p>
          <a:p>
            <a:r>
              <a:rPr lang="ru-RU" altLang="ru-RU" b="1" smtClean="0"/>
              <a:t>Данко….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Заголовок 1"/>
          <p:cNvSpPr>
            <a:spLocks noGrp="1"/>
          </p:cNvSpPr>
          <p:nvPr>
            <p:ph type="title"/>
          </p:nvPr>
        </p:nvSpPr>
        <p:spPr>
          <a:xfrm>
            <a:off x="533400" y="914400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ru-RU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ДОСТОЙНАЯ  ЦЕЛЬ – НЕГОДНЫЕ СРЕДСТВА</a:t>
            </a:r>
          </a:p>
        </p:txBody>
      </p:sp>
      <p:sp>
        <p:nvSpPr>
          <p:cNvPr id="59395" name="Содержимое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302125"/>
          </a:xfrm>
        </p:spPr>
        <p:txBody>
          <a:bodyPr/>
          <a:lstStyle/>
          <a:p>
            <a:r>
              <a:rPr lang="ru-RU" altLang="ru-RU" b="1" smtClean="0"/>
              <a:t>Чичиков</a:t>
            </a:r>
          </a:p>
          <a:p>
            <a:r>
              <a:rPr lang="ru-RU" altLang="ru-RU" b="1" smtClean="0"/>
              <a:t>Обломов</a:t>
            </a:r>
          </a:p>
          <a:p>
            <a:r>
              <a:rPr lang="ru-RU" altLang="ru-RU" b="1" smtClean="0"/>
              <a:t>Печорин</a:t>
            </a:r>
          </a:p>
          <a:p>
            <a:r>
              <a:rPr lang="ru-RU" altLang="ru-RU" b="1" smtClean="0"/>
              <a:t>Ларра</a:t>
            </a:r>
          </a:p>
          <a:p>
            <a:r>
              <a:rPr lang="ru-RU" altLang="ru-RU" b="1" smtClean="0"/>
              <a:t>Персиков</a:t>
            </a:r>
          </a:p>
          <a:p>
            <a:r>
              <a:rPr lang="ru-RU" altLang="ru-RU" b="1" smtClean="0"/>
              <a:t>Преображенский</a:t>
            </a:r>
          </a:p>
          <a:p>
            <a:r>
              <a:rPr lang="ru-RU" altLang="ru-RU" b="1" smtClean="0"/>
              <a:t>Раскольников….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НИЗМЕННАЯ ЦЕЛЬ-НИЗКИЕ СРЕДСТВА</a:t>
            </a:r>
          </a:p>
        </p:txBody>
      </p:sp>
      <p:sp>
        <p:nvSpPr>
          <p:cNvPr id="60419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altLang="ru-RU" b="1" smtClean="0"/>
          </a:p>
          <a:p>
            <a:endParaRPr lang="ru-RU" altLang="ru-RU" b="1" smtClean="0"/>
          </a:p>
          <a:p>
            <a:r>
              <a:rPr lang="ru-RU" altLang="ru-RU" b="1" smtClean="0"/>
              <a:t>Швабрин</a:t>
            </a:r>
          </a:p>
          <a:p>
            <a:r>
              <a:rPr lang="ru-RU" altLang="ru-RU" b="1" smtClean="0"/>
              <a:t>Курагины</a:t>
            </a:r>
          </a:p>
          <a:p>
            <a:r>
              <a:rPr lang="ru-RU" altLang="ru-RU" b="1" smtClean="0"/>
              <a:t>Простакова</a:t>
            </a:r>
          </a:p>
          <a:p>
            <a:r>
              <a:rPr lang="ru-RU" altLang="ru-RU" smtClean="0"/>
              <a:t>….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БАЗОВЫЙ ТЕЗИС</a:t>
            </a:r>
          </a:p>
        </p:txBody>
      </p:sp>
      <p:sp>
        <p:nvSpPr>
          <p:cNvPr id="6144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altLang="ru-RU" b="1" smtClean="0"/>
          </a:p>
          <a:p>
            <a:endParaRPr lang="ru-RU" altLang="ru-RU" b="1" smtClean="0"/>
          </a:p>
          <a:p>
            <a:r>
              <a:rPr lang="ru-RU" altLang="ru-RU" b="1" smtClean="0"/>
              <a:t>Человек должен соотносить цель и средства ее достижения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ДОВОДЫ</a:t>
            </a:r>
          </a:p>
        </p:txBody>
      </p:sp>
      <p:sp>
        <p:nvSpPr>
          <p:cNvPr id="62467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altLang="ru-RU" b="1" smtClean="0"/>
              <a:t>Нравственный подход обеспечит правильный выбор цели и средств</a:t>
            </a:r>
          </a:p>
          <a:p>
            <a:r>
              <a:rPr lang="ru-RU" altLang="ru-RU" b="1" smtClean="0"/>
              <a:t>Отсутствие нравственной оценки цели и средств может привести к социальной и личной трагедии</a:t>
            </a:r>
          </a:p>
          <a:p>
            <a:r>
              <a:rPr lang="ru-RU" altLang="ru-RU" b="1" smtClean="0"/>
              <a:t>Высокая цель не может быть сведена к достижению богатства или личной славы, а средства ее достижения не должны ущемлять свободу и достоинство окружающих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ru-RU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Сочинение ЕГЭ по русскому языку и итоговое сочинение</a:t>
            </a:r>
            <a:endParaRPr lang="ru-RU" dirty="0">
              <a:solidFill>
                <a:schemeClr val="tx2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8195" name="Содержимое 3"/>
          <p:cNvPicPr>
            <a:picLocks noGrp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85725" y="1584325"/>
            <a:ext cx="8955088" cy="516413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ВЫВОД</a:t>
            </a:r>
          </a:p>
        </p:txBody>
      </p:sp>
      <p:sp>
        <p:nvSpPr>
          <p:cNvPr id="63491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altLang="ru-RU" b="1" smtClean="0"/>
          </a:p>
          <a:p>
            <a:endParaRPr lang="ru-RU" altLang="ru-RU" b="1" smtClean="0"/>
          </a:p>
          <a:p>
            <a:r>
              <a:rPr lang="ru-RU" altLang="ru-RU" b="1" smtClean="0"/>
              <a:t>Если у человека есть высокая цель, то она должна проявляться во всем…</a:t>
            </a:r>
          </a:p>
          <a:p>
            <a:r>
              <a:rPr lang="ru-RU" altLang="ru-RU" b="1" smtClean="0"/>
              <a:t>                                  Д.С.Лихачев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2133600"/>
          </a:xfrm>
        </p:spPr>
        <p:txBody>
          <a:bodyPr/>
          <a:lstStyle/>
          <a:p>
            <a:pPr>
              <a:defRPr/>
            </a:pPr>
            <a:r>
              <a:rPr lang="ru-RU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ДОПУСТИМО ЛИ «ИДТИ ПО ГОЛОВАМ» РАДИ ВЫСОКОЙ ЦЕЛИ?</a:t>
            </a:r>
            <a:endParaRPr lang="ru-RU" dirty="0">
              <a:solidFill>
                <a:schemeClr val="tx2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64515" name="Содержимое 2"/>
          <p:cNvSpPr>
            <a:spLocks noGrp="1"/>
          </p:cNvSpPr>
          <p:nvPr>
            <p:ph idx="1"/>
          </p:nvPr>
        </p:nvSpPr>
        <p:spPr>
          <a:xfrm>
            <a:off x="609600" y="2362200"/>
            <a:ext cx="8229600" cy="4302125"/>
          </a:xfrm>
        </p:spPr>
        <p:txBody>
          <a:bodyPr/>
          <a:lstStyle/>
          <a:p>
            <a:endParaRPr lang="ru-RU" altLang="ru-RU" smtClean="0"/>
          </a:p>
          <a:p>
            <a:r>
              <a:rPr lang="ru-RU" altLang="ru-RU" b="1" smtClean="0"/>
              <a:t>Определение понятий «цель» и «средства», как они соотнесены, как связаны ситуацией выбора</a:t>
            </a:r>
            <a:r>
              <a:rPr lang="ru-RU" altLang="ru-RU" smtClean="0"/>
              <a:t>.</a:t>
            </a:r>
          </a:p>
          <a:p>
            <a:r>
              <a:rPr lang="ru-RU" altLang="ru-RU" b="1" smtClean="0"/>
              <a:t>Тезис.</a:t>
            </a:r>
            <a:r>
              <a:rPr lang="ru-RU" altLang="ru-RU" smtClean="0"/>
              <a:t> </a:t>
            </a:r>
            <a:r>
              <a:rPr lang="ru-RU" altLang="ru-RU" b="1" smtClean="0"/>
              <a:t>Никакая высокая цель не оправдывает низкие средства</a:t>
            </a:r>
          </a:p>
          <a:p>
            <a:endParaRPr lang="ru-RU" alt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524000"/>
          </a:xfrm>
        </p:spPr>
        <p:txBody>
          <a:bodyPr/>
          <a:lstStyle/>
          <a:p>
            <a:pPr>
              <a:defRPr/>
            </a:pPr>
            <a:r>
              <a:rPr lang="ru-RU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ДОПУСТИМО ЛИ «ИДТИ ПО ГОЛОВАМ» РАДИ ВЫСОКОЙ ЦЕЛИ?</a:t>
            </a:r>
            <a:endParaRPr lang="ru-RU" dirty="0">
              <a:solidFill>
                <a:schemeClr val="tx2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65539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altLang="ru-RU" b="1" smtClean="0"/>
              <a:t>Доводы.</a:t>
            </a:r>
          </a:p>
          <a:p>
            <a:pPr>
              <a:buFont typeface="Wingdings" pitchFamily="2" charset="2"/>
              <a:buNone/>
            </a:pPr>
            <a:r>
              <a:rPr lang="ru-RU" altLang="ru-RU" b="1" smtClean="0"/>
              <a:t>1. Ошибка в выборе средств чревата личной трагедией человека (нравственная деградация, внутренние психологические конфликты)</a:t>
            </a:r>
          </a:p>
          <a:p>
            <a:pPr>
              <a:buFont typeface="Wingdings" pitchFamily="2" charset="2"/>
              <a:buNone/>
            </a:pPr>
            <a:r>
              <a:rPr lang="ru-RU" altLang="ru-RU" b="1" smtClean="0"/>
              <a:t>2. Социально значимые цели, осуществляющиеся неправыми средствами, приводят к глобальным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2209800"/>
          </a:xfrm>
        </p:spPr>
        <p:txBody>
          <a:bodyPr/>
          <a:lstStyle/>
          <a:p>
            <a:pPr>
              <a:defRPr/>
            </a:pPr>
            <a:r>
              <a:rPr lang="ru-RU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ДОПУСТИМО ЛИ «ИДТИ ПО ГОЛОВАМ» РАДИ ВЫСОКОЙ ЦЕЛИ?</a:t>
            </a:r>
            <a:endParaRPr lang="ru-RU" dirty="0">
              <a:solidFill>
                <a:schemeClr val="tx2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66563" name="Содержимое 2"/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3616325"/>
          </a:xfrm>
        </p:spPr>
        <p:txBody>
          <a:bodyPr/>
          <a:lstStyle/>
          <a:p>
            <a:endParaRPr lang="ru-RU" altLang="ru-RU" b="1" smtClean="0"/>
          </a:p>
          <a:p>
            <a:endParaRPr lang="ru-RU" altLang="ru-RU" b="1" smtClean="0"/>
          </a:p>
          <a:p>
            <a:pPr>
              <a:buFont typeface="Wingdings" pitchFamily="2" charset="2"/>
              <a:buNone/>
            </a:pPr>
            <a:r>
              <a:rPr lang="ru-RU" altLang="ru-RU" b="1" smtClean="0"/>
              <a:t>трагедиям, крови, насилию над людьми</a:t>
            </a:r>
          </a:p>
          <a:p>
            <a:pPr>
              <a:buFont typeface="Wingdings" pitchFamily="2" charset="2"/>
              <a:buNone/>
            </a:pPr>
            <a:r>
              <a:rPr lang="ru-RU" altLang="ru-RU" b="1" smtClean="0"/>
              <a:t>3. Ошибка в определении цели (личная слава, богатство) влечет за собой использование неправильных средств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914400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ru-RU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ДОПУСТИМО ЛИ «ИДТИ ПО ГОЛОВАМ» РАДИ ВЫСОКОЙ ЦЕЛИ?</a:t>
            </a:r>
            <a:endParaRPr lang="ru-RU" dirty="0">
              <a:solidFill>
                <a:schemeClr val="tx2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67587" name="Содержимое 2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3692525"/>
          </a:xfrm>
        </p:spPr>
        <p:txBody>
          <a:bodyPr/>
          <a:lstStyle/>
          <a:p>
            <a:pPr marL="0" indent="0">
              <a:buFont typeface="Wingdings" pitchFamily="2" charset="2"/>
              <a:buNone/>
              <a:defRPr/>
            </a:pPr>
            <a:endParaRPr lang="ru-RU" dirty="0" smtClean="0"/>
          </a:p>
          <a:p>
            <a:pPr>
              <a:defRPr/>
            </a:pPr>
            <a:r>
              <a:rPr lang="ru-RU" b="1" dirty="0" smtClean="0">
                <a:solidFill>
                  <a:schemeClr val="tx2"/>
                </a:solidFill>
              </a:rPr>
              <a:t>Литературные иллюстрации.</a:t>
            </a:r>
          </a:p>
          <a:p>
            <a:pPr>
              <a:buFont typeface="Wingdings" pitchFamily="2" charset="2"/>
              <a:buNone/>
              <a:defRPr/>
            </a:pPr>
            <a:r>
              <a:rPr lang="ru-RU" b="1" dirty="0" smtClean="0">
                <a:solidFill>
                  <a:schemeClr val="tx2"/>
                </a:solidFill>
              </a:rPr>
              <a:t> 1. Раскольников</a:t>
            </a:r>
          </a:p>
          <a:p>
            <a:pPr>
              <a:buFont typeface="Wingdings" pitchFamily="2" charset="2"/>
              <a:buNone/>
              <a:defRPr/>
            </a:pPr>
            <a:r>
              <a:rPr lang="ru-RU" b="1" dirty="0" smtClean="0">
                <a:solidFill>
                  <a:schemeClr val="tx2"/>
                </a:solidFill>
              </a:rPr>
              <a:t>2. Печорин</a:t>
            </a:r>
          </a:p>
          <a:p>
            <a:pPr>
              <a:buFont typeface="Wingdings" pitchFamily="2" charset="2"/>
              <a:buNone/>
              <a:defRPr/>
            </a:pPr>
            <a:r>
              <a:rPr lang="ru-RU" b="1" dirty="0" smtClean="0">
                <a:solidFill>
                  <a:schemeClr val="tx2"/>
                </a:solidFill>
              </a:rPr>
              <a:t>3. Господин из Сан-Франциско…</a:t>
            </a:r>
          </a:p>
          <a:p>
            <a:pPr>
              <a:buFont typeface="Wingdings" pitchFamily="2" charset="2"/>
              <a:buNone/>
              <a:defRPr/>
            </a:pPr>
            <a:r>
              <a:rPr lang="ru-RU" b="1" dirty="0" smtClean="0">
                <a:solidFill>
                  <a:schemeClr val="tx2"/>
                </a:solidFill>
              </a:rPr>
              <a:t>4. </a:t>
            </a:r>
            <a:r>
              <a:rPr lang="ru-RU" b="1" dirty="0" err="1" smtClean="0">
                <a:solidFill>
                  <a:schemeClr val="tx2"/>
                </a:solidFill>
              </a:rPr>
              <a:t>Ионыч</a:t>
            </a:r>
            <a:r>
              <a:rPr lang="ru-RU" b="1" dirty="0" smtClean="0">
                <a:solidFill>
                  <a:schemeClr val="tx2"/>
                </a:solidFill>
              </a:rPr>
              <a:t>…</a:t>
            </a:r>
          </a:p>
          <a:p>
            <a:pPr>
              <a:buFont typeface="Wingdings" pitchFamily="2" charset="2"/>
              <a:buNone/>
              <a:defRPr/>
            </a:pPr>
            <a:r>
              <a:rPr lang="ru-RU" dirty="0" smtClean="0"/>
              <a:t>……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219200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ru-RU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ДОПУСТИМО ЛИ «ИДТИ ПО ГОЛОВАМ» РАДИ ВЫСОКОЙ ЦЕЛИ?</a:t>
            </a:r>
            <a:endParaRPr lang="ru-RU" dirty="0">
              <a:solidFill>
                <a:schemeClr val="tx2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68611" name="Содержимое 2"/>
          <p:cNvSpPr>
            <a:spLocks noGrp="1"/>
          </p:cNvSpPr>
          <p:nvPr>
            <p:ph idx="1"/>
          </p:nvPr>
        </p:nvSpPr>
        <p:spPr>
          <a:xfrm>
            <a:off x="457200" y="2590800"/>
            <a:ext cx="8229600" cy="3540125"/>
          </a:xfrm>
        </p:spPr>
        <p:txBody>
          <a:bodyPr/>
          <a:lstStyle/>
          <a:p>
            <a:endParaRPr lang="ru-RU" altLang="ru-RU" b="1" smtClean="0"/>
          </a:p>
          <a:p>
            <a:endParaRPr lang="ru-RU" altLang="ru-RU" b="1" smtClean="0"/>
          </a:p>
          <a:p>
            <a:r>
              <a:rPr lang="ru-RU" altLang="ru-RU" b="1" smtClean="0"/>
              <a:t>Вывод. Только нравственные средства обеспечат достижение истинной цели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Заголовок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838200"/>
          </a:xfrm>
        </p:spPr>
        <p:txBody>
          <a:bodyPr/>
          <a:lstStyle/>
          <a:p>
            <a:r>
              <a:rPr lang="ru-RU" altLang="ru-RU" sz="3200" b="1" i="1" smtClean="0">
                <a:solidFill>
                  <a:srgbClr val="FF0000"/>
                </a:solidFill>
              </a:rPr>
              <a:t>«Запрещающие» правила</a:t>
            </a:r>
            <a:endParaRPr lang="ru-RU" altLang="ru-RU" sz="3200" smtClean="0">
              <a:solidFill>
                <a:srgbClr val="FF0000"/>
              </a:solidFill>
            </a:endParaRPr>
          </a:p>
        </p:txBody>
      </p:sp>
      <p:sp>
        <p:nvSpPr>
          <p:cNvPr id="69635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altLang="ru-RU" sz="2400" b="1" i="1" smtClean="0"/>
              <a:t>Нельзя</a:t>
            </a:r>
            <a:r>
              <a:rPr lang="ru-RU" altLang="ru-RU" sz="2400" smtClean="0"/>
              <a:t> имитировать чувства, бездумно повторять чужие мысли. Если тебе понравилась чья-то мысль, то потрудись объяснить, прежде всего, самому себе – почему она тебе понравилась, с чем ты согласен. Если не согласен с нею – тебе опять же придётся потрудиться, аргументируя свою точку зрения. </a:t>
            </a:r>
          </a:p>
          <a:p>
            <a:r>
              <a:rPr lang="ru-RU" altLang="ru-RU" sz="2400" b="1" i="1" smtClean="0"/>
              <a:t>Нельзя</a:t>
            </a:r>
            <a:r>
              <a:rPr lang="ru-RU" altLang="ru-RU" sz="2400" smtClean="0"/>
              <a:t> писать о том, чего не знаешь, рассуждать о том, чего не понимаешь.</a:t>
            </a:r>
          </a:p>
          <a:p>
            <a:r>
              <a:rPr lang="ru-RU" altLang="ru-RU" sz="2400" b="1" i="1" smtClean="0"/>
              <a:t>Нельзя</a:t>
            </a:r>
            <a:r>
              <a:rPr lang="ru-RU" altLang="ru-RU" sz="2400" smtClean="0"/>
              <a:t> излагать отвлечённые идеи, не подкрепленные примерами, доказательствами.</a:t>
            </a:r>
          </a:p>
          <a:p>
            <a:pPr eaLnBrk="1" hangingPunct="1">
              <a:buFont typeface="Times New Roman" pitchFamily="18" charset="0"/>
              <a:buAutoNum type="arabicPeriod"/>
            </a:pPr>
            <a:endParaRPr lang="ru-RU" altLang="ru-RU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Сконструируйте сочинения</a:t>
            </a:r>
            <a:endParaRPr lang="ru-RU" dirty="0">
              <a:solidFill>
                <a:schemeClr val="tx2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70659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altLang="ru-RU" b="1" smtClean="0"/>
              <a:t>Жить в обществе и быть свободным от общества нельзя. В.И. Ленин</a:t>
            </a:r>
          </a:p>
          <a:p>
            <a:endParaRPr lang="ru-RU" altLang="ru-RU" smtClean="0"/>
          </a:p>
          <a:p>
            <a:r>
              <a:rPr lang="ru-RU" altLang="ru-RU" b="1" smtClean="0"/>
              <a:t>Не стоит ориентироваться на общественное мнение. Это не маяк, а блуждающие огни. Андре Моруа </a:t>
            </a:r>
          </a:p>
          <a:p>
            <a:endParaRPr lang="ru-RU" alt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Сконструируйте сочинения</a:t>
            </a:r>
            <a:endParaRPr lang="ru-RU" dirty="0">
              <a:solidFill>
                <a:schemeClr val="tx2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7168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altLang="ru-RU" b="1" smtClean="0"/>
          </a:p>
          <a:p>
            <a:r>
              <a:rPr lang="ru-RU" altLang="ru-RU" b="1" smtClean="0"/>
              <a:t>Когда цель достигнута, о пути забывают? Ошо </a:t>
            </a:r>
          </a:p>
          <a:p>
            <a:r>
              <a:rPr lang="ru-RU" altLang="ru-RU" b="1" smtClean="0"/>
              <a:t>Какими качествами должен обладать человек, чтобы достигать великие цели?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endParaRPr lang="ru-RU" sz="4400" b="1" dirty="0" smtClean="0"/>
          </a:p>
          <a:p>
            <a:pPr algn="ctr">
              <a:buFont typeface="Wingdings" pitchFamily="2" charset="2"/>
              <a:buNone/>
              <a:defRPr/>
            </a:pPr>
            <a:r>
              <a:rPr lang="ru-RU" sz="3600" b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БЛАГОДАРЮ ЗА ВНИМАНИЕ</a:t>
            </a:r>
            <a:r>
              <a:rPr lang="ru-RU" sz="3600" b="1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!</a:t>
            </a:r>
            <a:endParaRPr lang="ru-RU" sz="3600" b="1" dirty="0">
              <a:solidFill>
                <a:schemeClr val="tx2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9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Сочинение ЕГЭ по литературе и итоговое сочинение</a:t>
            </a:r>
            <a:endParaRPr lang="ru-RU" dirty="0">
              <a:solidFill>
                <a:schemeClr val="tx2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9219" name="Содержимое 3"/>
          <p:cNvPicPr>
            <a:picLocks noGrp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03188" y="1395413"/>
            <a:ext cx="8869362" cy="536575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ru-RU" sz="3600" b="1" dirty="0">
                <a:solidFill>
                  <a:schemeClr val="tx2">
                    <a:lumMod val="50000"/>
                    <a:lumOff val="50000"/>
                  </a:schemeClr>
                </a:solidFill>
                <a:cs typeface="Times New Roman" pitchFamily="18" charset="0"/>
              </a:rPr>
              <a:t>К5. Оригинальность сочинения (вузовские критерии оценивания</a:t>
            </a:r>
            <a:r>
              <a:rPr lang="ru-RU" sz="3600" b="1" dirty="0">
                <a:solidFill>
                  <a:prstClr val="black"/>
                </a:solidFill>
                <a:cs typeface="Times New Roman" pitchFamily="18" charset="0"/>
              </a:rPr>
              <a:t>)</a:t>
            </a:r>
            <a:endParaRPr lang="ru-RU" dirty="0"/>
          </a:p>
        </p:txBody>
      </p:sp>
      <p:pic>
        <p:nvPicPr>
          <p:cNvPr id="10243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293813" y="1600200"/>
            <a:ext cx="6556375" cy="45259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838200"/>
          </a:xfrm>
        </p:spPr>
        <p:txBody>
          <a:bodyPr/>
          <a:lstStyle/>
          <a:p>
            <a:pPr>
              <a:defRPr/>
            </a:pPr>
            <a:r>
              <a:rPr lang="ru-RU" sz="3200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ТРУДНОСТИ</a:t>
            </a:r>
          </a:p>
        </p:txBody>
      </p:sp>
      <p:sp>
        <p:nvSpPr>
          <p:cNvPr id="13315" name="Объект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572000"/>
          </a:xfrm>
        </p:spPr>
        <p:txBody>
          <a:bodyPr/>
          <a:lstStyle/>
          <a:p>
            <a:pPr>
              <a:defRPr/>
            </a:pPr>
            <a:r>
              <a:rPr lang="ru-RU" altLang="ru-RU" sz="2400" b="1" dirty="0" smtClean="0"/>
              <a:t> </a:t>
            </a:r>
            <a:r>
              <a:rPr lang="ru-RU" sz="2400" b="1" dirty="0" smtClean="0"/>
              <a:t>Ученики  плохо слышат </a:t>
            </a:r>
            <a:r>
              <a:rPr lang="ru-RU" sz="2400" b="1" dirty="0"/>
              <a:t>и видят тему, особенно если она в виде </a:t>
            </a:r>
            <a:r>
              <a:rPr lang="ru-RU" sz="2400" b="1" dirty="0" smtClean="0"/>
              <a:t>цитаты.</a:t>
            </a:r>
            <a:endParaRPr lang="ru-RU" sz="2400" b="1" dirty="0"/>
          </a:p>
          <a:p>
            <a:pPr>
              <a:defRPr/>
            </a:pPr>
            <a:r>
              <a:rPr lang="ru-RU" sz="2400" b="1" dirty="0"/>
              <a:t>Есть трудности с выделением ключевого слова в формулировке </a:t>
            </a:r>
            <a:r>
              <a:rPr lang="ru-RU" sz="2400" b="1" dirty="0" smtClean="0"/>
              <a:t>темы.</a:t>
            </a:r>
            <a:endParaRPr lang="ru-RU" sz="2400" b="1" dirty="0"/>
          </a:p>
          <a:p>
            <a:pPr>
              <a:defRPr/>
            </a:pPr>
            <a:r>
              <a:rPr lang="ru-RU" sz="2400" b="1" dirty="0"/>
              <a:t>Нехватка </a:t>
            </a:r>
            <a:r>
              <a:rPr lang="ru-RU" sz="2400" b="1" dirty="0" smtClean="0"/>
              <a:t>литературной эрудиции.</a:t>
            </a:r>
            <a:endParaRPr lang="ru-RU" sz="2400" b="1" dirty="0"/>
          </a:p>
          <a:p>
            <a:pPr>
              <a:defRPr/>
            </a:pPr>
            <a:r>
              <a:rPr lang="ru-RU" sz="2400" b="1" dirty="0" smtClean="0"/>
              <a:t>Трудности </a:t>
            </a:r>
            <a:r>
              <a:rPr lang="ru-RU" sz="2400" b="1" dirty="0"/>
              <a:t>с выстраиванием логичного стройного текста.</a:t>
            </a:r>
          </a:p>
          <a:p>
            <a:pPr>
              <a:defRPr/>
            </a:pPr>
            <a:r>
              <a:rPr lang="ru-RU" sz="2400" b="1" dirty="0"/>
              <a:t>Нет привычки рассуждать, видеть и строить причинно-следственные связи между явлениями, событиями, фактами. 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ru-RU" altLang="ru-RU" sz="2400" b="1" dirty="0" smtClean="0"/>
              <a:t>        Неумение создавать  достаточно объемные тексты.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Quadrant">
  <a:themeElements>
    <a:clrScheme name="Quadrant 2">
      <a:dk1>
        <a:srgbClr val="000000"/>
      </a:dk1>
      <a:lt1>
        <a:srgbClr val="FFFFFF"/>
      </a:lt1>
      <a:dk2>
        <a:srgbClr val="420000"/>
      </a:dk2>
      <a:lt2>
        <a:srgbClr val="660000"/>
      </a:lt2>
      <a:accent1>
        <a:srgbClr val="CCCC00"/>
      </a:accent1>
      <a:accent2>
        <a:srgbClr val="999966"/>
      </a:accent2>
      <a:accent3>
        <a:srgbClr val="FFFFFF"/>
      </a:accent3>
      <a:accent4>
        <a:srgbClr val="000000"/>
      </a:accent4>
      <a:accent5>
        <a:srgbClr val="E2E2AA"/>
      </a:accent5>
      <a:accent6>
        <a:srgbClr val="8A8A5C"/>
      </a:accent6>
      <a:hlink>
        <a:srgbClr val="996633"/>
      </a:hlink>
      <a:folHlink>
        <a:srgbClr val="993300"/>
      </a:folHlink>
    </a:clrScheme>
    <a:fontScheme name="Quadrant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Quadrant 1">
        <a:dk1>
          <a:srgbClr val="5C5674"/>
        </a:dk1>
        <a:lt1>
          <a:srgbClr val="FFFFFF"/>
        </a:lt1>
        <a:dk2>
          <a:srgbClr val="85986A"/>
        </a:dk2>
        <a:lt2>
          <a:srgbClr val="FFFFFF"/>
        </a:lt2>
        <a:accent1>
          <a:srgbClr val="666633"/>
        </a:accent1>
        <a:accent2>
          <a:srgbClr val="ADC5B8"/>
        </a:accent2>
        <a:accent3>
          <a:srgbClr val="C2CAB9"/>
        </a:accent3>
        <a:accent4>
          <a:srgbClr val="DADADA"/>
        </a:accent4>
        <a:accent5>
          <a:srgbClr val="B8B8AD"/>
        </a:accent5>
        <a:accent6>
          <a:srgbClr val="9CB2A6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2">
        <a:dk1>
          <a:srgbClr val="000000"/>
        </a:dk1>
        <a:lt1>
          <a:srgbClr val="FFFFFF"/>
        </a:lt1>
        <a:dk2>
          <a:srgbClr val="420000"/>
        </a:dk2>
        <a:lt2>
          <a:srgbClr val="660000"/>
        </a:lt2>
        <a:accent1>
          <a:srgbClr val="CCCC00"/>
        </a:accent1>
        <a:accent2>
          <a:srgbClr val="999966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8A8A5C"/>
        </a:accent6>
        <a:hlink>
          <a:srgbClr val="996633"/>
        </a:hlink>
        <a:folHlink>
          <a:srgbClr val="99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3">
        <a:dk1>
          <a:srgbClr val="618052"/>
        </a:dk1>
        <a:lt1>
          <a:srgbClr val="FFFFE3"/>
        </a:lt1>
        <a:dk2>
          <a:srgbClr val="162E36"/>
        </a:dk2>
        <a:lt2>
          <a:srgbClr val="FFFFFF"/>
        </a:lt2>
        <a:accent1>
          <a:srgbClr val="336699"/>
        </a:accent1>
        <a:accent2>
          <a:srgbClr val="69888B"/>
        </a:accent2>
        <a:accent3>
          <a:srgbClr val="ABADAE"/>
        </a:accent3>
        <a:accent4>
          <a:srgbClr val="DADAC2"/>
        </a:accent4>
        <a:accent5>
          <a:srgbClr val="ADB8CA"/>
        </a:accent5>
        <a:accent6>
          <a:srgbClr val="5E7B7D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4">
        <a:dk1>
          <a:srgbClr val="000000"/>
        </a:dk1>
        <a:lt1>
          <a:srgbClr val="FFFFFF"/>
        </a:lt1>
        <a:dk2>
          <a:srgbClr val="000000"/>
        </a:dk2>
        <a:lt2>
          <a:srgbClr val="CC0000"/>
        </a:lt2>
        <a:accent1>
          <a:srgbClr val="FFCC00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2D5CB9"/>
        </a:accent6>
        <a:hlink>
          <a:srgbClr val="666699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5">
        <a:dk1>
          <a:srgbClr val="666699"/>
        </a:dk1>
        <a:lt1>
          <a:srgbClr val="FFFFFF"/>
        </a:lt1>
        <a:dk2>
          <a:srgbClr val="000033"/>
        </a:dk2>
        <a:lt2>
          <a:srgbClr val="FFFFFF"/>
        </a:lt2>
        <a:accent1>
          <a:srgbClr val="9966FF"/>
        </a:accent1>
        <a:accent2>
          <a:srgbClr val="CCCCFF"/>
        </a:accent2>
        <a:accent3>
          <a:srgbClr val="AAAAAD"/>
        </a:accent3>
        <a:accent4>
          <a:srgbClr val="DADADA"/>
        </a:accent4>
        <a:accent5>
          <a:srgbClr val="CAB8FF"/>
        </a:accent5>
        <a:accent6>
          <a:srgbClr val="B9B9E7"/>
        </a:accent6>
        <a:hlink>
          <a:srgbClr val="CC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6">
        <a:dk1>
          <a:srgbClr val="000000"/>
        </a:dk1>
        <a:lt1>
          <a:srgbClr val="FFFFFF"/>
        </a:lt1>
        <a:dk2>
          <a:srgbClr val="000000"/>
        </a:dk2>
        <a:lt2>
          <a:srgbClr val="669966"/>
        </a:lt2>
        <a:accent1>
          <a:srgbClr val="CCCC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8AB9"/>
        </a:accent6>
        <a:hlink>
          <a:srgbClr val="000066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7">
        <a:dk1>
          <a:srgbClr val="0099CC"/>
        </a:dk1>
        <a:lt1>
          <a:srgbClr val="FFFFFF"/>
        </a:lt1>
        <a:dk2>
          <a:srgbClr val="000099"/>
        </a:dk2>
        <a:lt2>
          <a:srgbClr val="FFFFFF"/>
        </a:lt2>
        <a:accent1>
          <a:srgbClr val="0099CC"/>
        </a:accent1>
        <a:accent2>
          <a:srgbClr val="6600FF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5C00E7"/>
        </a:accent6>
        <a:hlink>
          <a:srgbClr val="FFCC00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8">
        <a:dk1>
          <a:srgbClr val="000033"/>
        </a:dk1>
        <a:lt1>
          <a:srgbClr val="FFFFFF"/>
        </a:lt1>
        <a:dk2>
          <a:srgbClr val="003366"/>
        </a:dk2>
        <a:lt2>
          <a:srgbClr val="275C6D"/>
        </a:lt2>
        <a:accent1>
          <a:srgbClr val="A7D2DF"/>
        </a:accent1>
        <a:accent2>
          <a:srgbClr val="108DA6"/>
        </a:accent2>
        <a:accent3>
          <a:srgbClr val="FFFFFF"/>
        </a:accent3>
        <a:accent4>
          <a:srgbClr val="00002A"/>
        </a:accent4>
        <a:accent5>
          <a:srgbClr val="D0E5EC"/>
        </a:accent5>
        <a:accent6>
          <a:srgbClr val="0D7F96"/>
        </a:accent6>
        <a:hlink>
          <a:srgbClr val="666699"/>
        </a:hlink>
        <a:folHlink>
          <a:srgbClr val="99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9">
        <a:dk1>
          <a:srgbClr val="CC3300"/>
        </a:dk1>
        <a:lt1>
          <a:srgbClr val="FFFFFF"/>
        </a:lt1>
        <a:dk2>
          <a:srgbClr val="000000"/>
        </a:dk2>
        <a:lt2>
          <a:srgbClr val="FFFFCC"/>
        </a:lt2>
        <a:accent1>
          <a:srgbClr val="FF9900"/>
        </a:accent1>
        <a:accent2>
          <a:srgbClr val="9933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8A2D00"/>
        </a:accent6>
        <a:hlink>
          <a:srgbClr val="CEC5A2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Quadrant</Template>
  <TotalTime>779</TotalTime>
  <Words>1849</Words>
  <Application>Microsoft Office PowerPoint</Application>
  <PresentationFormat>Экран (4:3)</PresentationFormat>
  <Paragraphs>287</Paragraphs>
  <Slides>69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69</vt:i4>
      </vt:variant>
    </vt:vector>
  </HeadingPairs>
  <TitlesOfParts>
    <vt:vector size="74" baseType="lpstr">
      <vt:lpstr>Times New Roman</vt:lpstr>
      <vt:lpstr>Arial</vt:lpstr>
      <vt:lpstr>Wingdings</vt:lpstr>
      <vt:lpstr>Calibri</vt:lpstr>
      <vt:lpstr>Quadrant</vt:lpstr>
      <vt:lpstr>Итоговое сочинение по литературе  2017-2018 учебный год</vt:lpstr>
      <vt:lpstr>Какой информацией по поводу предстоящего сочинения по литературе мы сегодня не владеем ?</vt:lpstr>
      <vt:lpstr>Принципы формулировок тем  итогового сочинения</vt:lpstr>
      <vt:lpstr>Презентация PowerPoint</vt:lpstr>
      <vt:lpstr>Особенности ИС</vt:lpstr>
      <vt:lpstr>Сочинение ЕГЭ по русскому языку и итоговое сочинение</vt:lpstr>
      <vt:lpstr>Сочинение ЕГЭ по литературе и итоговое сочинение</vt:lpstr>
      <vt:lpstr>К5. Оригинальность сочинения (вузовские критерии оценивания)</vt:lpstr>
      <vt:lpstr>ТРУДНОСТИ</vt:lpstr>
      <vt:lpstr>ОШИБКИ</vt:lpstr>
      <vt:lpstr>ЗАДАЧИ</vt:lpstr>
      <vt:lpstr>ЭТАПЫ СОЗДАНИЯ ТЕКСТА</vt:lpstr>
      <vt:lpstr>РАССУЖДЕНИЕ</vt:lpstr>
      <vt:lpstr>РАССУЖДЕНИЕ - ДОКАЗАТЕЛЬСТВО</vt:lpstr>
      <vt:lpstr>ОПРЕДЕЛЕНИЕ</vt:lpstr>
      <vt:lpstr>ОПРЕДЕЛЕНИЕ</vt:lpstr>
      <vt:lpstr>ОПРЕДЕЛЕНИЕ</vt:lpstr>
      <vt:lpstr>ТЕЗИС РАССУЖДЕНИЯ</vt:lpstr>
      <vt:lpstr>ДОВОДЫ К ТЕЗИСУ</vt:lpstr>
      <vt:lpstr>ДОВОДЫ К ТЕЗИСУ1</vt:lpstr>
      <vt:lpstr>ИЛЛЮСТРАТИВНЫЕ ПРИМЕРЫ К ДОВОДАМ</vt:lpstr>
      <vt:lpstr>ИЛЛЮСТРАТИВНЫЕ ПРИМЕРЫ К ДОВОДАМ</vt:lpstr>
      <vt:lpstr>ВЫВОД</vt:lpstr>
      <vt:lpstr>ТЕМЫ 2017-2018</vt:lpstr>
      <vt:lpstr>ТЕМЫ: системный характер</vt:lpstr>
      <vt:lpstr>ТЕМЫ</vt:lpstr>
      <vt:lpstr>ТЕМЫ</vt:lpstr>
      <vt:lpstr>I  ЭТАП РАБОТЫ</vt:lpstr>
      <vt:lpstr>Презентация PowerPoint</vt:lpstr>
      <vt:lpstr>II ЭТАП</vt:lpstr>
      <vt:lpstr>III ЭТАП</vt:lpstr>
      <vt:lpstr>ЧЕЛОВЕК И ОБЩЕСТВО</vt:lpstr>
      <vt:lpstr>ЧЕЛОВЕК И ОБЩЕСТВО</vt:lpstr>
      <vt:lpstr>ЧЕЛОВЕК И ОБЩЕСТВО</vt:lpstr>
      <vt:lpstr>ЧЕЛОВЕК И ОБЩЕСТВО       опорные мысли</vt:lpstr>
      <vt:lpstr> ОБЩЕСТВО- смысловой объем понятия</vt:lpstr>
      <vt:lpstr>ЧЕЛОВЕК- смысловой объем понятия</vt:lpstr>
      <vt:lpstr>ВЫВОД</vt:lpstr>
      <vt:lpstr>ГАРМОНИЯ</vt:lpstr>
      <vt:lpstr>СЛОЖНОЕ      ПРОТИВОСТОЯНИЕ</vt:lpstr>
      <vt:lpstr>НЕПРИМИРИМЫЙ КОНФЛИКТ</vt:lpstr>
      <vt:lpstr>БАЗОВЫЙ ТЕЗИС</vt:lpstr>
      <vt:lpstr>ПЛАН БАЗОВОГО ТЕКСТА</vt:lpstr>
      <vt:lpstr>ДОВОДЫ</vt:lpstr>
      <vt:lpstr>ВЫВОД</vt:lpstr>
      <vt:lpstr>Может ли один человек изменить общество?</vt:lpstr>
      <vt:lpstr>Может ли один человек изменить общество?</vt:lpstr>
      <vt:lpstr>МОЖЕТ ЛИ ОДИН ЧЕЛОВЕК ИЗМЕНИТЬ ОБЩЕСТВО?</vt:lpstr>
      <vt:lpstr>ЦЕЛИ И СРЕДСТВА</vt:lpstr>
      <vt:lpstr>ЦЕЛЬ И СРЕДСТВА</vt:lpstr>
      <vt:lpstr>ЦЕЛИ И СРЕДСТВА- опорные мысли</vt:lpstr>
      <vt:lpstr>ЦЕЛИ И СРЕДСТВА</vt:lpstr>
      <vt:lpstr>ЦЕЛЬ – смысловой объем понятия</vt:lpstr>
      <vt:lpstr>СРЕДСТВА – смысловой объем понятия</vt:lpstr>
      <vt:lpstr>ДОСТОЙНЫЕ ЦЕЛИ И СРЕДСТВА</vt:lpstr>
      <vt:lpstr>ДОСТОЙНАЯ  ЦЕЛЬ – НЕГОДНЫЕ СРЕДСТВА</vt:lpstr>
      <vt:lpstr>НИЗМЕННАЯ ЦЕЛЬ-НИЗКИЕ СРЕДСТВА</vt:lpstr>
      <vt:lpstr>БАЗОВЫЙ ТЕЗИС</vt:lpstr>
      <vt:lpstr>ДОВОДЫ</vt:lpstr>
      <vt:lpstr>ВЫВОД</vt:lpstr>
      <vt:lpstr>ДОПУСТИМО ЛИ «ИДТИ ПО ГОЛОВАМ» РАДИ ВЫСОКОЙ ЦЕЛИ?</vt:lpstr>
      <vt:lpstr>ДОПУСТИМО ЛИ «ИДТИ ПО ГОЛОВАМ» РАДИ ВЫСОКОЙ ЦЕЛИ?</vt:lpstr>
      <vt:lpstr>ДОПУСТИМО ЛИ «ИДТИ ПО ГОЛОВАМ» РАДИ ВЫСОКОЙ ЦЕЛИ?</vt:lpstr>
      <vt:lpstr>ДОПУСТИМО ЛИ «ИДТИ ПО ГОЛОВАМ» РАДИ ВЫСОКОЙ ЦЕЛИ?</vt:lpstr>
      <vt:lpstr>ДОПУСТИМО ЛИ «ИДТИ ПО ГОЛОВАМ» РАДИ ВЫСОКОЙ ЦЕЛИ?</vt:lpstr>
      <vt:lpstr>«Запрещающие» правила</vt:lpstr>
      <vt:lpstr>Сконструируйте сочинения</vt:lpstr>
      <vt:lpstr>Сконструируйте сочинения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Воропай Евгения Владимировна</dc:creator>
  <cp:lastModifiedBy>Павел А.Сафронов</cp:lastModifiedBy>
  <cp:revision>81</cp:revision>
  <cp:lastPrinted>2017-10-20T02:36:10Z</cp:lastPrinted>
  <dcterms:created xsi:type="dcterms:W3CDTF">1601-01-01T00:00:00Z</dcterms:created>
  <dcterms:modified xsi:type="dcterms:W3CDTF">2017-10-30T11:16:49Z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