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6"/>
  </p:notesMasterIdLst>
  <p:sldIdLst>
    <p:sldId id="256" r:id="rId2"/>
    <p:sldId id="279" r:id="rId3"/>
    <p:sldId id="280" r:id="rId4"/>
    <p:sldId id="294" r:id="rId5"/>
    <p:sldId id="295" r:id="rId6"/>
    <p:sldId id="285" r:id="rId7"/>
    <p:sldId id="286" r:id="rId8"/>
    <p:sldId id="261" r:id="rId9"/>
    <p:sldId id="296" r:id="rId10"/>
    <p:sldId id="297" r:id="rId11"/>
    <p:sldId id="289" r:id="rId12"/>
    <p:sldId id="298" r:id="rId13"/>
    <p:sldId id="263" r:id="rId14"/>
    <p:sldId id="299" r:id="rId15"/>
    <p:sldId id="300" r:id="rId16"/>
    <p:sldId id="293" r:id="rId17"/>
    <p:sldId id="301" r:id="rId18"/>
    <p:sldId id="265" r:id="rId19"/>
    <p:sldId id="302" r:id="rId20"/>
    <p:sldId id="303" r:id="rId21"/>
    <p:sldId id="304" r:id="rId22"/>
    <p:sldId id="305" r:id="rId23"/>
    <p:sldId id="266" r:id="rId24"/>
    <p:sldId id="306" r:id="rId25"/>
    <p:sldId id="307" r:id="rId26"/>
    <p:sldId id="308" r:id="rId27"/>
    <p:sldId id="309" r:id="rId28"/>
    <p:sldId id="277" r:id="rId29"/>
    <p:sldId id="282" r:id="rId30"/>
    <p:sldId id="310" r:id="rId31"/>
    <p:sldId id="311" r:id="rId32"/>
    <p:sldId id="312" r:id="rId33"/>
    <p:sldId id="313" r:id="rId34"/>
    <p:sldId id="272" r:id="rId35"/>
    <p:sldId id="314" r:id="rId36"/>
    <p:sldId id="315" r:id="rId37"/>
    <p:sldId id="316" r:id="rId38"/>
    <p:sldId id="317" r:id="rId39"/>
    <p:sldId id="273" r:id="rId40"/>
    <p:sldId id="318" r:id="rId41"/>
    <p:sldId id="319" r:id="rId42"/>
    <p:sldId id="320" r:id="rId43"/>
    <p:sldId id="321" r:id="rId44"/>
    <p:sldId id="275" r:id="rId45"/>
    <p:sldId id="322" r:id="rId46"/>
    <p:sldId id="323" r:id="rId47"/>
    <p:sldId id="324" r:id="rId48"/>
    <p:sldId id="325" r:id="rId49"/>
    <p:sldId id="276" r:id="rId50"/>
    <p:sldId id="326" r:id="rId51"/>
    <p:sldId id="327" r:id="rId52"/>
    <p:sldId id="328" r:id="rId53"/>
    <p:sldId id="329" r:id="rId54"/>
    <p:sldId id="330" r:id="rId5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B79DEE1B-005C-4DB7-825C-9139F0308B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2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6EE85-FAB9-4201-8565-4FF22CBA493A}" type="slidenum">
              <a:rPr kumimoji="0" lang="ru-RU" altLang="ru-RU">
                <a:latin typeface="Arial" charset="0"/>
              </a:rPr>
              <a:pPr/>
              <a:t>1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4130A1-0439-4CF3-9728-3BAF05880603}" type="slidenum">
              <a:rPr kumimoji="0" lang="ru-RU" altLang="ru-RU">
                <a:latin typeface="Arial" charset="0"/>
              </a:rPr>
              <a:pPr/>
              <a:t>50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074510-50AA-4932-8F2D-32B650454784}" type="slidenum">
              <a:rPr kumimoji="0" lang="ru-RU" altLang="ru-RU">
                <a:latin typeface="Arial" charset="0"/>
              </a:rPr>
              <a:pPr/>
              <a:t>51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FE473E-8295-430F-B12B-E38BC6EDAEA9}" type="slidenum">
              <a:rPr kumimoji="0" lang="ru-RU" altLang="ru-RU">
                <a:latin typeface="Arial" charset="0"/>
              </a:rPr>
              <a:pPr/>
              <a:t>52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DF473D-4BB2-4BA8-8D8B-DBEEE2331A3D}" type="slidenum">
              <a:rPr kumimoji="0" lang="ru-RU" altLang="ru-RU">
                <a:latin typeface="Arial" charset="0"/>
              </a:rPr>
              <a:pPr/>
              <a:t>53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755BE5-B632-487E-B834-786F28F7593D}" type="slidenum">
              <a:rPr kumimoji="0" lang="ru-RU" altLang="ru-RU">
                <a:latin typeface="Arial" charset="0"/>
              </a:rPr>
              <a:pPr/>
              <a:t>54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82FD06-1B8F-4441-9C1D-047B1EED1BB0}" type="slidenum">
              <a:rPr kumimoji="0" lang="ru-RU" altLang="ru-RU">
                <a:latin typeface="Arial" charset="0"/>
              </a:rPr>
              <a:pPr/>
              <a:t>2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94709-173F-4DD1-BB68-320434D388A6}" type="slidenum">
              <a:rPr kumimoji="0" lang="ru-RU" altLang="ru-RU">
                <a:latin typeface="Arial" charset="0"/>
              </a:rPr>
              <a:pPr/>
              <a:t>3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5047E4-A6B6-459D-A8F2-BB5CBC56B089}" type="slidenum">
              <a:rPr kumimoji="0" lang="ru-RU" altLang="ru-RU">
                <a:latin typeface="Arial" charset="0"/>
              </a:rPr>
              <a:pPr/>
              <a:t>4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EE6239-D135-4620-9FE4-C4BD2254EC47}" type="slidenum">
              <a:rPr kumimoji="0" lang="ru-RU" altLang="ru-RU">
                <a:latin typeface="Arial" charset="0"/>
              </a:rPr>
              <a:pPr/>
              <a:t>5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013D9A-1EC3-4415-ACC1-59C309A31E72}" type="slidenum">
              <a:rPr kumimoji="0" lang="ru-RU" altLang="ru-RU">
                <a:latin typeface="Arial" charset="0"/>
              </a:rPr>
              <a:pPr/>
              <a:t>6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E4CB6C-905D-486F-B3B0-07A304ADA46A}" type="slidenum">
              <a:rPr kumimoji="0" lang="ru-RU" altLang="ru-RU">
                <a:latin typeface="Arial" charset="0"/>
              </a:rPr>
              <a:pPr/>
              <a:t>19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31A649-4BBE-4079-AC1D-CB561BB94E55}" type="slidenum">
              <a:rPr kumimoji="0" lang="ru-RU" altLang="ru-RU">
                <a:latin typeface="Arial" charset="0"/>
              </a:rPr>
              <a:pPr/>
              <a:t>22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188E96-01DD-4AB3-8CEE-06C007421476}" type="slidenum">
              <a:rPr kumimoji="0" lang="ru-RU" altLang="ru-RU">
                <a:latin typeface="Arial" charset="0"/>
              </a:rPr>
              <a:pPr/>
              <a:t>49</a:t>
            </a:fld>
            <a:endParaRPr kumimoji="0" lang="ru-RU" altLang="ru-RU">
              <a:latin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289718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7591-8EA5-491D-9D03-D385F955F4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029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54952-2124-40DE-A0F8-F0DADB139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50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B7B54-7975-4187-95C0-1A2EF8D7F0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3115B-73A8-4655-ADDB-95647AF3B2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551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938F7-724B-43AA-B50B-BED090E803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79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62FDA-78A0-4FB0-A458-57B35B17B2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91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9B361-B12D-48CC-A7D7-B461F682EF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70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BD286-C462-40F5-91E2-5746034E1E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5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F6996-8340-4A27-BBC3-189BC3E97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34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91EBB-2AFC-4837-8D90-A4E205F68C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96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73E8-EA45-44FD-9D6E-8E23AD042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773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DCA20-62E6-42E3-AAC9-E4037E4B4C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22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289718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Arial" charset="0"/>
              </a:defRPr>
            </a:lvl1pPr>
          </a:lstStyle>
          <a:p>
            <a:fld id="{09A48609-D093-4796-AF77-0451F772EC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40.xml"/><Relationship Id="rId18" Type="http://schemas.openxmlformats.org/officeDocument/2006/relationships/slide" Target="slide45.xml"/><Relationship Id="rId26" Type="http://schemas.openxmlformats.org/officeDocument/2006/relationships/slide" Target="slide53.xml"/><Relationship Id="rId3" Type="http://schemas.openxmlformats.org/officeDocument/2006/relationships/slide" Target="slide30.xml"/><Relationship Id="rId21" Type="http://schemas.openxmlformats.org/officeDocument/2006/relationships/slide" Target="slide48.xml"/><Relationship Id="rId7" Type="http://schemas.openxmlformats.org/officeDocument/2006/relationships/slide" Target="slide34.xml"/><Relationship Id="rId12" Type="http://schemas.openxmlformats.org/officeDocument/2006/relationships/slide" Target="slide39.xml"/><Relationship Id="rId17" Type="http://schemas.openxmlformats.org/officeDocument/2006/relationships/slide" Target="slide44.xml"/><Relationship Id="rId25" Type="http://schemas.openxmlformats.org/officeDocument/2006/relationships/slide" Target="slide52.xml"/><Relationship Id="rId2" Type="http://schemas.openxmlformats.org/officeDocument/2006/relationships/slide" Target="slide29.xml"/><Relationship Id="rId16" Type="http://schemas.openxmlformats.org/officeDocument/2006/relationships/slide" Target="slide43.xml"/><Relationship Id="rId20" Type="http://schemas.openxmlformats.org/officeDocument/2006/relationships/slide" Target="slide4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3.xml"/><Relationship Id="rId11" Type="http://schemas.openxmlformats.org/officeDocument/2006/relationships/slide" Target="slide38.xml"/><Relationship Id="rId24" Type="http://schemas.openxmlformats.org/officeDocument/2006/relationships/slide" Target="slide51.xml"/><Relationship Id="rId5" Type="http://schemas.openxmlformats.org/officeDocument/2006/relationships/slide" Target="slide32.xml"/><Relationship Id="rId15" Type="http://schemas.openxmlformats.org/officeDocument/2006/relationships/slide" Target="slide42.xml"/><Relationship Id="rId23" Type="http://schemas.openxmlformats.org/officeDocument/2006/relationships/slide" Target="slide50.xml"/><Relationship Id="rId10" Type="http://schemas.openxmlformats.org/officeDocument/2006/relationships/slide" Target="slide37.xml"/><Relationship Id="rId19" Type="http://schemas.openxmlformats.org/officeDocument/2006/relationships/slide" Target="slide46.xml"/><Relationship Id="rId4" Type="http://schemas.openxmlformats.org/officeDocument/2006/relationships/slide" Target="slide31.xml"/><Relationship Id="rId9" Type="http://schemas.openxmlformats.org/officeDocument/2006/relationships/slide" Target="slide36.xml"/><Relationship Id="rId14" Type="http://schemas.openxmlformats.org/officeDocument/2006/relationships/slide" Target="slide41.xml"/><Relationship Id="rId22" Type="http://schemas.openxmlformats.org/officeDocument/2006/relationships/slide" Target="slide49.xml"/><Relationship Id="rId27" Type="http://schemas.openxmlformats.org/officeDocument/2006/relationships/slide" Target="slide5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1613" y="495300"/>
            <a:ext cx="6399212" cy="1289050"/>
          </a:xfrm>
        </p:spPr>
        <p:txBody>
          <a:bodyPr/>
          <a:lstStyle/>
          <a:p>
            <a:pPr eaLnBrk="1" hangingPunct="1"/>
            <a:r>
              <a:rPr lang="ru-RU" altLang="ru-RU" sz="8000" smtClean="0"/>
              <a:t>Своя игра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3716338"/>
            <a:ext cx="5292725" cy="1752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Тепловые явления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000" smtClean="0"/>
              <a:t>Нагревание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300. В кипяток опустили алюминиевую и серебряную ложки равной массы и температуры. Какой из них потребуется большее количество теплоты для нагревания до одной и той же температуры? Почему?</a:t>
            </a:r>
          </a:p>
        </p:txBody>
      </p:sp>
      <p:sp>
        <p:nvSpPr>
          <p:cNvPr id="194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706438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Нагревание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12913"/>
            <a:ext cx="8229600" cy="5145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400. Два ртутных термометра имеют резервуары для ртути разного диаметра и, следовательно, различное количество ртути в них. Одинаковую ли температуру покажут термометры, если их погрузить в сосуд с горячей водой? Одинаковые ли количества теплоты получают они от воды?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048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000" smtClean="0"/>
              <a:t>Нагревание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500. Почему деревянную палочку, горящую с одного конца, можно держать в руке, не обжигая пальцев, а металлическую кочергу, даже не сильно нагретую в топке камина, за другой конец не удержишь — горячо?</a:t>
            </a:r>
          </a:p>
        </p:txBody>
      </p:sp>
      <p:sp>
        <p:nvSpPr>
          <p:cNvPr id="2150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Плавление и кристаллизация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100. Что значит: удельная теплота плавления меди равна 21*10</a:t>
            </a:r>
            <a:r>
              <a:rPr lang="ru-RU" altLang="ru-RU" sz="3600" baseline="30000" smtClean="0"/>
              <a:t>4 </a:t>
            </a:r>
            <a:r>
              <a:rPr lang="ru-RU" altLang="ru-RU" sz="3600" smtClean="0"/>
              <a:t>Дж/кг?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2253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Плавление и кристаллизация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Почему большой сосуд с водой, помещенный в погреб, предохраняет овощи от замерзания?</a:t>
            </a:r>
          </a:p>
        </p:txBody>
      </p:sp>
      <p:sp>
        <p:nvSpPr>
          <p:cNvPr id="2355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Плавление и кристаллизация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216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 Расплавится ли небольшой кусочек олова, если его бросить в тигель с расплавленным свинцом?</a:t>
            </a:r>
          </a:p>
        </p:txBody>
      </p:sp>
      <p:sp>
        <p:nvSpPr>
          <p:cNvPr id="2458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777875"/>
          </a:xfrm>
        </p:spPr>
        <p:txBody>
          <a:bodyPr/>
          <a:lstStyle/>
          <a:p>
            <a:pPr eaLnBrk="1" hangingPunct="1"/>
            <a:r>
              <a:rPr lang="ru-RU" altLang="ru-RU" sz="4400" smtClean="0"/>
              <a:t>Плавление и кристаллизация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773238"/>
            <a:ext cx="5905500" cy="2592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Объясните, почему зимой в лесу во время сильных морозов трещат деревья. </a:t>
            </a:r>
          </a:p>
        </p:txBody>
      </p:sp>
      <p:sp>
        <p:nvSpPr>
          <p:cNvPr id="2560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Плавление и кристаллизация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500. Холмс зашел к мисс Хадсон, которая в это время была занята сушкой грибов. Мистер Холмс, — молвила мисс, — вы все знаете. Как быстрей пересушить грибы и при этом израсходовать минимум газа в газовой плите?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Очень просто. Нужно использовать холодильник, — был ответ Холмса.</a:t>
            </a:r>
          </a:p>
        </p:txBody>
      </p:sp>
      <p:sp>
        <p:nvSpPr>
          <p:cNvPr id="2662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8769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850900"/>
          </a:xfrm>
        </p:spPr>
        <p:txBody>
          <a:bodyPr/>
          <a:lstStyle/>
          <a:p>
            <a:pPr eaLnBrk="1" hangingPunct="1"/>
            <a:r>
              <a:rPr lang="ru-RU" altLang="ru-RU" sz="6000" smtClean="0"/>
              <a:t>Испарение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989138"/>
            <a:ext cx="6429375" cy="14398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smtClean="0"/>
              <a:t>100. Почему белье сохнет медленно, если оно сложено в кучу?</a:t>
            </a:r>
          </a:p>
        </p:txBody>
      </p:sp>
      <p:sp>
        <p:nvSpPr>
          <p:cNvPr id="2765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Испарение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03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200" smtClean="0"/>
              <a:t>200. Намочите один палец водой, а другой — одеколоном. Какой палец быстрее станет сухим? ощущает большее понижение температуры? Почему?</a:t>
            </a:r>
          </a:p>
        </p:txBody>
      </p:sp>
      <p:sp>
        <p:nvSpPr>
          <p:cNvPr id="28676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777875"/>
          </a:xfrm>
        </p:spPr>
        <p:txBody>
          <a:bodyPr/>
          <a:lstStyle/>
          <a:p>
            <a:pPr eaLnBrk="1" hangingPunct="1"/>
            <a:r>
              <a:rPr lang="ru-RU" altLang="ru-RU" smtClean="0"/>
              <a:t>1 тур</a:t>
            </a:r>
          </a:p>
        </p:txBody>
      </p:sp>
      <p:graphicFrame>
        <p:nvGraphicFramePr>
          <p:cNvPr id="29747" name="Group 51"/>
          <p:cNvGraphicFramePr>
            <a:graphicFrameLocks noGrp="1"/>
          </p:cNvGraphicFramePr>
          <p:nvPr>
            <p:ph type="tbl" idx="1"/>
          </p:nvPr>
        </p:nvGraphicFramePr>
        <p:xfrm>
          <a:off x="457200" y="1268413"/>
          <a:ext cx="8229600" cy="511333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321423746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52149746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5765797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5914299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355351696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xmlns="" val="1106571251"/>
                    </a:ext>
                  </a:extLst>
                </a:gridCol>
              </a:tblGrid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Виды теплопередачи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2081236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Нагревание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8326319"/>
                  </a:ext>
                </a:extLst>
              </a:tr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Плавление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кристаллизация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665970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Испарение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9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0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1163824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Кипение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конденсация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3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4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5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6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7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801216"/>
                  </a:ext>
                </a:extLst>
              </a:tr>
            </a:tbl>
          </a:graphicData>
        </a:graphic>
      </p:graphicFrame>
      <p:sp>
        <p:nvSpPr>
          <p:cNvPr id="6191" name="AutoShape 55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11188" y="404813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Испарение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176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 Почему вода, которую пролили на пол, испаряется значительно быстрее, чем такое же количество воды в стакане?</a:t>
            </a:r>
          </a:p>
        </p:txBody>
      </p:sp>
      <p:sp>
        <p:nvSpPr>
          <p:cNvPr id="3072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Испарение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844675"/>
            <a:ext cx="6096000" cy="3240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Зимой после длительных скачек вспотевшую лошадь накрывают попоной. Для чего это необходимо сделать?</a:t>
            </a:r>
          </a:p>
        </p:txBody>
      </p:sp>
      <p:sp>
        <p:nvSpPr>
          <p:cNvPr id="3174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Испарение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03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smtClean="0"/>
              <a:t>500.Часть обшивки ракет иногда делают из пористого материала, к которому подводят под давлением легкоиспаряющуюся жидкость. Почему это предохраняет корпус от перегрева?</a:t>
            </a:r>
          </a:p>
        </p:txBody>
      </p:sp>
      <p:sp>
        <p:nvSpPr>
          <p:cNvPr id="3277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72450" y="6210300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706438"/>
          </a:xfrm>
        </p:spPr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6851650" cy="32400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Что значит: удельная теплота парообразования воды равна 2,3*10</a:t>
            </a:r>
            <a:r>
              <a:rPr lang="ru-RU" altLang="ru-RU" sz="3600" baseline="30000" smtClean="0"/>
              <a:t>6 </a:t>
            </a:r>
            <a:r>
              <a:rPr lang="ru-RU" altLang="ru-RU" sz="3600" smtClean="0"/>
              <a:t>Дж/кг?</a:t>
            </a:r>
          </a:p>
        </p:txBody>
      </p:sp>
      <p:sp>
        <p:nvSpPr>
          <p:cNvPr id="348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176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Чтобы скорее высушить пол, на который пролита вода, воду растирают по полу. Почему?</a:t>
            </a:r>
          </a:p>
        </p:txBody>
      </p:sp>
      <p:sp>
        <p:nvSpPr>
          <p:cNvPr id="358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 Нагреется ли вода до более высокой температуры, если она будет дольше кипеть?</a:t>
            </a:r>
          </a:p>
        </p:txBody>
      </p:sp>
      <p:sp>
        <p:nvSpPr>
          <p:cNvPr id="368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400.Будет ли кипеть вода в открытой стеклянной пробирке, опущенной в кипящую воду?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3789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500. Почему водой можно погасить костер? Кипятком или холодной водой можно погасить костер быстрее?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3891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661025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333375"/>
            <a:ext cx="6096000" cy="850900"/>
          </a:xfrm>
        </p:spPr>
        <p:txBody>
          <a:bodyPr/>
          <a:lstStyle/>
          <a:p>
            <a:pPr eaLnBrk="1" hangingPunct="1"/>
            <a:r>
              <a:rPr lang="ru-RU" altLang="ru-RU" smtClean="0"/>
              <a:t>2 тур</a:t>
            </a:r>
          </a:p>
        </p:txBody>
      </p:sp>
      <p:graphicFrame>
        <p:nvGraphicFramePr>
          <p:cNvPr id="26689" name="Group 65"/>
          <p:cNvGraphicFramePr>
            <a:graphicFrameLocks noGrp="1"/>
          </p:cNvGraphicFramePr>
          <p:nvPr>
            <p:ph type="tbl" idx="1"/>
          </p:nvPr>
        </p:nvGraphicFramePr>
        <p:xfrm>
          <a:off x="457200" y="1268413"/>
          <a:ext cx="8229600" cy="5483225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13825545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088650137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428191432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1124218319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3277457488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xmlns="" val="3679027117"/>
                    </a:ext>
                  </a:extLst>
                </a:gridCol>
              </a:tblGrid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Виды теплопередачи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4740422"/>
                  </a:ext>
                </a:extLst>
              </a:tr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Нагревание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6944021"/>
                  </a:ext>
                </a:extLst>
              </a:tr>
              <a:tr h="109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Плавление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кристаллизация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8366904"/>
                  </a:ext>
                </a:extLst>
              </a:tr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Испарение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9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1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260479"/>
                  </a:ext>
                </a:extLst>
              </a:tr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Кипение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конденсация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2" action="ppaction://hlinksldjump"/>
                        </a:rPr>
                        <a:t>100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3" action="ppaction://hlinksldjump"/>
                        </a:rPr>
                        <a:t>200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4" action="ppaction://hlinksldjump"/>
                        </a:rPr>
                        <a:t>300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5" action="ppaction://hlinksldjump"/>
                        </a:rPr>
                        <a:t>400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5110370"/>
                  </a:ext>
                </a:extLst>
              </a:tr>
            </a:tbl>
          </a:graphicData>
        </a:graphic>
      </p:graphicFrame>
      <p:sp>
        <p:nvSpPr>
          <p:cNvPr id="39983" name="AutoShape 67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11188" y="404813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Виды теплопередачи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28162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altLang="ru-RU" sz="3600" smtClean="0"/>
              <a:t>100.К какому способу изменения внутренней энергии относят количество теплоты?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4096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609600"/>
            <a:ext cx="7151687" cy="706438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Виды теплопередачи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205038"/>
            <a:ext cx="6429375" cy="16557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600" smtClean="0"/>
              <a:t>100. Какими единицами измеряют количество теплоты? </a:t>
            </a:r>
          </a:p>
        </p:txBody>
      </p:sp>
      <p:sp>
        <p:nvSpPr>
          <p:cNvPr id="819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48488" y="46529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Виды теплопередачи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В чем состоит явление теплопроводности?</a:t>
            </a:r>
          </a:p>
        </p:txBody>
      </p:sp>
      <p:sp>
        <p:nvSpPr>
          <p:cNvPr id="4198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Виды теплопередачи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300.Объясните, каким образом охлаждается воздух в комнате зимой при открытой форточке.</a:t>
            </a:r>
          </a:p>
        </p:txBody>
      </p:sp>
      <p:sp>
        <p:nvSpPr>
          <p:cNvPr id="4301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Виды теплопередачи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Зачем ствол винтовки покрывают деревянной накладкой?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4403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Виды теплопередачи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500. Зачем в странах Средней Азии местные жители во время сильной жары носят шапки-папахи и ватные халаты?</a:t>
            </a:r>
          </a:p>
        </p:txBody>
      </p:sp>
      <p:sp>
        <p:nvSpPr>
          <p:cNvPr id="4506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60350"/>
            <a:ext cx="5349875" cy="792163"/>
          </a:xfrm>
        </p:spPr>
        <p:txBody>
          <a:bodyPr/>
          <a:lstStyle/>
          <a:p>
            <a:pPr eaLnBrk="1" hangingPunct="1"/>
            <a:r>
              <a:rPr lang="ru-RU" altLang="ru-RU" sz="6000" smtClean="0"/>
              <a:t>Нагревание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29606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На сколько изменится внутренняя энергия 1 кг стали при нагреве на 1</a:t>
            </a:r>
            <a:r>
              <a:rPr lang="ru-RU" altLang="ru-RU" sz="3600" baseline="30000" smtClean="0">
                <a:cs typeface="Arial" charset="0"/>
              </a:rPr>
              <a:t>○</a:t>
            </a:r>
            <a:r>
              <a:rPr lang="ru-RU" altLang="ru-RU" sz="3600" smtClean="0"/>
              <a:t> С?</a:t>
            </a:r>
          </a:p>
        </p:txBody>
      </p:sp>
      <p:sp>
        <p:nvSpPr>
          <p:cNvPr id="4608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Нагревание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Если ударить несколько раз молотком по кускам стали и свинца, имеющим равные массы, то свинец нагреется больше, чем сталь. 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4710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Нагревание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300. Медной и железной гирькам равной массы, находящимся при одинаковой температуре, сообщили одинаковое количество теплоты. Какая из гирек нагреется до более высокой температуры?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4813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Нагревание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400. Если опустить одну руку в холодную воду, а другую — в теплую, потом, вынув их, опустить обе в воду, имеющую промежуточную температуру, то рука, которая была в холодной воде, будет чувствовать теплоту, а другая — холод. Почему?</a:t>
            </a:r>
          </a:p>
        </p:txBody>
      </p:sp>
      <p:sp>
        <p:nvSpPr>
          <p:cNvPr id="4915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smtClean="0"/>
              <a:t>Нагревание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500. Почему соль, брошенная в огонь трещит?</a:t>
            </a:r>
          </a:p>
        </p:txBody>
      </p:sp>
      <p:sp>
        <p:nvSpPr>
          <p:cNvPr id="5018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Плавление и кристаллизация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Назовите, какие вещества будут плавиться, если их опустить в кипящую воду.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5120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609600"/>
            <a:ext cx="6791325" cy="1143000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Виды теплопередачи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252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В чем состоит явление конвекции?</a:t>
            </a:r>
            <a:endParaRPr lang="ru-RU" alt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1024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5825" y="49418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Плавление и кристаллизация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989138"/>
            <a:ext cx="6096000" cy="3240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200. Почему ствол орудия не плавится при выстреле, несмотря на то что температура плавления стали 1400 °С, а при сгорании пороха в канале ствола орудия температура достигает 3600 °С?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5222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Плавление и кристаллизация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200" smtClean="0"/>
              <a:t>300. Чтобы электролампа светилась, ее спираль должна нагреваться до высокой температуры. Какой из металлов надо взять для изготовления спирали: сталь, медь или вольфрам?</a:t>
            </a:r>
          </a:p>
          <a:p>
            <a:pPr eaLnBrk="1" hangingPunct="1"/>
            <a:endParaRPr lang="ru-RU" altLang="ru-RU" sz="3200" smtClean="0"/>
          </a:p>
        </p:txBody>
      </p:sp>
      <p:sp>
        <p:nvSpPr>
          <p:cNvPr id="5325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Плавление и кристаллизация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При сильных морозах для восстановления гладкости льда каток заливают горячей водой. Почему?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5427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Плавление и кристаллизация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500. Подходя к нужному дому, куда он был зван в гости, на окраине городка, Шерлок Холмс увидел следы лыжника. Они были как бы приподняты над остальным снегом. Хозяйке, открывшей дверь, он вместо приветствия сказал: «Скоро будет весна».</a:t>
            </a:r>
          </a:p>
        </p:txBody>
      </p:sp>
      <p:sp>
        <p:nvSpPr>
          <p:cNvPr id="5530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Испарение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Что происходит с внутренней энергией конденсирующейся жидкости?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5632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000" smtClean="0"/>
              <a:t>Испарение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200.Почему даже в жаркий день, выйдя из реки после купания, человек ощущает холод?</a:t>
            </a:r>
          </a:p>
        </p:txBody>
      </p:sp>
      <p:sp>
        <p:nvSpPr>
          <p:cNvPr id="5734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000" smtClean="0"/>
              <a:t>Испарение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 Что остывает быстрее в одинаковых условиях: жирный суп или чай?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5837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000" smtClean="0"/>
              <a:t>Испарение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Летом в открытых водоемах температура воды почти всегда ниже температуры окружающего воздуха. Объясните причину этого явления.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5939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000" smtClean="0"/>
              <a:t>Испарение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500. Когда лучше срезать листья салата, чтобы они были более сочными: рано утром или вечером после жаркого дня?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6042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Если слегка подышать на зеркало, то оно запотевает. Почему?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altLang="ru-RU" sz="36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61444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609600"/>
            <a:ext cx="6791325" cy="1143000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Виды теплопередачи</a:t>
            </a:r>
            <a:r>
              <a:rPr lang="ru-RU" altLang="ru-RU" sz="400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1700213"/>
            <a:ext cx="6096000" cy="2579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300.В промышленных холодильниках воздух охлаждается с помощью труб, по которым течет охлажденная жидкость. Где надо располагать эти трубы: вверху или внизу помещения?</a:t>
            </a:r>
          </a:p>
        </p:txBody>
      </p:sp>
      <p:sp>
        <p:nvSpPr>
          <p:cNvPr id="1229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Нагреется ли вода до более высокой температуры, если она будет дольше кипеть?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63492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300. Почему в холодную погоду виден выдыхаемый нами пар?</a:t>
            </a:r>
          </a:p>
          <a:p>
            <a:pPr eaLnBrk="1" hangingPunct="1"/>
            <a:endParaRPr lang="ru-RU" altLang="ru-RU" sz="3600" smtClean="0"/>
          </a:p>
        </p:txBody>
      </p:sp>
      <p:sp>
        <p:nvSpPr>
          <p:cNvPr id="65540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 На вершине горы высотой 4000 м вода закипает при температуре 86 °С. Как это объяснить?</a:t>
            </a:r>
          </a:p>
        </p:txBody>
      </p:sp>
      <p:sp>
        <p:nvSpPr>
          <p:cNvPr id="67588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600" smtClean="0"/>
              <a:t>Кипение и конденсация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400" smtClean="0"/>
              <a:t>500. Пар, поступающий в радиатор парового отопления, имеет ту же температуру, что и вода, покидающая радиатор. Происходит ли при этом обогрев комнаты?</a:t>
            </a:r>
          </a:p>
        </p:txBody>
      </p:sp>
      <p:sp>
        <p:nvSpPr>
          <p:cNvPr id="69636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Подведем итоги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03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Виды теплопередачи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400.Почему грязный снег в солнечную погоду тает быстрее, чем чистый?</a:t>
            </a:r>
          </a:p>
        </p:txBody>
      </p:sp>
      <p:sp>
        <p:nvSpPr>
          <p:cNvPr id="143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55165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404813"/>
            <a:ext cx="6864350" cy="874712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Виды теплопередачи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1638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72450" y="5734050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71775" y="1341438"/>
            <a:ext cx="58324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ru-RU" altLang="ru-RU" sz="3000">
                <a:latin typeface="Arial" charset="0"/>
              </a:rPr>
              <a:t>500. Был ясный морозный денек. Холмс и Ватсон вышли на прогулку. Вскоре Ватсон от холода стал притопывать ногами.</a:t>
            </a:r>
          </a:p>
          <a:p>
            <a:pPr eaLnBrk="1" hangingPunct="1"/>
            <a:r>
              <a:rPr kumimoji="0" lang="ru-RU" altLang="ru-RU" sz="3000">
                <a:latin typeface="Arial" charset="0"/>
              </a:rPr>
              <a:t>—	Ваша обувь слишком тесная, — заметив это, сказал Шерлок Холмс.</a:t>
            </a:r>
          </a:p>
          <a:p>
            <a:pPr eaLnBrk="1" hangingPunct="1"/>
            <a:r>
              <a:rPr kumimoji="0" lang="ru-RU" altLang="ru-RU" sz="3000">
                <a:latin typeface="Arial" charset="0"/>
              </a:rPr>
              <a:t>—	Странно, — подумал Ватсон. — Откуда он это знает? Но он прав.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/>
              <a:t>Нагревание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altLang="ru-RU" sz="3600" smtClean="0"/>
              <a:t>100. Что значит удельная теплоемкость меди равна 380 Дж/град?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1741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000" smtClean="0"/>
              <a:t>Нагревание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/>
              <a:t>200. Как подсчитать количество теплоты необходимое для нагревания?</a:t>
            </a:r>
          </a:p>
        </p:txBody>
      </p:sp>
      <p:sp>
        <p:nvSpPr>
          <p:cNvPr id="184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5300663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">
  <a:themeElements>
    <a:clrScheme name="Generic 4">
      <a:dk1>
        <a:srgbClr val="800000"/>
      </a:dk1>
      <a:lt1>
        <a:srgbClr val="FFFFFF"/>
      </a:lt1>
      <a:dk2>
        <a:srgbClr val="000000"/>
      </a:dk2>
      <a:lt2>
        <a:srgbClr val="FFFF00"/>
      </a:lt2>
      <a:accent1>
        <a:srgbClr val="66CCFF"/>
      </a:accent1>
      <a:accent2>
        <a:srgbClr val="0033CC"/>
      </a:accent2>
      <a:accent3>
        <a:srgbClr val="AAAAAA"/>
      </a:accent3>
      <a:accent4>
        <a:srgbClr val="DADADA"/>
      </a:accent4>
      <a:accent5>
        <a:srgbClr val="B8E2FF"/>
      </a:accent5>
      <a:accent6>
        <a:srgbClr val="002DB9"/>
      </a:accent6>
      <a:hlink>
        <a:srgbClr val="FF33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800000"/>
        </a:dk1>
        <a:lt1>
          <a:srgbClr val="FFFFFF"/>
        </a:lt1>
        <a:dk2>
          <a:srgbClr val="000000"/>
        </a:dk2>
        <a:lt2>
          <a:srgbClr val="FFFF00"/>
        </a:lt2>
        <a:accent1>
          <a:srgbClr val="66CCFF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8E2FF"/>
        </a:accent5>
        <a:accent6>
          <a:srgbClr val="002DB9"/>
        </a:accent6>
        <a:hlink>
          <a:srgbClr val="FF33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440</TotalTime>
  <Words>1211</Words>
  <Application>Microsoft Office PowerPoint</Application>
  <PresentationFormat>Экран (4:3)</PresentationFormat>
  <Paragraphs>186</Paragraphs>
  <Slides>54</Slides>
  <Notes>14</Notes>
  <HiddenSlides>10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9" baseType="lpstr">
      <vt:lpstr>Times New Roman</vt:lpstr>
      <vt:lpstr>Arial</vt:lpstr>
      <vt:lpstr>Arial Narrow</vt:lpstr>
      <vt:lpstr>Wingdings</vt:lpstr>
      <vt:lpstr>Generic</vt:lpstr>
      <vt:lpstr>Своя игра</vt:lpstr>
      <vt:lpstr>1 тур</vt:lpstr>
      <vt:lpstr>Виды теплопередачи</vt:lpstr>
      <vt:lpstr>Виды теплопередачи</vt:lpstr>
      <vt:lpstr>Виды теплопередачи </vt:lpstr>
      <vt:lpstr>Виды теплопередачи</vt:lpstr>
      <vt:lpstr>Виды теплопередачи</vt:lpstr>
      <vt:lpstr>Нагревание</vt:lpstr>
      <vt:lpstr>Нагревание</vt:lpstr>
      <vt:lpstr>Нагревание</vt:lpstr>
      <vt:lpstr>Нагревание</vt:lpstr>
      <vt:lpstr>Нагревание</vt:lpstr>
      <vt:lpstr>Плавление и кристаллизация</vt:lpstr>
      <vt:lpstr>Плавление и кристаллизация</vt:lpstr>
      <vt:lpstr>Плавление и кристаллизация</vt:lpstr>
      <vt:lpstr>Плавление и кристаллизация</vt:lpstr>
      <vt:lpstr>Плавление и кристаллизация</vt:lpstr>
      <vt:lpstr>Испарение</vt:lpstr>
      <vt:lpstr>Испарение</vt:lpstr>
      <vt:lpstr>Испарение</vt:lpstr>
      <vt:lpstr>Испарение</vt:lpstr>
      <vt:lpstr>Испарение</vt:lpstr>
      <vt:lpstr>Кипение и конденсация</vt:lpstr>
      <vt:lpstr>Кипение и конденсация</vt:lpstr>
      <vt:lpstr>Кипение и конденсация</vt:lpstr>
      <vt:lpstr>Кипение и конденсация</vt:lpstr>
      <vt:lpstr>Кипение и конденсация</vt:lpstr>
      <vt:lpstr>2 тур</vt:lpstr>
      <vt:lpstr>Виды теплопередачи</vt:lpstr>
      <vt:lpstr>Виды теплопередачи</vt:lpstr>
      <vt:lpstr>Виды теплопередачи</vt:lpstr>
      <vt:lpstr>Виды теплопередачи</vt:lpstr>
      <vt:lpstr>Виды теплопередачи</vt:lpstr>
      <vt:lpstr>Нагревание</vt:lpstr>
      <vt:lpstr>Нагревание</vt:lpstr>
      <vt:lpstr>Нагревание</vt:lpstr>
      <vt:lpstr>Нагревание</vt:lpstr>
      <vt:lpstr>Нагревание</vt:lpstr>
      <vt:lpstr>Плавление и кристаллизация</vt:lpstr>
      <vt:lpstr>Плавление и кристаллизация</vt:lpstr>
      <vt:lpstr>Плавление и кристаллизация</vt:lpstr>
      <vt:lpstr>Плавление и кристаллизация</vt:lpstr>
      <vt:lpstr>Плавление и кристаллизация</vt:lpstr>
      <vt:lpstr>Испарение</vt:lpstr>
      <vt:lpstr>Испарение</vt:lpstr>
      <vt:lpstr>Испарение</vt:lpstr>
      <vt:lpstr>Испарение</vt:lpstr>
      <vt:lpstr>Испарение</vt:lpstr>
      <vt:lpstr>Кипение и конденсация</vt:lpstr>
      <vt:lpstr>Кипение и конденсация</vt:lpstr>
      <vt:lpstr>Кипение и конденсация</vt:lpstr>
      <vt:lpstr>Кипение и конденсация</vt:lpstr>
      <vt:lpstr>Кипение и конденсация</vt:lpstr>
      <vt:lpstr>Подведем итоги</vt:lpstr>
    </vt:vector>
  </TitlesOfParts>
  <Company>Home&amp;Institute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Макс</dc:creator>
  <cp:lastModifiedBy>Павел А.Сафронов</cp:lastModifiedBy>
  <cp:revision>24</cp:revision>
  <dcterms:created xsi:type="dcterms:W3CDTF">2007-10-27T11:50:51Z</dcterms:created>
  <dcterms:modified xsi:type="dcterms:W3CDTF">2018-10-29T04:01:53Z</dcterms:modified>
</cp:coreProperties>
</file>