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0"/>
  </p:notesMasterIdLst>
  <p:sldIdLst>
    <p:sldId id="259" r:id="rId2"/>
    <p:sldId id="346" r:id="rId3"/>
    <p:sldId id="347" r:id="rId4"/>
    <p:sldId id="348" r:id="rId5"/>
    <p:sldId id="349" r:id="rId6"/>
    <p:sldId id="350" r:id="rId7"/>
    <p:sldId id="351" r:id="rId8"/>
    <p:sldId id="338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95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8BA2-3CB5-4471-823D-FCB6F4B8CB0C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74B4-66D4-40BB-A0B8-8C53795E13BA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E017-84CE-48EB-B50D-CD096385E3E1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1B28-441E-453C-82FF-844127A58D61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BA8E5-44D3-48EB-9E4C-55613F3A6BF6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4E09-B1A9-4337-8A2A-53759E4678EC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1197-4F3B-4CB6-9589-A3F108169985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8B1B-F4D9-4DE9-BE00-180174F147F1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E1D2-C235-4909-9697-49D8C3497F09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CB39-5C15-4267-A4CA-E0B176DF1B30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FC28E-9CEB-482B-B213-D3A08AE59480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EA5DC5-AEEC-4497-8BC2-7FD31CFA4F87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51520" y="1772816"/>
            <a:ext cx="3744416" cy="4752528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Модераторы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</a:p>
          <a:p>
            <a:endParaRPr lang="ru-RU" sz="2900" dirty="0">
              <a:solidFill>
                <a:srgbClr val="002060"/>
              </a:solidFill>
            </a:endParaRPr>
          </a:p>
          <a:p>
            <a:pPr algn="just"/>
            <a:r>
              <a:rPr lang="ru-RU" sz="2900" b="1" dirty="0" smtClean="0">
                <a:solidFill>
                  <a:srgbClr val="002060"/>
                </a:solidFill>
              </a:rPr>
              <a:t>Ильясов Дмитрий Федорович</a:t>
            </a:r>
            <a:r>
              <a:rPr lang="ru-RU" sz="2900" dirty="0" smtClean="0">
                <a:solidFill>
                  <a:srgbClr val="002060"/>
                </a:solidFill>
              </a:rPr>
              <a:t>, заведующий </a:t>
            </a:r>
            <a:r>
              <a:rPr lang="ru-RU" sz="2900" dirty="0">
                <a:solidFill>
                  <a:srgbClr val="002060"/>
                </a:solidFill>
              </a:rPr>
              <a:t>кафедрой педагогики и психологии </a:t>
            </a:r>
            <a:r>
              <a:rPr lang="ru-RU" sz="2900" dirty="0" smtClean="0">
                <a:solidFill>
                  <a:srgbClr val="002060"/>
                </a:solidFill>
              </a:rPr>
              <a:t>ГБУ </a:t>
            </a:r>
            <a:r>
              <a:rPr lang="ru-RU" sz="2900" dirty="0">
                <a:solidFill>
                  <a:srgbClr val="002060"/>
                </a:solidFill>
              </a:rPr>
              <a:t>ДПО «Челябинский институт переподготовки и повышения квалификации работников </a:t>
            </a:r>
            <a:r>
              <a:rPr lang="ru-RU" sz="2900" dirty="0" smtClean="0">
                <a:solidFill>
                  <a:srgbClr val="002060"/>
                </a:solidFill>
              </a:rPr>
              <a:t>образования», </a:t>
            </a:r>
            <a:r>
              <a:rPr lang="ru-RU" sz="2900" dirty="0" err="1">
                <a:solidFill>
                  <a:srgbClr val="002060"/>
                </a:solidFill>
              </a:rPr>
              <a:t>д.п.н</a:t>
            </a:r>
            <a:r>
              <a:rPr lang="ru-RU" sz="2900" dirty="0">
                <a:solidFill>
                  <a:srgbClr val="002060"/>
                </a:solidFill>
              </a:rPr>
              <a:t>., </a:t>
            </a:r>
            <a:r>
              <a:rPr lang="ru-RU" sz="2900" dirty="0" smtClean="0">
                <a:solidFill>
                  <a:srgbClr val="002060"/>
                </a:solidFill>
              </a:rPr>
              <a:t>профессор</a:t>
            </a:r>
            <a:endParaRPr lang="ru-RU" sz="2900" dirty="0">
              <a:solidFill>
                <a:srgbClr val="002060"/>
              </a:solidFill>
            </a:endParaRPr>
          </a:p>
          <a:p>
            <a:pPr algn="just"/>
            <a:r>
              <a:rPr lang="ru-RU" sz="2900" b="1" dirty="0">
                <a:solidFill>
                  <a:srgbClr val="002060"/>
                </a:solidFill>
              </a:rPr>
              <a:t>Данельченко Татьяна Александровна</a:t>
            </a:r>
            <a:r>
              <a:rPr lang="ru-RU" sz="2900" dirty="0">
                <a:solidFill>
                  <a:srgbClr val="002060"/>
                </a:solidFill>
              </a:rPr>
              <a:t>, </a:t>
            </a:r>
            <a:r>
              <a:rPr lang="ru-RU" sz="2900" dirty="0" smtClean="0">
                <a:solidFill>
                  <a:srgbClr val="002060"/>
                </a:solidFill>
              </a:rPr>
              <a:t>заведующий отделом </a:t>
            </a:r>
            <a:r>
              <a:rPr lang="ru-RU" sz="2900" dirty="0">
                <a:solidFill>
                  <a:srgbClr val="002060"/>
                </a:solidFill>
              </a:rPr>
              <a:t>профессиональной переподготовки кадров </a:t>
            </a:r>
            <a:r>
              <a:rPr lang="ru-RU" sz="2900" dirty="0" smtClean="0">
                <a:solidFill>
                  <a:srgbClr val="002060"/>
                </a:solidFill>
              </a:rPr>
              <a:t>ГБУ </a:t>
            </a:r>
            <a:r>
              <a:rPr lang="ru-RU" sz="2900" dirty="0">
                <a:solidFill>
                  <a:srgbClr val="002060"/>
                </a:solidFill>
              </a:rPr>
              <a:t>ДПО «Челябинский институт переподготовки и повышения квалификации работников </a:t>
            </a:r>
            <a:r>
              <a:rPr lang="ru-RU" sz="2900" dirty="0" smtClean="0">
                <a:solidFill>
                  <a:srgbClr val="002060"/>
                </a:solidFill>
              </a:rPr>
              <a:t>образования», </a:t>
            </a:r>
            <a:r>
              <a:rPr lang="ru-RU" sz="2900" dirty="0" err="1">
                <a:solidFill>
                  <a:srgbClr val="002060"/>
                </a:solidFill>
              </a:rPr>
              <a:t>к.п.н</a:t>
            </a:r>
            <a:r>
              <a:rPr lang="ru-RU" sz="2900" dirty="0">
                <a:solidFill>
                  <a:srgbClr val="002060"/>
                </a:solidFill>
              </a:rPr>
              <a:t>.</a:t>
            </a:r>
          </a:p>
          <a:p>
            <a:r>
              <a:rPr lang="ru-RU" sz="2900" dirty="0"/>
              <a:t> </a:t>
            </a:r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1520" y="980728"/>
            <a:ext cx="3816424" cy="720080"/>
          </a:xfrm>
        </p:spPr>
        <p:txBody>
          <a:bodyPr>
            <a:noAutofit/>
          </a:bodyPr>
          <a:lstStyle/>
          <a:p>
            <a:pPr marL="0" indent="0" algn="ctr"/>
            <a:r>
              <a:rPr lang="ru-RU" b="1" dirty="0" smtClean="0">
                <a:solidFill>
                  <a:srgbClr val="C00000"/>
                </a:solidFill>
              </a:rPr>
              <a:t>Дискуссия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995936" y="1700808"/>
            <a:ext cx="5040560" cy="45365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ОЦЕНКА ВОЗМОЖОСТИ ИСПОЛЬЗОВАНИЯ ЗАРУБЕЖНОГО ОПЫТА В РОССИЙСКОЙ ПРАКТИКЕ ПОДДЕРЖКИ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 школ с низкими результатами обучения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8CCF-5A29-4602-BA2A-DBAB04720AC0}" type="datetime1">
              <a:rPr lang="ru-RU" b="1" smtClean="0">
                <a:solidFill>
                  <a:srgbClr val="002060"/>
                </a:solidFill>
              </a:rPr>
              <a:t>15.08.2016</a:t>
            </a:fld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Семинар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srgbClr val="002060"/>
                </a:solidFill>
              </a:rPr>
              <a:pPr/>
              <a:t>1</a:t>
            </a:fld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3AC1-5B93-4D91-8333-2A7A1EC3A8BF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2276872"/>
            <a:ext cx="2736304" cy="1252728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НАУЧНЫЕ РАЗРАБОТКИ ПО </a:t>
            </a:r>
            <a:r>
              <a:rPr lang="ru-RU" sz="2800" b="1" dirty="0" smtClean="0">
                <a:solidFill>
                  <a:srgbClr val="002060"/>
                </a:solidFill>
              </a:rPr>
              <a:t>ПРОБЛЕМЕ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47864" y="1628800"/>
            <a:ext cx="5472608" cy="4464496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dirty="0">
                <a:solidFill>
                  <a:srgbClr val="002060"/>
                </a:solidFill>
              </a:rPr>
              <a:t>Предлагаем познакомиться со статьями:</a:t>
            </a:r>
            <a:endParaRPr lang="ru-RU" sz="2600" dirty="0">
              <a:solidFill>
                <a:srgbClr val="002060"/>
              </a:solidFill>
            </a:endParaRPr>
          </a:p>
          <a:p>
            <a:pPr marL="0" indent="266700" algn="just">
              <a:buNone/>
            </a:pPr>
            <a:r>
              <a:rPr lang="ru-RU" dirty="0" smtClean="0"/>
              <a:t>1. </a:t>
            </a:r>
            <a:r>
              <a:rPr lang="ru-RU" b="1" dirty="0" smtClean="0"/>
              <a:t>«Поддержка </a:t>
            </a:r>
            <a:r>
              <a:rPr lang="ru-RU" b="1" dirty="0"/>
              <a:t>школ, показывающих низкие образовательные результаты, как часть национальной образовательной политики. Обзор мирового опыта» </a:t>
            </a:r>
            <a:r>
              <a:rPr lang="ru-RU" dirty="0"/>
              <a:t>[</a:t>
            </a:r>
            <a:r>
              <a:rPr lang="ru-RU" dirty="0" err="1"/>
              <a:t>Груничева</a:t>
            </a:r>
            <a:r>
              <a:rPr lang="ru-RU" dirty="0"/>
              <a:t> И.Г., </a:t>
            </a:r>
            <a:r>
              <a:rPr lang="ru-RU" dirty="0" err="1"/>
              <a:t>Косарецкий</a:t>
            </a:r>
            <a:r>
              <a:rPr lang="ru-RU" dirty="0"/>
              <a:t> С.Г.].</a:t>
            </a:r>
          </a:p>
          <a:p>
            <a:pPr marL="0" indent="266700" algn="just">
              <a:buNone/>
            </a:pPr>
            <a:r>
              <a:rPr lang="ru-RU" dirty="0" smtClean="0"/>
              <a:t>2. </a:t>
            </a:r>
            <a:r>
              <a:rPr lang="ru-RU" b="1" dirty="0" smtClean="0"/>
              <a:t>«Школы</a:t>
            </a:r>
            <a:r>
              <a:rPr lang="ru-RU" b="1" dirty="0"/>
              <a:t>, эффективно работающие в сложных социальных контекстах»</a:t>
            </a:r>
            <a:r>
              <a:rPr lang="ru-RU" dirty="0"/>
              <a:t> [</a:t>
            </a:r>
            <a:r>
              <a:rPr lang="ru-RU" dirty="0" err="1"/>
              <a:t>Пинская</a:t>
            </a:r>
            <a:r>
              <a:rPr lang="ru-RU" dirty="0"/>
              <a:t> М.А., Фрумин И.Д.].</a:t>
            </a:r>
          </a:p>
          <a:p>
            <a:pPr marL="0" indent="266700" algn="just">
              <a:buNone/>
            </a:pPr>
            <a:r>
              <a:rPr lang="ru-RU" dirty="0" smtClean="0"/>
              <a:t>3. </a:t>
            </a:r>
            <a:r>
              <a:rPr lang="ru-RU" b="1" dirty="0" smtClean="0"/>
              <a:t>«Ставка </a:t>
            </a:r>
            <a:r>
              <a:rPr lang="ru-RU" b="1" dirty="0"/>
              <a:t>на лидеров в российском образовании. Не слишком ли мы увлеклись?» </a:t>
            </a:r>
            <a:r>
              <a:rPr lang="ru-RU" dirty="0"/>
              <a:t>[</a:t>
            </a:r>
            <a:r>
              <a:rPr lang="ru-RU" dirty="0" err="1"/>
              <a:t>Вальдман</a:t>
            </a:r>
            <a:r>
              <a:rPr lang="ru-RU" dirty="0"/>
              <a:t> И.А.].</a:t>
            </a:r>
          </a:p>
          <a:p>
            <a:pPr marL="0" indent="266700" algn="just">
              <a:buNone/>
            </a:pPr>
            <a:r>
              <a:rPr lang="ru-RU" dirty="0" smtClean="0"/>
              <a:t>4. </a:t>
            </a:r>
            <a:r>
              <a:rPr lang="ru-RU" b="1" dirty="0" smtClean="0"/>
              <a:t>«Социальное </a:t>
            </a:r>
            <a:r>
              <a:rPr lang="ru-RU" b="1" dirty="0"/>
              <a:t>происхождение и успех в учебе –  эффективные школы в неблагоприятных </a:t>
            </a:r>
            <a:r>
              <a:rPr lang="ru-RU" b="1" dirty="0" err="1"/>
              <a:t>социоэкономических</a:t>
            </a:r>
            <a:r>
              <a:rPr lang="ru-RU" b="1" dirty="0"/>
              <a:t> условиях» </a:t>
            </a:r>
            <a:r>
              <a:rPr lang="ru-RU" dirty="0"/>
              <a:t>[И. </a:t>
            </a:r>
            <a:r>
              <a:rPr lang="ru-RU" dirty="0" err="1"/>
              <a:t>Акерен</a:t>
            </a:r>
            <a:r>
              <a:rPr lang="ru-RU" dirty="0"/>
              <a:t>, К. </a:t>
            </a:r>
            <a:r>
              <a:rPr lang="ru-RU" dirty="0" err="1"/>
              <a:t>Рахербоймер</a:t>
            </a:r>
            <a:r>
              <a:rPr lang="ru-RU" dirty="0"/>
              <a:t>, Э.Д. </a:t>
            </a:r>
            <a:r>
              <a:rPr lang="ru-RU" dirty="0" err="1"/>
              <a:t>Кляйн</a:t>
            </a:r>
            <a:r>
              <a:rPr lang="ru-RU" dirty="0"/>
              <a:t>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9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9D20-6F8A-4661-9818-D8BD37AB3193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764704"/>
            <a:ext cx="3352800" cy="1036704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ОТНОШЕНИЕ К </a:t>
            </a:r>
            <a:r>
              <a:rPr lang="ru-RU" sz="2800" b="1" dirty="0" smtClean="0">
                <a:solidFill>
                  <a:srgbClr val="002060"/>
                </a:solidFill>
              </a:rPr>
              <a:t>ПРОБЛЕМЕ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772816"/>
            <a:ext cx="8088494" cy="4536504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3800" b="1" dirty="0">
                <a:solidFill>
                  <a:srgbClr val="002060"/>
                </a:solidFill>
              </a:rPr>
              <a:t>Цитаты:</a:t>
            </a:r>
            <a:endParaRPr lang="ru-RU" sz="3800" dirty="0">
              <a:solidFill>
                <a:srgbClr val="002060"/>
              </a:solidFill>
            </a:endParaRPr>
          </a:p>
          <a:p>
            <a:pPr marL="0" indent="447675" algn="just"/>
            <a:r>
              <a:rPr lang="ru-RU" sz="2900" b="1" dirty="0" err="1"/>
              <a:t>Hawker</a:t>
            </a:r>
            <a:r>
              <a:rPr lang="ru-RU" sz="2900" b="1" dirty="0"/>
              <a:t> D.:</a:t>
            </a:r>
            <a:r>
              <a:rPr lang="ru-RU" sz="2900" dirty="0"/>
              <a:t> «Критерий хорошей образовательной системы – это мера, в которой наименее обеспеченные члены общества имеют возможность преуспеть».</a:t>
            </a:r>
          </a:p>
          <a:p>
            <a:pPr marL="0" indent="447675" algn="just"/>
            <a:r>
              <a:rPr lang="ru-RU" sz="2900" b="1" dirty="0"/>
              <a:t>J. </a:t>
            </a:r>
            <a:r>
              <a:rPr lang="ru-RU" sz="2900" b="1" dirty="0" err="1"/>
              <a:t>Heckman</a:t>
            </a:r>
            <a:r>
              <a:rPr lang="ru-RU" sz="2900" b="1" dirty="0"/>
              <a:t>,</a:t>
            </a:r>
            <a:r>
              <a:rPr lang="ru-RU" sz="2900" dirty="0"/>
              <a:t> нобелевский лауреат по экономике: «… не продолжительность, но качество обучения, а значит, квалификация и профессионализм учителя могут преодолевать «проклятие социального происхождения».</a:t>
            </a:r>
          </a:p>
          <a:p>
            <a:pPr marL="0" indent="447675" algn="just"/>
            <a:r>
              <a:rPr lang="ru-RU" sz="2900" b="1" dirty="0"/>
              <a:t>P. </a:t>
            </a:r>
            <a:r>
              <a:rPr lang="ru-RU" sz="2900" b="1" dirty="0" err="1"/>
              <a:t>Mortimore</a:t>
            </a:r>
            <a:r>
              <a:rPr lang="ru-RU" sz="2900" dirty="0"/>
              <a:t> о модели эффективной школы: «Качество работы школы определяется именно как ее способность повышать жизненные шансы каждого ученика, независимо от индивидуальных стартовых возможностей и семейного контекста».</a:t>
            </a:r>
          </a:p>
          <a:p>
            <a:pPr marL="0" indent="447675" algn="just"/>
            <a:r>
              <a:rPr lang="ru-RU" sz="2900" b="1" dirty="0"/>
              <a:t>И. Фрумин:</a:t>
            </a:r>
            <a:r>
              <a:rPr lang="ru-RU" sz="2900" dirty="0"/>
              <a:t> «Советская педагогика … выработала эффективные механизмы выравнивания и поддержки детей из семей рабочих и крестьян, из семей с низким культурным капиталом. … Были созданы система позитивной дискриминации и жесткая </a:t>
            </a:r>
            <a:r>
              <a:rPr lang="ru-RU" sz="2900" dirty="0" err="1"/>
              <a:t>меритократическая</a:t>
            </a:r>
            <a:r>
              <a:rPr lang="ru-RU" sz="2900" dirty="0"/>
              <a:t> система поддержки способных и трудолюбивых школьников».</a:t>
            </a:r>
          </a:p>
          <a:p>
            <a:pPr marL="0" indent="447675" algn="just"/>
            <a:r>
              <a:rPr lang="ru-RU" sz="2900" b="1" dirty="0"/>
              <a:t>J. </a:t>
            </a:r>
            <a:r>
              <a:rPr lang="ru-RU" sz="2900" b="1" dirty="0" err="1"/>
              <a:t>Davidson</a:t>
            </a:r>
            <a:r>
              <a:rPr lang="ru-RU" sz="2900" b="1" dirty="0"/>
              <a:t>,</a:t>
            </a:r>
            <a:r>
              <a:rPr lang="ru-RU" sz="2900" dirty="0"/>
              <a:t> министр образования Уэльса: «Мне не нужны легальные таблицы (основанные просто на результатах тестов), чтобы узнать, что в одном из самых богатых наших районов достижения выше, чем в одном из самых бедных»</a:t>
            </a:r>
          </a:p>
          <a:p>
            <a:pPr marL="0" indent="447675" algn="just"/>
            <a:r>
              <a:rPr lang="ru-RU" sz="2900" b="1" dirty="0"/>
              <a:t>Министр образования Финляндии:</a:t>
            </a:r>
            <a:r>
              <a:rPr lang="ru-RU" sz="2900" dirty="0"/>
              <a:t> «Нам дешевле оплачивать финансирование образовательных программ, нежели преодолевать возможные негативные социальные последствия – борьбу с преступностью, наркоманией и т.п.».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38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CB39-5C15-4267-A4CA-E0B176DF1B30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МОДЕЛЬ ЭФФЕКТИВНОЙ </a:t>
            </a:r>
            <a:r>
              <a:rPr lang="ru-RU" sz="2800" b="1" dirty="0" smtClean="0">
                <a:solidFill>
                  <a:srgbClr val="002060"/>
                </a:solidFill>
              </a:rPr>
              <a:t>ШКОЛЫ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139952" y="1628800"/>
            <a:ext cx="4416086" cy="4010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Популярная американская модель (</a:t>
            </a:r>
            <a:r>
              <a:rPr lang="de-DE" b="1" dirty="0">
                <a:solidFill>
                  <a:srgbClr val="002060"/>
                </a:solidFill>
              </a:rPr>
              <a:t>P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r>
              <a:rPr lang="de-DE" b="1" dirty="0" err="1">
                <a:solidFill>
                  <a:srgbClr val="002060"/>
                </a:solidFill>
              </a:rPr>
              <a:t>Mortimore</a:t>
            </a:r>
            <a:r>
              <a:rPr lang="ru-RU" b="1" dirty="0">
                <a:solidFill>
                  <a:srgbClr val="002060"/>
                </a:solidFill>
              </a:rPr>
              <a:t>):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/>
              <a:t>– качество работы школы – способность повышать жизненные шансы каждого ученика независимо от индивидуальных стартовых возможностей и семейного контекста;</a:t>
            </a:r>
          </a:p>
          <a:p>
            <a:r>
              <a:rPr lang="ru-RU" b="1" dirty="0"/>
              <a:t>– данная установка (оптимистичность) стала важной для школ, находящихся в максимально сложных условиях [</a:t>
            </a:r>
            <a:r>
              <a:rPr lang="de-DE" b="1" dirty="0" err="1"/>
              <a:t>extremely</a:t>
            </a:r>
            <a:r>
              <a:rPr lang="de-DE" b="1" dirty="0"/>
              <a:t> </a:t>
            </a:r>
            <a:r>
              <a:rPr lang="en-US" b="1" dirty="0"/>
              <a:t>challenging conditions</a:t>
            </a:r>
            <a:r>
              <a:rPr lang="ru-RU" b="1" dirty="0"/>
              <a:t>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79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CB39-5C15-4267-A4CA-E0B176DF1B30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700" b="1" i="1" dirty="0">
                <a:solidFill>
                  <a:schemeClr val="tx1"/>
                </a:solidFill>
              </a:rPr>
              <a:t>Примечание:</a:t>
            </a:r>
            <a:r>
              <a:rPr lang="ru-RU" sz="1700" i="1" dirty="0"/>
              <a:t> </a:t>
            </a:r>
            <a:endParaRPr lang="ru-RU" sz="1700" i="1" dirty="0" smtClean="0"/>
          </a:p>
          <a:p>
            <a:r>
              <a:rPr lang="ru-RU" sz="1700" b="1" i="1" dirty="0" err="1" smtClean="0">
                <a:solidFill>
                  <a:srgbClr val="002060"/>
                </a:solidFill>
              </a:rPr>
              <a:t>меритократический</a:t>
            </a:r>
            <a:r>
              <a:rPr lang="ru-RU" sz="1700" b="1" i="1" dirty="0" smtClean="0">
                <a:solidFill>
                  <a:srgbClr val="002060"/>
                </a:solidFill>
              </a:rPr>
              <a:t> </a:t>
            </a:r>
            <a:r>
              <a:rPr lang="ru-RU" sz="1700" i="1" dirty="0"/>
              <a:t>– принцип управления, согласной которому руководяще посты должны занимать наиболее способные люди, независимо от их социального происхождения и финансового </a:t>
            </a:r>
            <a:r>
              <a:rPr lang="ru-RU" sz="1700" i="1" dirty="0" smtClean="0"/>
              <a:t>достатка</a:t>
            </a:r>
            <a:endParaRPr lang="ru-RU" sz="1700" i="1" dirty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МОДЕЛЬ ВЫРАВНИВАНИЯ И </a:t>
            </a:r>
            <a:r>
              <a:rPr lang="ru-RU" sz="2800" b="1" dirty="0" smtClean="0">
                <a:solidFill>
                  <a:srgbClr val="002060"/>
                </a:solidFill>
              </a:rPr>
              <a:t>ПОДДЕРЖКИ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83968" y="1628800"/>
            <a:ext cx="4536504" cy="4010000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>
                <a:solidFill>
                  <a:srgbClr val="002060"/>
                </a:solidFill>
              </a:rPr>
              <a:t>Советская модель выравнивания и поддержки</a:t>
            </a:r>
            <a:r>
              <a:rPr lang="ru-RU" sz="2900" dirty="0">
                <a:solidFill>
                  <a:srgbClr val="002060"/>
                </a:solidFill>
              </a:rPr>
              <a:t> детей из семей рабочих и крестьян, семей с низким капиталом (И. Фрумин</a:t>
            </a:r>
            <a:r>
              <a:rPr lang="ru-RU" sz="2900" dirty="0" smtClean="0">
                <a:solidFill>
                  <a:srgbClr val="002060"/>
                </a:solidFill>
              </a:rPr>
              <a:t>):</a:t>
            </a:r>
          </a:p>
          <a:p>
            <a:endParaRPr lang="ru-RU" sz="2600" dirty="0"/>
          </a:p>
          <a:p>
            <a:r>
              <a:rPr lang="ru-RU" sz="2600" b="1" dirty="0"/>
              <a:t>– система позитивной дискриминации и жесткая </a:t>
            </a:r>
            <a:r>
              <a:rPr lang="ru-RU" sz="2600" b="1" dirty="0" err="1"/>
              <a:t>меритократическая</a:t>
            </a:r>
            <a:r>
              <a:rPr lang="ru-RU" sz="2600" b="1" dirty="0"/>
              <a:t> система поддержки способных и трудолюбивых школьников</a:t>
            </a:r>
            <a:r>
              <a:rPr lang="ru-RU" sz="2600" b="1" dirty="0" smtClean="0"/>
              <a:t>;</a:t>
            </a:r>
          </a:p>
          <a:p>
            <a:endParaRPr lang="ru-RU" sz="2600" b="1" dirty="0"/>
          </a:p>
          <a:p>
            <a:r>
              <a:rPr lang="ru-RU" sz="2600" b="1" dirty="0"/>
              <a:t>– имеет и негативные последствия для качества образования, но задачу обеспечения вертикальной социальной мобильности решала успешно.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11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CB39-5C15-4267-A4CA-E0B176DF1B30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2276872"/>
            <a:ext cx="3352800" cy="1252728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ПОСТСОВЕТСКАЯ </a:t>
            </a:r>
            <a:r>
              <a:rPr lang="ru-RU" sz="2800" b="1" dirty="0" smtClean="0">
                <a:solidFill>
                  <a:srgbClr val="002060"/>
                </a:solidFill>
              </a:rPr>
              <a:t>МОДЕЛЬ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851920" y="1556792"/>
            <a:ext cx="4896544" cy="4392488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>
                <a:solidFill>
                  <a:srgbClr val="002060"/>
                </a:solidFill>
              </a:rPr>
              <a:t>Особенности постсоветской модели</a:t>
            </a:r>
            <a:r>
              <a:rPr lang="ru-RU" sz="2900" b="1" dirty="0" smtClean="0">
                <a:solidFill>
                  <a:srgbClr val="002060"/>
                </a:solidFill>
              </a:rPr>
              <a:t>:</a:t>
            </a:r>
          </a:p>
          <a:p>
            <a:endParaRPr lang="ru-RU" sz="2900" dirty="0">
              <a:solidFill>
                <a:srgbClr val="002060"/>
              </a:solidFill>
            </a:endParaRPr>
          </a:p>
          <a:p>
            <a:pPr algn="just"/>
            <a:r>
              <a:rPr lang="ru-RU" sz="2600" dirty="0"/>
              <a:t>– </a:t>
            </a:r>
            <a:r>
              <a:rPr lang="ru-RU" sz="2600" b="1" dirty="0"/>
              <a:t>культура поддержки семей с низким культурным потенциалом сменилась культурой удовлетворения потребностей семей;</a:t>
            </a:r>
          </a:p>
          <a:p>
            <a:pPr algn="just"/>
            <a:r>
              <a:rPr lang="ru-RU" sz="2600" b="1" dirty="0"/>
              <a:t>– исследования (PIRLS, PISA) демонстрируют в результатах российских школьников значительные различия, обусловленные экономическим и образовательным ресурсом их родителей;</a:t>
            </a:r>
          </a:p>
          <a:p>
            <a:pPr algn="just"/>
            <a:r>
              <a:rPr lang="ru-RU" sz="2600" b="1" dirty="0"/>
              <a:t>– социально-экономическое положение и образование родителей выступает ведущим фактором, определяющим достижения ученика и, как следствие, его дальнейшую образовательную и жизненную траекторию.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4646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CB39-5C15-4267-A4CA-E0B176DF1B30}" type="datetime1">
              <a:rPr lang="ru-RU" smtClean="0"/>
              <a:t>15.08.2016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4294967295"/>
          </p:nvPr>
        </p:nvSpPr>
        <p:spPr>
          <a:xfrm>
            <a:off x="323528" y="1772816"/>
            <a:ext cx="8569325" cy="4535487"/>
          </a:xfrm>
        </p:spPr>
        <p:txBody>
          <a:bodyPr>
            <a:normAutofit fontScale="70000" lnSpcReduction="20000"/>
          </a:bodyPr>
          <a:lstStyle/>
          <a:p>
            <a:pPr marL="0" indent="447675" algn="just">
              <a:buNone/>
            </a:pPr>
            <a:r>
              <a:rPr lang="ru-RU" dirty="0" smtClean="0"/>
              <a:t>1. Усвоение </a:t>
            </a:r>
            <a:r>
              <a:rPr lang="ru-RU" dirty="0"/>
              <a:t>зарубежного опыта </a:t>
            </a:r>
            <a:r>
              <a:rPr lang="ru-RU" b="1" i="1" dirty="0">
                <a:solidFill>
                  <a:srgbClr val="C00000"/>
                </a:solidFill>
              </a:rPr>
              <a:t>полезно как постижение практики, науки и методологии</a:t>
            </a:r>
            <a:r>
              <a:rPr lang="ru-RU" b="1" i="1" dirty="0"/>
              <a:t> </a:t>
            </a:r>
            <a:r>
              <a:rPr lang="ru-RU" dirty="0"/>
              <a:t>управления качеством образования в школах с низкими результатами обучения, основанного на уважении ценностей и норм других народов</a:t>
            </a:r>
            <a:r>
              <a:rPr lang="ru-RU" dirty="0" smtClean="0"/>
              <a:t>.</a:t>
            </a:r>
          </a:p>
          <a:p>
            <a:pPr marL="0" indent="447675" algn="just">
              <a:buNone/>
            </a:pPr>
            <a:endParaRPr lang="ru-RU" dirty="0"/>
          </a:p>
          <a:p>
            <a:pPr marL="0" indent="447675" algn="just">
              <a:buNone/>
            </a:pPr>
            <a:r>
              <a:rPr lang="ru-RU" dirty="0"/>
              <a:t>2. Опыт зарубежных стран подтверждает, что в современных условиях школа стремиться </a:t>
            </a:r>
            <a:r>
              <a:rPr lang="ru-RU" b="1" i="1" dirty="0">
                <a:solidFill>
                  <a:srgbClr val="C00000"/>
                </a:solidFill>
              </a:rPr>
              <a:t>повышать жизненные шансы каждого ученика</a:t>
            </a:r>
            <a:r>
              <a:rPr lang="ru-RU" b="1" dirty="0"/>
              <a:t>,</a:t>
            </a:r>
            <a:r>
              <a:rPr lang="ru-RU" dirty="0"/>
              <a:t> независимо от его стартовых возможностей и семейного контекста</a:t>
            </a:r>
            <a:r>
              <a:rPr lang="ru-RU" dirty="0" smtClean="0"/>
              <a:t>.</a:t>
            </a:r>
          </a:p>
          <a:p>
            <a:pPr marL="0" indent="447675" algn="just">
              <a:buNone/>
            </a:pPr>
            <a:endParaRPr lang="ru-RU" dirty="0"/>
          </a:p>
          <a:p>
            <a:pPr marL="0" indent="447675" algn="just">
              <a:buNone/>
            </a:pPr>
            <a:r>
              <a:rPr lang="ru-RU" dirty="0"/>
              <a:t>3. Мировая практика предостерегает от </a:t>
            </a:r>
            <a:r>
              <a:rPr lang="ru-RU" b="1" i="1" dirty="0">
                <a:solidFill>
                  <a:srgbClr val="C00000"/>
                </a:solidFill>
              </a:rPr>
              <a:t>слепого копирования зарубежного опыта,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укрепляет понимание того, что искусственная «пересадка» любой чужой модели на российскую почву противопоказана, поскольку в России иные условия, специфика, сложившиеся за века традиции и ценностные установки</a:t>
            </a:r>
            <a:r>
              <a:rPr lang="ru-RU" dirty="0" smtClean="0"/>
              <a:t>.</a:t>
            </a:r>
          </a:p>
          <a:p>
            <a:pPr marL="0" indent="447675" algn="just">
              <a:buNone/>
            </a:pPr>
            <a:endParaRPr lang="ru-RU" dirty="0"/>
          </a:p>
          <a:p>
            <a:pPr marL="0" indent="447675" algn="just">
              <a:buNone/>
            </a:pPr>
            <a:r>
              <a:rPr lang="ru-RU" dirty="0"/>
              <a:t>4. Представление об особенностях решения проблемы повышение качества образования в школах с низкими результатами обучения в других странах позволяет </a:t>
            </a:r>
            <a:r>
              <a:rPr lang="ru-RU" b="1" i="1" dirty="0">
                <a:solidFill>
                  <a:srgbClr val="C00000"/>
                </a:solidFill>
              </a:rPr>
              <a:t>критически оценивать соответствующий отечественный опыт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/>
              <a:t>Это дает возможность определить положительные и отрицательные аспекты поддержки школ с низкими ризалитами обучения, оценить, что заслуживает поддержки, а что следует устранить.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23528" y="338139"/>
            <a:ext cx="8496944" cy="1074638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>
                <a:solidFill>
                  <a:srgbClr val="C00000"/>
                </a:solidFill>
              </a:rPr>
              <a:t>ДЛЯ ЧЕГО НУЖНО ИЗУЧАТЬ ЗАРУБЕЖНЫЙ 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ОПЫТ?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4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904B-4519-4F55-B3A2-C97C8F16275E}" type="datetime1">
              <a:rPr lang="ru-RU" altLang="ru-RU" b="1" smtClean="0">
                <a:solidFill>
                  <a:srgbClr val="002060"/>
                </a:solidFill>
              </a:rPr>
              <a:t>15.08.2016</a:t>
            </a:fld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6531-C4C7-4681-84DA-2CA0C841469B}" type="slidenum">
              <a:rPr lang="ru-RU" altLang="ru-RU" b="1">
                <a:solidFill>
                  <a:srgbClr val="002060"/>
                </a:solidFill>
              </a:rPr>
              <a:pPr/>
              <a:t>8</a:t>
            </a:fld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001000" cy="1216025"/>
          </a:xfrm>
        </p:spPr>
        <p:txBody>
          <a:bodyPr>
            <a:noAutofit/>
          </a:bodyPr>
          <a:lstStyle/>
          <a:p>
            <a:r>
              <a:rPr lang="ru-RU" altLang="ru-RU" sz="4000" b="1" dirty="0">
                <a:solidFill>
                  <a:srgbClr val="002060"/>
                </a:solidFill>
              </a:rPr>
              <a:t>Спасибо за работу</a:t>
            </a:r>
            <a:r>
              <a:rPr lang="ru-RU" altLang="ru-RU" sz="4000" b="1" dirty="0" smtClean="0">
                <a:solidFill>
                  <a:srgbClr val="002060"/>
                </a:solidFill>
              </a:rPr>
              <a:t>! </a:t>
            </a:r>
            <a:endParaRPr lang="ru-RU" altLang="ru-RU" sz="4000" b="1" dirty="0">
              <a:solidFill>
                <a:srgbClr val="002060"/>
              </a:solidFill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altLang="ru-RU"/>
          </a:p>
          <a:p>
            <a:pPr algn="ctr">
              <a:buFont typeface="Wingdings" pitchFamily="2" charset="2"/>
              <a:buNone/>
            </a:pPr>
            <a:endParaRPr lang="ru-RU" altLang="ru-RU"/>
          </a:p>
          <a:p>
            <a:pPr algn="ctr">
              <a:buFont typeface="Wingdings" pitchFamily="2" charset="2"/>
              <a:buNone/>
            </a:pPr>
            <a:endParaRPr lang="ru-RU" alt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Семинар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9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765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Дискуссия</vt:lpstr>
      <vt:lpstr>НАУЧНЫЕ РАЗРАБОТКИ ПО ПРОБЛЕМЕ</vt:lpstr>
      <vt:lpstr>ОТНОШЕНИЕ К ПРОБЛЕМЕ</vt:lpstr>
      <vt:lpstr>МОДЕЛЬ ЭФФЕКТИВНОЙ ШКОЛЫ</vt:lpstr>
      <vt:lpstr>МОДЕЛЬ ВЫРАВНИВАНИЯ И ПОДДЕРЖКИ</vt:lpstr>
      <vt:lpstr>ПОСТСОВЕТСКАЯ МОДЕЛЬ</vt:lpstr>
      <vt:lpstr>ДЛЯ ЧЕГО НУЖНО ИЗУЧАТЬ ЗАРУБЕЖНЫЙ  ОПЫТ?</vt:lpstr>
      <vt:lpstr>Спасибо за работу!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Галина В. Серебренникова</cp:lastModifiedBy>
  <cp:revision>99</cp:revision>
  <cp:lastPrinted>2016-08-15T07:12:00Z</cp:lastPrinted>
  <dcterms:modified xsi:type="dcterms:W3CDTF">2016-08-15T08:39:33Z</dcterms:modified>
</cp:coreProperties>
</file>