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BEE26-9EB0-47B5-A23D-61BE7EB386B4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6B78E-C31D-4D54-B758-41F816BDE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282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6B78E-C31D-4D54-B758-41F816BDE9C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593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9999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588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340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965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097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488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114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358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849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606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4C71EC6-210F-42DE-9C53-41977AD35B3D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294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56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9692" y="1988840"/>
            <a:ext cx="5544616" cy="43204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Спирина Валерия Анатольевна</a:t>
            </a:r>
            <a:endParaRPr lang="ru-RU" sz="24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6336" y="2647074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Формирование у младших школьников познавательных учебных действий на уроках русского языка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260648"/>
            <a:ext cx="594066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Государственное бюджетное учреждение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дополнительного профессионального образования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«Челябинский институт переподготовки и повышения квалификации </a:t>
            </a:r>
            <a:r>
              <a:rPr lang="ru-RU" sz="1400" dirty="0" smtClean="0">
                <a:solidFill>
                  <a:schemeClr val="bg1"/>
                </a:solidFill>
              </a:rPr>
              <a:t>работников образования</a:t>
            </a:r>
            <a:r>
              <a:rPr lang="ru-RU" sz="1400" dirty="0">
                <a:solidFill>
                  <a:schemeClr val="bg1"/>
                </a:solidFill>
              </a:rPr>
              <a:t>»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Кафедра начального образования</a:t>
            </a:r>
          </a:p>
          <a:p>
            <a:pPr algn="ctr"/>
            <a:r>
              <a:rPr lang="ru-RU" sz="16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51920" y="6381329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Челябинск, 2018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28184" y="4077072"/>
            <a:ext cx="2882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Научный руководитель:</a:t>
            </a:r>
          </a:p>
          <a:p>
            <a:r>
              <a:rPr lang="ru-RU" sz="1600" dirty="0">
                <a:solidFill>
                  <a:schemeClr val="bg1"/>
                </a:solidFill>
              </a:rPr>
              <a:t>доцент, кандидат педагогических наук,</a:t>
            </a:r>
          </a:p>
          <a:p>
            <a:r>
              <a:rPr lang="ru-RU" sz="1600" dirty="0">
                <a:solidFill>
                  <a:schemeClr val="bg1"/>
                </a:solidFill>
              </a:rPr>
              <a:t>доцент кафедры начального образования</a:t>
            </a:r>
          </a:p>
          <a:p>
            <a:r>
              <a:rPr lang="ru-RU" sz="1600" dirty="0">
                <a:solidFill>
                  <a:schemeClr val="bg1"/>
                </a:solidFill>
              </a:rPr>
              <a:t>Девятова Ирина Евгеньевна</a:t>
            </a:r>
          </a:p>
        </p:txBody>
      </p:sp>
    </p:spTree>
    <p:extLst>
      <p:ext uri="{BB962C8B-B14F-4D97-AF65-F5344CB8AC3E}">
        <p14:creationId xmlns:p14="http://schemas.microsoft.com/office/powerpoint/2010/main" val="4145097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28599" y="3573016"/>
            <a:ext cx="8424936" cy="3168352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ru-RU" sz="1800" dirty="0" smtClean="0">
                <a:solidFill>
                  <a:schemeClr val="bg1"/>
                </a:solidFill>
              </a:rPr>
              <a:t>Предметный результат: выделение </a:t>
            </a:r>
            <a:r>
              <a:rPr lang="ru-RU" sz="1800" dirty="0">
                <a:solidFill>
                  <a:schemeClr val="bg1"/>
                </a:solidFill>
              </a:rPr>
              <a:t>корня в слове, подбор однокоренных </a:t>
            </a:r>
            <a:r>
              <a:rPr lang="ru-RU" sz="1800" dirty="0" smtClean="0">
                <a:solidFill>
                  <a:schemeClr val="bg1"/>
                </a:solidFill>
              </a:rPr>
              <a:t>слов, умение </a:t>
            </a:r>
            <a:r>
              <a:rPr lang="ru-RU" sz="1800" dirty="0">
                <a:solidFill>
                  <a:schemeClr val="bg1"/>
                </a:solidFill>
              </a:rPr>
              <a:t>анализировать и делать выводы. </a:t>
            </a:r>
            <a:endParaRPr lang="ru-RU" sz="1800" dirty="0" smtClean="0">
              <a:solidFill>
                <a:schemeClr val="bg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ru-RU" sz="1800" dirty="0" smtClean="0">
                <a:solidFill>
                  <a:schemeClr val="bg1"/>
                </a:solidFill>
              </a:rPr>
              <a:t>Дополнительно </a:t>
            </a:r>
            <a:r>
              <a:rPr lang="ru-RU" sz="1800" dirty="0">
                <a:solidFill>
                  <a:schemeClr val="bg1"/>
                </a:solidFill>
              </a:rPr>
              <a:t>можно задать </a:t>
            </a:r>
            <a:r>
              <a:rPr lang="ru-RU" sz="1800" dirty="0" smtClean="0">
                <a:solidFill>
                  <a:schemeClr val="bg1"/>
                </a:solidFill>
              </a:rPr>
              <a:t>вопросы для формирования логических УУД.:</a:t>
            </a:r>
            <a:endParaRPr lang="ru-RU" sz="1800" dirty="0">
              <a:solidFill>
                <a:schemeClr val="bg1"/>
              </a:solidFill>
            </a:endParaRPr>
          </a:p>
          <a:p>
            <a:pPr marL="285750" lvl="0"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bg1"/>
                </a:solidFill>
              </a:rPr>
              <a:t>На какие группы еще можно разделить данные слова?</a:t>
            </a:r>
          </a:p>
          <a:p>
            <a:pPr marL="285750" lvl="0"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bg1"/>
                </a:solidFill>
              </a:rPr>
              <a:t>Запишите слова в три группы: 1 – имена существительные, 2 – глаголы,  3 – имена прилагательные.</a:t>
            </a:r>
          </a:p>
        </p:txBody>
      </p:sp>
      <p:pic>
        <p:nvPicPr>
          <p:cNvPr id="3" name="Рисунок 2" descr="C:\Users\1\Desktop\скрины\Новый точечный рисунок (19)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7"/>
            <a:ext cx="8280920" cy="3024336"/>
          </a:xfrm>
          <a:prstGeom prst="rect">
            <a:avLst/>
          </a:prstGeom>
          <a:noFill/>
          <a:ln w="9525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6134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83568" y="4221088"/>
            <a:ext cx="7848872" cy="2304256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chemeClr val="bg1"/>
                </a:solidFill>
              </a:rPr>
              <a:t>Постановка проблемного вопроса: </a:t>
            </a:r>
          </a:p>
          <a:p>
            <a:pPr marL="342900" lvl="0" indent="-342900" algn="l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bg1"/>
                </a:solidFill>
              </a:rPr>
              <a:t>Что интересного вы заметили в стихотворении?</a:t>
            </a:r>
          </a:p>
          <a:p>
            <a:pPr marL="342900" lvl="0" indent="-342900" algn="l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bg1"/>
                </a:solidFill>
              </a:rPr>
              <a:t>Дайте определение слову коса из каждого предложения?</a:t>
            </a:r>
          </a:p>
          <a:p>
            <a:pPr marL="342900" lvl="0" indent="-342900" algn="l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bg1"/>
                </a:solidFill>
              </a:rPr>
              <a:t>Одинаковое ли значение у слова в предложениях?</a:t>
            </a:r>
          </a:p>
          <a:p>
            <a:pPr marL="342900" lvl="0" indent="-342900" algn="l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bg1"/>
                </a:solidFill>
              </a:rPr>
              <a:t>Как можно назвать эти слова?</a:t>
            </a:r>
          </a:p>
          <a:p>
            <a:pPr algn="l"/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C:\Users\1\Desktop\скрины\Новый точечный рисунок (17)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79106"/>
            <a:ext cx="7848872" cy="3816424"/>
          </a:xfrm>
          <a:prstGeom prst="rect">
            <a:avLst/>
          </a:prstGeom>
          <a:noFill/>
          <a:ln w="9525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0510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9692" y="1988840"/>
            <a:ext cx="5544616" cy="43204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Спирина Валерия Анатольевна</a:t>
            </a:r>
            <a:endParaRPr lang="ru-RU" sz="24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6336" y="2647074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Формирование у младших школьников познавательных учебных действий на уроках русского языка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260648"/>
            <a:ext cx="594066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Государственное бюджетное учреждение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дополнительного профессионального образования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«Челябинский институт переподготовки и повышения квалификации </a:t>
            </a:r>
            <a:r>
              <a:rPr lang="ru-RU" sz="1400" dirty="0" smtClean="0">
                <a:solidFill>
                  <a:schemeClr val="bg1"/>
                </a:solidFill>
              </a:rPr>
              <a:t>работников образования</a:t>
            </a:r>
            <a:r>
              <a:rPr lang="ru-RU" sz="1400" dirty="0">
                <a:solidFill>
                  <a:schemeClr val="bg1"/>
                </a:solidFill>
              </a:rPr>
              <a:t>»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Кафедра начального образования</a:t>
            </a:r>
          </a:p>
          <a:p>
            <a:pPr algn="ctr"/>
            <a:r>
              <a:rPr lang="ru-RU" sz="16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51920" y="6381329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Челябинск, 2018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28184" y="4077072"/>
            <a:ext cx="2882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Научный руководитель:</a:t>
            </a:r>
          </a:p>
          <a:p>
            <a:r>
              <a:rPr lang="ru-RU" sz="1600" dirty="0">
                <a:solidFill>
                  <a:schemeClr val="bg1"/>
                </a:solidFill>
              </a:rPr>
              <a:t>доцент, кандидат педагогических наук,</a:t>
            </a:r>
          </a:p>
          <a:p>
            <a:r>
              <a:rPr lang="ru-RU" sz="1600" dirty="0">
                <a:solidFill>
                  <a:schemeClr val="bg1"/>
                </a:solidFill>
              </a:rPr>
              <a:t>доцент кафедры начального образования</a:t>
            </a:r>
          </a:p>
          <a:p>
            <a:r>
              <a:rPr lang="ru-RU" sz="1600" dirty="0">
                <a:solidFill>
                  <a:schemeClr val="bg1"/>
                </a:solidFill>
              </a:rPr>
              <a:t>Девятова Ирина Евгеньевна</a:t>
            </a:r>
          </a:p>
        </p:txBody>
      </p:sp>
    </p:spTree>
    <p:extLst>
      <p:ext uri="{BB962C8B-B14F-4D97-AF65-F5344CB8AC3E}">
        <p14:creationId xmlns:p14="http://schemas.microsoft.com/office/powerpoint/2010/main" val="3560751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accent1">
                <a:lumMod val="5000"/>
                <a:lumOff val="9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99750">
              <a:srgbClr val="FCE3BB"/>
            </a:gs>
            <a:gs pos="99500">
              <a:srgbClr val="FCE3BA"/>
            </a:gs>
            <a:gs pos="99000">
              <a:srgbClr val="FCE3B9"/>
            </a:gs>
            <a:gs pos="98000">
              <a:srgbClr val="FCE2B7"/>
            </a:gs>
            <a:gs pos="96000">
              <a:srgbClr val="FCE0B3"/>
            </a:gs>
            <a:gs pos="92000">
              <a:srgbClr val="FCDCAA"/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5536" y="116632"/>
            <a:ext cx="842493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bg1"/>
                </a:solidFill>
              </a:rPr>
              <a:t>Цель исследования</a:t>
            </a:r>
            <a:r>
              <a:rPr lang="ru-RU" dirty="0">
                <a:solidFill>
                  <a:schemeClr val="bg1"/>
                </a:solidFill>
              </a:rPr>
              <a:t>: изучить содержание познавательных учебных действий и особенности их формирования у младших школьников на уроках русского языка.</a:t>
            </a:r>
          </a:p>
          <a:p>
            <a:pPr>
              <a:lnSpc>
                <a:spcPct val="150000"/>
              </a:lnSpc>
            </a:pPr>
            <a:endParaRPr lang="ru-RU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Объект </a:t>
            </a:r>
            <a:r>
              <a:rPr lang="ru-RU" b="1" dirty="0">
                <a:solidFill>
                  <a:schemeClr val="bg1"/>
                </a:solidFill>
              </a:rPr>
              <a:t>исследования: </a:t>
            </a:r>
            <a:r>
              <a:rPr lang="ru-RU" dirty="0">
                <a:solidFill>
                  <a:schemeClr val="bg1"/>
                </a:solidFill>
              </a:rPr>
              <a:t>формирование познавательных учебных действий.</a:t>
            </a:r>
          </a:p>
          <a:p>
            <a:pPr>
              <a:lnSpc>
                <a:spcPct val="150000"/>
              </a:lnSpc>
            </a:pPr>
            <a:endParaRPr lang="ru-RU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Предмет </a:t>
            </a:r>
            <a:r>
              <a:rPr lang="ru-RU" b="1" dirty="0">
                <a:solidFill>
                  <a:schemeClr val="bg1"/>
                </a:solidFill>
              </a:rPr>
              <a:t>исследования:</a:t>
            </a:r>
            <a:r>
              <a:rPr lang="ru-RU" dirty="0">
                <a:solidFill>
                  <a:schemeClr val="bg1"/>
                </a:solidFill>
              </a:rPr>
              <a:t> особенности </a:t>
            </a:r>
            <a:r>
              <a:rPr lang="ru-RU" dirty="0" smtClean="0">
                <a:solidFill>
                  <a:schemeClr val="bg1"/>
                </a:solidFill>
              </a:rPr>
              <a:t>формирования познавательных </a:t>
            </a:r>
            <a:r>
              <a:rPr lang="ru-RU" dirty="0">
                <a:solidFill>
                  <a:schemeClr val="bg1"/>
                </a:solidFill>
              </a:rPr>
              <a:t>учебных </a:t>
            </a:r>
            <a:r>
              <a:rPr lang="ru-RU" dirty="0" smtClean="0">
                <a:solidFill>
                  <a:schemeClr val="bg1"/>
                </a:solidFill>
              </a:rPr>
              <a:t>действий у </a:t>
            </a:r>
            <a:r>
              <a:rPr lang="ru-RU" dirty="0">
                <a:solidFill>
                  <a:schemeClr val="bg1"/>
                </a:solidFill>
              </a:rPr>
              <a:t>младших школьников познавательных учебных действий на уроках русского языка.</a:t>
            </a:r>
          </a:p>
          <a:p>
            <a:pPr>
              <a:lnSpc>
                <a:spcPct val="150000"/>
              </a:lnSpc>
            </a:pP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bg1"/>
                </a:solidFill>
              </a:rPr>
              <a:t>Гипотеза исследования: </a:t>
            </a:r>
            <a:r>
              <a:rPr lang="ru-RU" dirty="0" smtClean="0">
                <a:solidFill>
                  <a:schemeClr val="bg1"/>
                </a:solidFill>
              </a:rPr>
              <a:t>формирование у </a:t>
            </a:r>
            <a:r>
              <a:rPr lang="ru-RU" dirty="0">
                <a:solidFill>
                  <a:schemeClr val="bg1"/>
                </a:solidFill>
              </a:rPr>
              <a:t>младших школьников познавательных учебных действий на уроках русского языка предполагает формирование </a:t>
            </a:r>
            <a:r>
              <a:rPr lang="ru-RU" dirty="0" err="1">
                <a:solidFill>
                  <a:schemeClr val="bg1"/>
                </a:solidFill>
              </a:rPr>
              <a:t>общеучебных</a:t>
            </a:r>
            <a:r>
              <a:rPr lang="ru-RU" dirty="0">
                <a:solidFill>
                  <a:schemeClr val="bg1"/>
                </a:solidFill>
              </a:rPr>
              <a:t> универсальных действий, логических универсальных действий и действий по постановке и решению проблемы.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8604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7544" y="188640"/>
            <a:ext cx="8208912" cy="6264696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ru-RU" sz="1800" dirty="0" smtClean="0">
                <a:solidFill>
                  <a:schemeClr val="bg1"/>
                </a:solidFill>
              </a:rPr>
              <a:t>Задачи исследования:</a:t>
            </a:r>
            <a:endParaRPr lang="ru-RU" sz="1800" dirty="0">
              <a:solidFill>
                <a:schemeClr val="bg1"/>
              </a:solidFill>
            </a:endParaRPr>
          </a:p>
          <a:p>
            <a:pPr marL="457200" lvl="0" indent="-457200" algn="l">
              <a:lnSpc>
                <a:spcPct val="150000"/>
              </a:lnSpc>
              <a:buFont typeface="+mj-lt"/>
              <a:buAutoNum type="arabicPeriod"/>
            </a:pPr>
            <a:r>
              <a:rPr lang="ru-RU" sz="1800" dirty="0">
                <a:solidFill>
                  <a:schemeClr val="bg1"/>
                </a:solidFill>
              </a:rPr>
              <a:t>Дать характеристику структуры и содержания познавательных учебных действий младших школьников.</a:t>
            </a:r>
          </a:p>
          <a:p>
            <a:pPr marL="457200" lvl="0" indent="-457200" algn="l">
              <a:lnSpc>
                <a:spcPct val="150000"/>
              </a:lnSpc>
              <a:buFont typeface="+mj-lt"/>
              <a:buAutoNum type="arabicPeriod"/>
            </a:pPr>
            <a:r>
              <a:rPr lang="ru-RU" sz="1800" dirty="0">
                <a:solidFill>
                  <a:schemeClr val="bg1"/>
                </a:solidFill>
              </a:rPr>
              <a:t>Представить русский язык как учебный предмет в начальном общем образовании.</a:t>
            </a:r>
          </a:p>
          <a:p>
            <a:pPr marL="457200" lvl="0" indent="-457200" algn="l">
              <a:lnSpc>
                <a:spcPct val="150000"/>
              </a:lnSpc>
              <a:buFont typeface="+mj-lt"/>
              <a:buAutoNum type="arabicPeriod"/>
            </a:pPr>
            <a:r>
              <a:rPr lang="ru-RU" sz="1800" dirty="0">
                <a:solidFill>
                  <a:schemeClr val="bg1"/>
                </a:solidFill>
              </a:rPr>
              <a:t>Обосновать системно-</a:t>
            </a:r>
            <a:r>
              <a:rPr lang="ru-RU" sz="1800" dirty="0" err="1">
                <a:solidFill>
                  <a:schemeClr val="bg1"/>
                </a:solidFill>
              </a:rPr>
              <a:t>деятельностный</a:t>
            </a:r>
            <a:r>
              <a:rPr lang="ru-RU" sz="1800" dirty="0">
                <a:solidFill>
                  <a:schemeClr val="bg1"/>
                </a:solidFill>
              </a:rPr>
              <a:t> подход как основу для  формирования у младших школьников познавательных учебных действий на уроках русского языка.</a:t>
            </a:r>
          </a:p>
          <a:p>
            <a:pPr marL="457200" lvl="0" indent="-457200" algn="l">
              <a:lnSpc>
                <a:spcPct val="150000"/>
              </a:lnSpc>
              <a:buFont typeface="+mj-lt"/>
              <a:buAutoNum type="arabicPeriod"/>
            </a:pPr>
            <a:r>
              <a:rPr lang="ru-RU" sz="1800" dirty="0">
                <a:solidFill>
                  <a:schemeClr val="bg1"/>
                </a:solidFill>
              </a:rPr>
              <a:t>Привести примеры из практики формирования у младших школьников </a:t>
            </a:r>
            <a:r>
              <a:rPr lang="ru-RU" sz="1800" dirty="0" err="1">
                <a:solidFill>
                  <a:schemeClr val="bg1"/>
                </a:solidFill>
              </a:rPr>
              <a:t>общеучебных</a:t>
            </a:r>
            <a:r>
              <a:rPr lang="ru-RU" sz="1800" dirty="0">
                <a:solidFill>
                  <a:schemeClr val="bg1"/>
                </a:solidFill>
              </a:rPr>
              <a:t> универсальных действий, логических универсальных действий и действий по постановке и решению проблемы на уроках русского языка в 3 классе.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3691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95536" y="188640"/>
            <a:ext cx="8280920" cy="6480720"/>
          </a:xfrm>
        </p:spPr>
        <p:txBody>
          <a:bodyPr>
            <a:normAutofit lnSpcReduction="10000"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    </a:t>
            </a:r>
            <a:r>
              <a:rPr lang="ru-RU" sz="1600" b="1" dirty="0">
                <a:solidFill>
                  <a:schemeClr val="bg1"/>
                </a:solidFill>
              </a:rPr>
              <a:t>ГЛАВА 1. ТЕОРЕТИЧЕСКИЕ АСПЕКТЫ ФОРМИРОВАНИЯ У МЛАДШИХ ШКОЛЬНИКОВ ПОЗНАВАТЕЛЬНЫХ УЧЕБНЫХ ДЕЙСТВИЙ НА УРОКАХ РУССКОГО ЯЗЫКА</a:t>
            </a:r>
            <a:endParaRPr lang="ru-RU" sz="1600" dirty="0">
              <a:solidFill>
                <a:schemeClr val="bg1"/>
              </a:solidFill>
            </a:endParaRPr>
          </a:p>
          <a:p>
            <a:pPr lvl="1"/>
            <a:r>
              <a:rPr lang="ru-RU" sz="1600" b="1" dirty="0" smtClean="0">
                <a:solidFill>
                  <a:schemeClr val="bg1"/>
                </a:solidFill>
              </a:rPr>
              <a:t>1.1. Характеристика </a:t>
            </a:r>
            <a:r>
              <a:rPr lang="ru-RU" sz="1600" b="1" dirty="0">
                <a:solidFill>
                  <a:schemeClr val="bg1"/>
                </a:solidFill>
              </a:rPr>
              <a:t>структуры и содержания познавательных учебных действий младших школьников</a:t>
            </a:r>
            <a:endParaRPr lang="ru-RU" sz="1600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</a:rPr>
              <a:t> В ФГОС НОО сделан </a:t>
            </a:r>
            <a:r>
              <a:rPr lang="ru-RU" dirty="0">
                <a:solidFill>
                  <a:schemeClr val="bg1"/>
                </a:solidFill>
              </a:rPr>
              <a:t>акцент на формировании в начальной школе основ учебной деятельности ребенка. А именно</a:t>
            </a:r>
            <a:r>
              <a:rPr lang="ru-RU" dirty="0" smtClean="0">
                <a:solidFill>
                  <a:schemeClr val="bg1"/>
                </a:solidFill>
              </a:rPr>
              <a:t>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системы учебных и познавательных мотивов</a:t>
            </a:r>
            <a:r>
              <a:rPr lang="ru-RU" dirty="0" smtClean="0">
                <a:solidFill>
                  <a:schemeClr val="bg1"/>
                </a:solidFill>
              </a:rPr>
              <a:t>,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умений принимать, сохранять и реализовывать учебные цели</a:t>
            </a:r>
            <a:r>
              <a:rPr lang="ru-RU" dirty="0" smtClean="0">
                <a:solidFill>
                  <a:schemeClr val="bg1"/>
                </a:solidFill>
              </a:rPr>
              <a:t>,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планировать, контролировать учебные действия и их результат и </a:t>
            </a:r>
            <a:r>
              <a:rPr lang="ru-RU" dirty="0" smtClean="0">
                <a:solidFill>
                  <a:schemeClr val="bg1"/>
                </a:solidFill>
              </a:rPr>
              <a:t>т.д. 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</a:rPr>
              <a:t>     Особенностью </a:t>
            </a:r>
            <a:r>
              <a:rPr lang="ru-RU" dirty="0">
                <a:solidFill>
                  <a:schemeClr val="bg1"/>
                </a:solidFill>
              </a:rPr>
              <a:t>содержания современного начального образования является не только ответ на вопрос, что ученик должен знать (запомнить, воспроизвести), но и формирование универсальных учебных действий в личностных, коммуникативных, познавательных, регулятивных сферах, обеспечивающих способности к самостоятельной учебной деятельности в </a:t>
            </a:r>
            <a:r>
              <a:rPr lang="ru-RU" dirty="0" smtClean="0">
                <a:solidFill>
                  <a:schemeClr val="bg1"/>
                </a:solidFill>
              </a:rPr>
              <a:t>дальнейшем.</a:t>
            </a:r>
            <a:endParaRPr lang="ru-RU" dirty="0">
              <a:solidFill>
                <a:schemeClr val="bg1"/>
              </a:solidFill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0441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352928" cy="6192688"/>
          </a:xfrm>
        </p:spPr>
        <p:txBody>
          <a:bodyPr>
            <a:normAutofit fontScale="70000" lnSpcReduction="20000"/>
          </a:bodyPr>
          <a:lstStyle/>
          <a:p>
            <a:r>
              <a:rPr lang="ru-RU" sz="2300" b="1" dirty="0">
                <a:solidFill>
                  <a:schemeClr val="bg1"/>
                </a:solidFill>
              </a:rPr>
              <a:t>ГЛАВА 1. ТЕОРЕТИЧЕСКИЕ АСПЕКТЫ ФОРМИРОВАНИЯ У МЛАДШИХ ШКОЛЬНИКОВ ПОЗНАВАТЕЛЬНЫХ УЧЕБНЫХ ДЕЙСТВИЙ НА УРОКАХ РУССКОГО ЯЗЫКА</a:t>
            </a:r>
            <a:endParaRPr lang="ru-RU" sz="2300" dirty="0">
              <a:solidFill>
                <a:schemeClr val="bg1"/>
              </a:solidFill>
            </a:endParaRPr>
          </a:p>
          <a:p>
            <a:r>
              <a:rPr lang="ru-RU" sz="2300" dirty="0"/>
              <a:t> </a:t>
            </a:r>
          </a:p>
          <a:p>
            <a:pPr lvl="1"/>
            <a:r>
              <a:rPr lang="ru-RU" sz="2300" b="1" dirty="0" smtClean="0">
                <a:solidFill>
                  <a:schemeClr val="bg1"/>
                </a:solidFill>
              </a:rPr>
              <a:t>1.2. Русский </a:t>
            </a:r>
            <a:r>
              <a:rPr lang="ru-RU" sz="2300" b="1" dirty="0">
                <a:solidFill>
                  <a:schemeClr val="bg1"/>
                </a:solidFill>
              </a:rPr>
              <a:t>язык как учебный предмет в начальном общем образовании</a:t>
            </a:r>
            <a:endParaRPr lang="ru-RU" sz="2300" dirty="0">
              <a:solidFill>
                <a:schemeClr val="bg1"/>
              </a:solidFill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chemeClr val="bg1"/>
                </a:solidFill>
              </a:rPr>
              <a:t>Вопросам  </a:t>
            </a:r>
            <a:r>
              <a:rPr lang="ru-RU" sz="2300" dirty="0">
                <a:solidFill>
                  <a:schemeClr val="bg1"/>
                </a:solidFill>
              </a:rPr>
              <a:t>преподавания русского языка в школах России уделяется особое внимание на государственном уровне</a:t>
            </a:r>
            <a:r>
              <a:rPr lang="ru-RU" sz="2300" dirty="0" smtClean="0">
                <a:solidFill>
                  <a:schemeClr val="bg1"/>
                </a:solidFill>
              </a:rPr>
              <a:t>.</a:t>
            </a:r>
            <a:endParaRPr lang="ru-RU" sz="2300" dirty="0">
              <a:solidFill>
                <a:schemeClr val="bg1"/>
              </a:solidFill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bg1"/>
                </a:solidFill>
              </a:rPr>
              <a:t>Результаты освоения и содержание учебного предмета «Русский язык» в начальном общем образовании </a:t>
            </a:r>
            <a:r>
              <a:rPr lang="ru-RU" sz="2300" dirty="0" smtClean="0">
                <a:solidFill>
                  <a:schemeClr val="bg1"/>
                </a:solidFill>
              </a:rPr>
              <a:t>определены </a:t>
            </a:r>
            <a:r>
              <a:rPr lang="ru-RU" sz="2300" dirty="0">
                <a:solidFill>
                  <a:schemeClr val="bg1"/>
                </a:solidFill>
              </a:rPr>
              <a:t>ФГОС НОО и ПООП НОО</a:t>
            </a:r>
            <a:r>
              <a:rPr lang="ru-RU" sz="2300" dirty="0" smtClean="0">
                <a:solidFill>
                  <a:schemeClr val="bg1"/>
                </a:solidFill>
              </a:rPr>
              <a:t>.</a:t>
            </a:r>
            <a:endParaRPr lang="ru-RU" sz="2300" dirty="0">
              <a:solidFill>
                <a:schemeClr val="bg1"/>
              </a:solidFill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bg1"/>
                </a:solidFill>
              </a:rPr>
              <a:t>Учебный предмет «Русский язык» входит в обязательную предметную область примерного учебного плана, на </a:t>
            </a:r>
            <a:r>
              <a:rPr lang="ru-RU" sz="2300" dirty="0" smtClean="0">
                <a:solidFill>
                  <a:schemeClr val="bg1"/>
                </a:solidFill>
              </a:rPr>
              <a:t>изучение </a:t>
            </a:r>
            <a:r>
              <a:rPr lang="ru-RU" sz="2300" dirty="0">
                <a:solidFill>
                  <a:schemeClr val="bg1"/>
                </a:solidFill>
              </a:rPr>
              <a:t>данного предмета в начальном общем образовании отводится не менее 540 часов.</a:t>
            </a:r>
          </a:p>
          <a:p>
            <a:pPr algn="just">
              <a:lnSpc>
                <a:spcPct val="150000"/>
              </a:lnSpc>
            </a:pPr>
            <a:r>
              <a:rPr lang="ru-RU" sz="2300" b="1" dirty="0">
                <a:solidFill>
                  <a:schemeClr val="bg1"/>
                </a:solidFill>
              </a:rPr>
              <a:t>Под учебным планом понимается документ, который определяет перечень, трудоемкость, последовательность и распределение по периодам обучения учебных предметов, курсов, дисциплин (модулей), практики, иных видов учебной деятельности и, если иное не установлено настоящим Федеральным законом, формы промежуточной аттестации обучающихся (ст. 2 ФЗ «Об образовании в Российской Федерации»).</a:t>
            </a:r>
            <a:endParaRPr lang="ru-RU" sz="2300" b="1" i="1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3497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07504" y="332656"/>
            <a:ext cx="8928992" cy="6336704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ГЛАВА 1. ТЕОРЕТИЧЕСКИЕ АСПЕКТЫ ФОРМИРОВАНИЯ У МЛАДШИХ ШКОЛЬНИКОВ ПОЗНАВАТЕЛЬНЫХ УЧЕБНЫХ ДЕЙСТВИЙ НА УРОКАХ РУССКОГО ЯЗЫКА</a:t>
            </a:r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/>
              <a:t> </a:t>
            </a:r>
            <a:r>
              <a:rPr lang="ru-RU" sz="1600" b="1" dirty="0" smtClean="0">
                <a:solidFill>
                  <a:schemeClr val="bg1"/>
                </a:solidFill>
              </a:rPr>
              <a:t>1.2. Русский </a:t>
            </a:r>
            <a:r>
              <a:rPr lang="ru-RU" sz="1600" b="1" dirty="0">
                <a:solidFill>
                  <a:schemeClr val="bg1"/>
                </a:solidFill>
              </a:rPr>
              <a:t>язык как учебный предмет в начальном общем образовании</a:t>
            </a:r>
            <a:endParaRPr lang="ru-RU" sz="16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500" dirty="0" smtClean="0">
                <a:solidFill>
                  <a:schemeClr val="bg1"/>
                </a:solidFill>
              </a:rPr>
              <a:t>Выписка из </a:t>
            </a:r>
            <a:r>
              <a:rPr lang="ru-RU" sz="1500" dirty="0">
                <a:solidFill>
                  <a:schemeClr val="bg1"/>
                </a:solidFill>
              </a:rPr>
              <a:t>Примерной основной образовательной программы начального общего образования</a:t>
            </a:r>
          </a:p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200360"/>
              </p:ext>
            </p:extLst>
          </p:nvPr>
        </p:nvGraphicFramePr>
        <p:xfrm>
          <a:off x="323528" y="1844825"/>
          <a:ext cx="8640959" cy="453650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798884"/>
                <a:gridCol w="1798884"/>
                <a:gridCol w="899443"/>
                <a:gridCol w="899443"/>
                <a:gridCol w="1006745"/>
                <a:gridCol w="1118780"/>
                <a:gridCol w="1118780"/>
              </a:tblGrid>
              <a:tr h="1237227">
                <a:tc gridSpan="7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Примерный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учебный план 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начального общего образования (5-дневная  неделя)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5364" marR="6536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2410"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Предметные области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5364" marR="65364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Учебные предметы 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классы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5364" marR="65364" marT="0" marB="0" anchor="ctr"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Количество часов в неделю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5364" marR="6536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</a:rPr>
                        <a:t>Всего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5364" marR="65364" marT="0" marB="0" anchor="ctr"/>
                </a:tc>
              </a:tr>
              <a:tr h="8248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I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5364" marR="6536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II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5364" marR="6536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III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5364" marR="65364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IV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5364" marR="65364" marT="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2410"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Обязательная часть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5364" marR="6536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5364" marR="6536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2410"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Русский язык и литературное чтение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5364" marR="653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Русский язык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5364" marR="6536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5364" marR="6536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5364" marR="6536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5364" marR="6536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5364" marR="6536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5364" marR="65364" marT="0" marB="0" anchor="ctr"/>
                </a:tc>
              </a:tr>
              <a:tr h="12372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Литературное чтение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5364" marR="6536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5364" marR="6536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5364" marR="6536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5364" marR="6536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5364" marR="6536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57500" algn="l"/>
                          <a:tab pos="5829300" algn="l"/>
                          <a:tab pos="5943600" algn="l"/>
                        </a:tabLs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5364" marR="6536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2051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39552" y="476672"/>
            <a:ext cx="7992888" cy="5976664"/>
          </a:xfrm>
        </p:spPr>
        <p:txBody>
          <a:bodyPr>
            <a:normAutofit/>
          </a:bodyPr>
          <a:lstStyle/>
          <a:p>
            <a:pPr marL="0" lvl="1" algn="just">
              <a:lnSpc>
                <a:spcPct val="150000"/>
              </a:lnSpc>
            </a:pPr>
            <a:r>
              <a:rPr lang="ru-RU" sz="1600" b="1" dirty="0" smtClean="0">
                <a:solidFill>
                  <a:schemeClr val="bg1"/>
                </a:solidFill>
              </a:rPr>
              <a:t>1.3. Системно-</a:t>
            </a:r>
            <a:r>
              <a:rPr lang="ru-RU" sz="1600" b="1" dirty="0" err="1" smtClean="0">
                <a:solidFill>
                  <a:schemeClr val="bg1"/>
                </a:solidFill>
              </a:rPr>
              <a:t>деятельностный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>
                <a:solidFill>
                  <a:schemeClr val="bg1"/>
                </a:solidFill>
              </a:rPr>
              <a:t>подход в формировании у младших школьников познавательных учебных действий на уроках русского языка</a:t>
            </a:r>
            <a:endParaRPr lang="ru-RU" sz="1600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Системно-</a:t>
            </a:r>
            <a:r>
              <a:rPr lang="ru-RU" sz="1600" dirty="0" err="1" smtClean="0">
                <a:solidFill>
                  <a:schemeClr val="bg1"/>
                </a:solidFill>
              </a:rPr>
              <a:t>деятельностный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подход в обучении детей младшего школьного возраста реализует  цель: обеспечить развитие и саморазвитие личности обучаемого, исходя из его индивидуальных способностей.</a:t>
            </a:r>
            <a:r>
              <a:rPr lang="ru-RU" sz="1600" b="1" i="1" dirty="0">
                <a:solidFill>
                  <a:schemeClr val="bg1"/>
                </a:solidFill>
              </a:rPr>
              <a:t> </a:t>
            </a:r>
            <a:endParaRPr lang="ru-RU" sz="1600" b="1" i="1" dirty="0" smtClean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Для достижения этой цели используют следующие педагогические технологии: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</a:rPr>
              <a:t>Проблемное </a:t>
            </a:r>
            <a:r>
              <a:rPr lang="ru-RU" sz="1600" dirty="0">
                <a:solidFill>
                  <a:schemeClr val="bg1"/>
                </a:solidFill>
              </a:rPr>
              <a:t>обучение;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</a:rPr>
              <a:t>Педагогика сотрудничества;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</a:rPr>
              <a:t>Индивидуально – дифференцированный подход;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</a:rPr>
              <a:t>Компетентно – ориентированное </a:t>
            </a:r>
            <a:r>
              <a:rPr lang="ru-RU" sz="1600" dirty="0" smtClean="0">
                <a:solidFill>
                  <a:schemeClr val="bg1"/>
                </a:solidFill>
              </a:rPr>
              <a:t>обучение;</a:t>
            </a:r>
            <a:endParaRPr lang="ru-RU" sz="1600" dirty="0">
              <a:solidFill>
                <a:schemeClr val="bg1"/>
              </a:solidFill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</a:rPr>
              <a:t>Информационно – коммуникативные </a:t>
            </a:r>
            <a:r>
              <a:rPr lang="ru-RU" sz="1600" dirty="0" smtClean="0">
                <a:solidFill>
                  <a:schemeClr val="bg1"/>
                </a:solidFill>
              </a:rPr>
              <a:t>технологии.</a:t>
            </a:r>
            <a:endParaRPr lang="ru-RU" sz="1600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endParaRPr lang="ru-RU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6471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424936" cy="6480720"/>
          </a:xfrm>
        </p:spPr>
        <p:txBody>
          <a:bodyPr/>
          <a:lstStyle/>
          <a:p>
            <a:r>
              <a:rPr lang="ru-RU" sz="1600" b="1" dirty="0">
                <a:solidFill>
                  <a:schemeClr val="bg1"/>
                </a:solidFill>
              </a:rPr>
              <a:t>ГЛАВА 2.  ПРАКТИЧЕСКИЕ АСПЕКТЫ ФОРМИРОВАНИЯ У МЛАДШИХ ШКОЛЬНИКОВ ПОЗНАВАТЕЛЬНЫХ УЧЕБНЫХ ДЕЙСТВИЙ НА УРОКАХ РУССКОГО ЯЗЫКА</a:t>
            </a:r>
            <a:endParaRPr lang="ru-RU" sz="1600" dirty="0">
              <a:solidFill>
                <a:schemeClr val="bg1"/>
              </a:solidFill>
            </a:endParaRPr>
          </a:p>
          <a:p>
            <a:pPr algn="just"/>
            <a:r>
              <a:rPr lang="ru-RU" sz="1600" dirty="0" smtClean="0">
                <a:solidFill>
                  <a:schemeClr val="bg1"/>
                </a:solidFill>
              </a:rPr>
              <a:t>Рассмотрены примеры </a:t>
            </a:r>
            <a:r>
              <a:rPr lang="ru-RU" sz="1600" dirty="0">
                <a:solidFill>
                  <a:schemeClr val="bg1"/>
                </a:solidFill>
              </a:rPr>
              <a:t>заданий из учебника «Русского языка. 3 класс» </a:t>
            </a:r>
            <a:r>
              <a:rPr lang="ru-RU" sz="1600" dirty="0" smtClean="0">
                <a:solidFill>
                  <a:schemeClr val="bg1"/>
                </a:solidFill>
              </a:rPr>
              <a:t>авторов  В.П</a:t>
            </a:r>
            <a:r>
              <a:rPr lang="ru-RU" sz="1600" dirty="0">
                <a:solidFill>
                  <a:schemeClr val="bg1"/>
                </a:solidFill>
              </a:rPr>
              <a:t>. </a:t>
            </a:r>
            <a:r>
              <a:rPr lang="ru-RU" sz="1600" dirty="0" err="1">
                <a:solidFill>
                  <a:schemeClr val="bg1"/>
                </a:solidFill>
              </a:rPr>
              <a:t>Канакиной</a:t>
            </a:r>
            <a:r>
              <a:rPr lang="ru-RU" sz="1600" dirty="0">
                <a:solidFill>
                  <a:schemeClr val="bg1"/>
                </a:solidFill>
              </a:rPr>
              <a:t>, В.Г. Горецкого.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</a:p>
          <a:p>
            <a:pPr algn="just"/>
            <a:endParaRPr lang="ru-RU" sz="1400" dirty="0">
              <a:solidFill>
                <a:schemeClr val="bg1"/>
              </a:solidFill>
            </a:endParaRPr>
          </a:p>
          <a:p>
            <a:pPr algn="just"/>
            <a:endParaRPr lang="ru-RU" sz="1400" dirty="0" smtClean="0">
              <a:solidFill>
                <a:schemeClr val="bg1"/>
              </a:solidFill>
            </a:endParaRPr>
          </a:p>
          <a:p>
            <a:pPr algn="just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2234" y="1772816"/>
            <a:ext cx="3619532" cy="479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43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1520" y="4005064"/>
            <a:ext cx="8640960" cy="2736304"/>
          </a:xfrm>
        </p:spPr>
        <p:txBody>
          <a:bodyPr>
            <a:normAutofit fontScale="92500" lnSpcReduction="10000"/>
          </a:bodyPr>
          <a:lstStyle/>
          <a:p>
            <a:pPr lvl="0" algn="l">
              <a:lnSpc>
                <a:spcPct val="160000"/>
              </a:lnSpc>
            </a:pPr>
            <a:r>
              <a:rPr lang="ru-RU" dirty="0" smtClean="0">
                <a:solidFill>
                  <a:schemeClr val="bg1"/>
                </a:solidFill>
              </a:rPr>
              <a:t>Предметный результат: сформированность </a:t>
            </a:r>
            <a:r>
              <a:rPr lang="ru-RU" dirty="0">
                <a:solidFill>
                  <a:schemeClr val="bg1"/>
                </a:solidFill>
              </a:rPr>
              <a:t>первоначального представления о многообразии языков и культур на территории Российской </a:t>
            </a:r>
            <a:r>
              <a:rPr lang="ru-RU" dirty="0" smtClean="0">
                <a:solidFill>
                  <a:schemeClr val="bg1"/>
                </a:solidFill>
              </a:rPr>
              <a:t>Федерации.</a:t>
            </a:r>
          </a:p>
          <a:p>
            <a:pPr lvl="0" algn="l">
              <a:lnSpc>
                <a:spcPct val="160000"/>
              </a:lnSpc>
            </a:pPr>
            <a:r>
              <a:rPr lang="ru-RU" dirty="0" smtClean="0">
                <a:solidFill>
                  <a:schemeClr val="bg1"/>
                </a:solidFill>
              </a:rPr>
              <a:t>Для достижения </a:t>
            </a:r>
            <a:r>
              <a:rPr lang="ru-RU" dirty="0" err="1" smtClean="0">
                <a:solidFill>
                  <a:schemeClr val="bg1"/>
                </a:solidFill>
              </a:rPr>
              <a:t>общеучебных</a:t>
            </a:r>
            <a:r>
              <a:rPr lang="ru-RU" dirty="0" smtClean="0">
                <a:solidFill>
                  <a:schemeClr val="bg1"/>
                </a:solidFill>
              </a:rPr>
              <a:t> УУД предлагаются вопросы:</a:t>
            </a:r>
            <a:endParaRPr lang="ru-RU" dirty="0">
              <a:solidFill>
                <a:schemeClr val="bg1"/>
              </a:solidFill>
            </a:endParaRPr>
          </a:p>
          <a:p>
            <a:pPr marL="342900" lvl="0" indent="-342900" algn="l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</a:rPr>
              <a:t>Выпишите </a:t>
            </a:r>
            <a:r>
              <a:rPr lang="ru-RU" dirty="0">
                <a:solidFill>
                  <a:schemeClr val="bg1"/>
                </a:solidFill>
              </a:rPr>
              <a:t>из диалога на русском языке слова приветствия.</a:t>
            </a:r>
          </a:p>
          <a:p>
            <a:pPr marL="342900" lvl="0" indent="-342900" algn="l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</a:rPr>
              <a:t>Придумайте продолжение диалогу девочек.</a:t>
            </a:r>
          </a:p>
          <a:p>
            <a:pPr marL="342900" lvl="0" indent="-342900" algn="l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</a:rPr>
              <a:t>Составьте с другом свой вариант телефонного разговора.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C:\Users\1\Desktop\Новый точечный рисунок.bmp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8208912" cy="374441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5598294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Другая 1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000000"/>
      </a:accent6>
      <a:hlink>
        <a:srgbClr val="00B0F0"/>
      </a:hlink>
      <a:folHlink>
        <a:srgbClr val="000000"/>
      </a:folHlink>
    </a:clrScheme>
    <a:fontScheme name="Cambria">
      <a:maj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</TotalTime>
  <Words>633</Words>
  <Application>Microsoft Office PowerPoint</Application>
  <PresentationFormat>Экран (4:3)</PresentationFormat>
  <Paragraphs>106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Parcel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студент</dc:creator>
  <cp:lastModifiedBy>Бессарабов Александр Юрьевич</cp:lastModifiedBy>
  <cp:revision>40</cp:revision>
  <dcterms:created xsi:type="dcterms:W3CDTF">2018-11-27T09:29:04Z</dcterms:created>
  <dcterms:modified xsi:type="dcterms:W3CDTF">2018-12-11T09:00:49Z</dcterms:modified>
</cp:coreProperties>
</file>