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sldIdLst>
    <p:sldId id="256" r:id="rId2"/>
    <p:sldId id="482" r:id="rId3"/>
    <p:sldId id="483" r:id="rId4"/>
    <p:sldId id="258" r:id="rId5"/>
    <p:sldId id="259" r:id="rId6"/>
    <p:sldId id="484" r:id="rId7"/>
    <p:sldId id="327" r:id="rId8"/>
    <p:sldId id="328" r:id="rId9"/>
    <p:sldId id="488" r:id="rId10"/>
    <p:sldId id="489" r:id="rId11"/>
    <p:sldId id="490" r:id="rId12"/>
    <p:sldId id="491" r:id="rId13"/>
    <p:sldId id="492" r:id="rId14"/>
    <p:sldId id="507" r:id="rId15"/>
    <p:sldId id="493" r:id="rId16"/>
    <p:sldId id="508" r:id="rId17"/>
    <p:sldId id="494" r:id="rId18"/>
    <p:sldId id="496" r:id="rId19"/>
    <p:sldId id="504" r:id="rId20"/>
    <p:sldId id="497" r:id="rId21"/>
    <p:sldId id="506" r:id="rId22"/>
    <p:sldId id="498" r:id="rId23"/>
    <p:sldId id="499" r:id="rId24"/>
    <p:sldId id="500" r:id="rId25"/>
    <p:sldId id="501" r:id="rId26"/>
    <p:sldId id="502" r:id="rId27"/>
    <p:sldId id="503" r:id="rId28"/>
    <p:sldId id="505" r:id="rId29"/>
    <p:sldId id="509" r:id="rId3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 PL KaitiM GB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 PL KaitiM GB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 PL KaitiM GB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 PL KaitiM GB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 PL KaitiM GB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 PL KaitiM GB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 PL KaitiM GB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 PL KaitiM GB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 PL KaitiM GB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94660"/>
  </p:normalViewPr>
  <p:slideViewPr>
    <p:cSldViewPr>
      <p:cViewPr varScale="1">
        <p:scale>
          <a:sx n="72" d="100"/>
          <a:sy n="72" d="100"/>
        </p:scale>
        <p:origin x="144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>
            <a:extLst>
              <a:ext uri="{FF2B5EF4-FFF2-40B4-BE49-F238E27FC236}">
                <a16:creationId xmlns:a16="http://schemas.microsoft.com/office/drawing/2014/main" id="{646C20C9-F081-41EB-A151-C7164D3F7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DFF541AF-9B48-4C34-A7D5-8DD749DD7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112DDF7-827D-4CC0-A9F6-0750939796B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C86F86E1-DD75-4168-A0A2-97911C31F86B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77863"/>
            <a:ext cx="4570413" cy="3443287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BBE615A-8559-4B7B-AC52-27316F2221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  <p:sp>
        <p:nvSpPr>
          <p:cNvPr id="31751" name="Text Box 6">
            <a:extLst>
              <a:ext uri="{FF2B5EF4-FFF2-40B4-BE49-F238E27FC236}">
                <a16:creationId xmlns:a16="http://schemas.microsoft.com/office/drawing/2014/main" id="{30461315-18FC-4556-8D11-097A8B3F5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2C02270F-91F1-421E-BF4A-60DADE2F9E9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fld id="{9DFFED50-E15C-4C96-88FB-F5497AE187D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7935C1C-9F38-419D-87D3-B99F0A3EBA7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F22BD2-6C62-4824-BAA2-1CF43EEDBDD2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FD0C0063-D0F4-427E-AFA4-818F10AD4F8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93AABD44-173F-4946-8962-2863E65FB2E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8391497-304A-4F9A-BAA8-6DF2DE29DD5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834B0E-4E49-4378-A13F-327FEBEECFFC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700BAA66-1C82-4CB1-90CF-DEBD12E8D0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A4F5B5AA-FED0-49E2-80D8-B440F44AF56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99439AC-45F2-4432-943D-D4F65B7B3F7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AC32CD-53BC-4D32-9682-502CB238792A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4819" name="Text Box 1">
            <a:extLst>
              <a:ext uri="{FF2B5EF4-FFF2-40B4-BE49-F238E27FC236}">
                <a16:creationId xmlns:a16="http://schemas.microsoft.com/office/drawing/2014/main" id="{B5F736AC-169E-4596-B851-A44965663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16F075B-2E92-4AC6-B181-3A7050A8C9FA}" type="slidenum">
              <a:rPr lang="ru-RU" altLang="ru-RU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2BCEDF5D-DD1A-4308-B90B-3E0349597B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6F52E828-30DE-4EB9-BCA2-E52711DEAB1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>
              <a:latin typeface="Calibri" panose="020F0502020204030204" pitchFamily="34" charset="0"/>
              <a:cs typeface="AR PL KaitiM GB" charset="0"/>
            </a:endParaRPr>
          </a:p>
        </p:txBody>
      </p:sp>
      <p:sp>
        <p:nvSpPr>
          <p:cNvPr id="34822" name="Text Box 4">
            <a:extLst>
              <a:ext uri="{FF2B5EF4-FFF2-40B4-BE49-F238E27FC236}">
                <a16:creationId xmlns:a16="http://schemas.microsoft.com/office/drawing/2014/main" id="{57F20B73-5108-4416-9474-B9387F9AB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8EAF0C4-B72A-4863-B0CB-005EBC4AF8ED}" type="slidenum">
              <a:rPr lang="ru-RU" altLang="ru-RU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4823" name="Text Box 5">
            <a:extLst>
              <a:ext uri="{FF2B5EF4-FFF2-40B4-BE49-F238E27FC236}">
                <a16:creationId xmlns:a16="http://schemas.microsoft.com/office/drawing/2014/main" id="{5E53CDB7-1AE5-4E1C-9E09-138A868E0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latin typeface="Arial" panose="020B0604020202020204" pitchFamily="34" charset="0"/>
              </a:rPr>
              <a:t>федеральный научно-методический центр им Л.В.Занкова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>
            <a:extLst>
              <a:ext uri="{FF2B5EF4-FFF2-40B4-BE49-F238E27FC236}">
                <a16:creationId xmlns:a16="http://schemas.microsoft.com/office/drawing/2014/main" id="{CD194828-2356-4AA2-9358-70FBCD78ADC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07CF9D-1BB7-45B0-9518-EEF5004C9DDC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id="{1D2C946E-3C2D-4C5F-9C91-B5A98ED16A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83A8A195-EBAC-4483-AEF8-B2FDC58FE91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>
            <a:extLst>
              <a:ext uri="{FF2B5EF4-FFF2-40B4-BE49-F238E27FC236}">
                <a16:creationId xmlns:a16="http://schemas.microsoft.com/office/drawing/2014/main" id="{C00667DD-78FA-4F1E-8F3D-BA3FB6C7145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7C4908-51D5-49D0-AD23-309C1FA97DFE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0FA64611-E22B-451A-AF40-D9CC0A2EE2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CF8FAA83-3B8B-4466-AF74-54EA94E644E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>
            <a:extLst>
              <a:ext uri="{FF2B5EF4-FFF2-40B4-BE49-F238E27FC236}">
                <a16:creationId xmlns:a16="http://schemas.microsoft.com/office/drawing/2014/main" id="{72659357-633A-4D57-9569-8C2FA3411C9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58E4F1-DD52-425E-BE9D-F7D4168EE0B3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7891" name="Text Box 1">
            <a:extLst>
              <a:ext uri="{FF2B5EF4-FFF2-40B4-BE49-F238E27FC236}">
                <a16:creationId xmlns:a16="http://schemas.microsoft.com/office/drawing/2014/main" id="{FD81C233-9751-4187-8D98-C4AA8B9F5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84026BC-57FF-4555-9A53-41E571EBAD1A}" type="slidenum">
              <a:rPr lang="ru-RU" altLang="ru-RU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ru-RU" altLang="ru-RU"/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739C9E5E-6C95-44FF-B8C0-2BEADFA276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57BB6A2F-5FCD-4EFD-BA03-45E1B3DA1AF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>
              <a:latin typeface="Calibri" panose="020F0502020204030204" pitchFamily="34" charset="0"/>
              <a:cs typeface="AR PL KaitiM GB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3B57C7-0F8A-48A0-B7A0-5B1BE0B17D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3D0243-7373-4702-92F1-28781920CA0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3B025-0153-4087-B615-D0C3A2A63F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918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9D934B-1EAF-4D05-B554-7E7FD3696B8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86C3CF-2E0E-4991-8697-DC462A56D3D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91E12-341D-4AD4-92B9-D1EA943FFB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863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-206375"/>
            <a:ext cx="2055813" cy="63309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206375"/>
            <a:ext cx="6019800" cy="63309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206196-D2CD-4ADA-A19C-C20FD54444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7F20AE-D0C1-4704-AF2C-D21ADF7098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B7C06-0005-489F-8DDD-3169D76C14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073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564C5E-BE51-4FDC-9349-5DDBD816F91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DC5C55-5A3E-482E-B1F9-CA1CEDA13E4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3F064-DF9F-4006-854C-7C0436A1E8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6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806ACF-E88A-44B3-8C00-FFB43CEDA5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17FE58-7628-4792-BD98-5F024CBAFB3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B2C11-B5EA-46F7-9396-5A0AE85CE4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342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C676F4-8322-47E1-962E-B0C2AA033A6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67D041-DE77-4C0D-A357-4D06278D4ED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6FE57-99EC-4F2A-B4D2-01DF265703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313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51397DA-39BF-47FA-BC75-8D27E965B3F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D3EBE93-060B-499B-B4BE-E3DE5E6E23B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C37D90-09D5-4D79-B562-2A97436AE6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849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1237008-E9A3-43D6-AAE9-851E75B740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7F2C17-12F6-45CF-B21E-475C96619ED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26048-8FAA-4E48-9772-B2DB2C69AA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878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7B29DA4-A0A7-434E-B11F-248C98975E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5FA133-D427-4024-AAB0-29F0BFD0D63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D8F4C-F4ED-480F-ADDE-5688D6B1DC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994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6C9A4D5-E4F4-4B05-B443-8767FC31ED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E22B7F-4319-43F5-82C1-AC2A48A6E48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412B8-3EA0-46F0-945F-7531530CCA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799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6891283-80D8-4A3F-B54A-EDF7F3F997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BA33A0-FCC3-4952-B2B3-DEFF1013DFF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8482C-A5EE-4737-86BD-CD5A632019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187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77B0D3A1-D922-481C-B7C4-D69D99657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06375"/>
            <a:ext cx="8228013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7B2A148-65D4-4617-95DE-B6227AEDA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235B54A-0246-4E41-9C30-5F3AD32C0B4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809685D7-2913-4112-AC03-751749260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1392C6-61B1-474B-B3A7-D6768F818D5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fld id="{EEBAAF1E-F44B-4034-8A9C-8EB782B2A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AR PL KaitiM GB" charset="0"/>
          <a:cs typeface="AR PL KaitiM GB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AR PL KaitiM GB" charset="0"/>
          <a:cs typeface="AR PL KaitiM GB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AR PL KaitiM GB" charset="0"/>
          <a:cs typeface="AR PL KaitiM GB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AR PL KaitiM GB" charset="0"/>
          <a:cs typeface="AR PL KaitiM GB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AR PL KaitiM GB" charset="0"/>
          <a:cs typeface="AR PL KaitiM GB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AR PL KaitiM GB" charset="0"/>
          <a:cs typeface="AR PL KaitiM GB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AR PL KaitiM GB" charset="0"/>
          <a:cs typeface="AR PL KaitiM GB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AR PL KaitiM GB" charset="0"/>
          <a:cs typeface="AR PL KaitiM GB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057CDA39-39E6-47D7-B71C-07146D599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14313"/>
            <a:ext cx="8496300" cy="62642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FE6"/>
              </a:gs>
              <a:gs pos="100000">
                <a:srgbClr val="DAFDA7"/>
              </a:gs>
            </a:gsLst>
            <a:lin ang="16200000" scaled="1"/>
          </a:gradFill>
          <a:ln w="9360" cap="sq">
            <a:solidFill>
              <a:srgbClr val="98B954"/>
            </a:solidFill>
            <a:miter lim="800000"/>
            <a:headEnd/>
            <a:tailEnd/>
          </a:ln>
          <a:effectLst>
            <a:outerShdw dist="74769" dir="938535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/>
              <a:t>Опыт проведения учебных сборов с обучающимися 10 классов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Авдеев Александр Александрович,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преподаватель-организатор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основ безопасности жизнедеятельности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№ 63 г. Челябинска»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600" b="1">
                <a:latin typeface="Georgia" panose="02040502050405020303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1">
              <a:latin typeface="Georgia" panose="02040502050405020303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1">
              <a:latin typeface="Georgia" panose="02040502050405020303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 b="1">
                <a:latin typeface="Georgia" panose="02040502050405020303" pitchFamily="18" charset="0"/>
              </a:rPr>
              <a:t>Челябинск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 b="1">
                <a:latin typeface="Georgia" panose="02040502050405020303" pitchFamily="18" charset="0"/>
              </a:rPr>
              <a:t>2017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6EEC8DFE-839B-4C8F-820D-D21545960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8613"/>
            <a:ext cx="748823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Расчёт часов по предметам обучения для проведения </a:t>
            </a:r>
          </a:p>
          <a:p>
            <a:pPr algn="ctr" eaLnBrk="0" hangingPunct="0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сборов </a:t>
            </a:r>
            <a:endParaRPr lang="ru-RU" altLang="ru-RU" sz="200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49BDD2C-7B6A-4324-BD50-E31CFD18B49B}"/>
              </a:ext>
            </a:extLst>
          </p:cNvPr>
          <p:cNvGraphicFramePr>
            <a:graphicFrameLocks noGrp="1"/>
          </p:cNvGraphicFramePr>
          <p:nvPr/>
        </p:nvGraphicFramePr>
        <p:xfrm>
          <a:off x="1331913" y="1268413"/>
          <a:ext cx="6553200" cy="4108450"/>
        </p:xfrm>
        <a:graphic>
          <a:graphicData uri="http://schemas.openxmlformats.org/drawingml/2006/table">
            <a:tbl>
              <a:tblPr/>
              <a:tblGrid>
                <a:gridCol w="454025">
                  <a:extLst>
                    <a:ext uri="{9D8B030D-6E8A-4147-A177-3AD203B41FA5}">
                      <a16:colId xmlns:a16="http://schemas.microsoft.com/office/drawing/2014/main" val="2276309421"/>
                    </a:ext>
                  </a:extLst>
                </a:gridCol>
                <a:gridCol w="3427412">
                  <a:extLst>
                    <a:ext uri="{9D8B030D-6E8A-4147-A177-3AD203B41FA5}">
                      <a16:colId xmlns:a16="http://schemas.microsoft.com/office/drawing/2014/main" val="230084726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3796839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49517224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1794235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302492174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942924641"/>
                    </a:ext>
                  </a:extLst>
                </a:gridCol>
                <a:gridCol w="846138">
                  <a:extLst>
                    <a:ext uri="{9D8B030D-6E8A-4147-A177-3AD203B41FA5}">
                      <a16:colId xmlns:a16="http://schemas.microsoft.com/office/drawing/2014/main" val="2814793109"/>
                    </a:ext>
                  </a:extLst>
                </a:gridCol>
              </a:tblGrid>
              <a:tr h="9366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занятий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по дням занятий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часов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208359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Тактическая подготовка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949518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Огневая подготовка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712402"/>
                  </a:ext>
                </a:extLst>
              </a:tr>
              <a:tr h="6238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Радиационная, химическая и биологическая защита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981820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Общевоинские уставы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850969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Строевая подготовка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721067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подготовка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819286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Военно-медицинская подготовка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163847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военной службы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471342"/>
                  </a:ext>
                </a:extLst>
              </a:tr>
              <a:tr h="358775"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18308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5A29E0E-FCBB-459C-8D9E-8295D1FA9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63513"/>
            <a:ext cx="8928100" cy="701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</a:p>
          <a:p>
            <a:pPr algn="ctr" eaLnBrk="0" hangingPunct="0"/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№_____ от _________ 2017г.   </a:t>
            </a:r>
            <a:endParaRPr lang="ru-RU" altLang="ru-RU" sz="900">
              <a:solidFill>
                <a:schemeClr val="tx1"/>
              </a:solidFill>
            </a:endParaRPr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учебных сборов </a:t>
            </a:r>
            <a:endParaRPr lang="ru-RU" altLang="ru-RU" sz="9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10-х классов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На основании письма СП МКУ «ЦОДОО г. Челябинска» по Центральному району от 13.04.2017г. №332 «О проведении учебных сборов учащихся 10-х классов образовательных организаций Центрального района г.Челябинска», во исполнение Федерального Закона «О воинской обязанности и военной службе» от 28.03.1998 г. № 53-ФЗ, приказа Министерства обороны РФ и Министерства образования и науки РФ «Об утверждении Инструкции об организации обучения граждан Российской Федерации начальным знаниям в области обороны и их подготовки по основам военной службы в образовательных учреждениях среднего (полного) общего образования, образовательных учреждениях начального профессионального и среднего профессионального образования и учебных пунктах» от 24.02.2010г. № 96/134,  письма Министерства образования России «О порядке проведения учебных сборов в образовательных учреждениях, реализующих программу среднего (полного) общего образования по курсу ОБЖ» от 04.05.2001 г. № 457/13-13, в целях организационного, качественного и своевременного выполнения программы 5-дневных учебных сборов по основам военной службы по курсу ОБЖ с учащимися 10-х классов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ПРИКАЗЫВАЮ: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10аб классов (юноши) принять участие в учебных сборах в период с  ___________2017 года: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ФИО, преподавателю-организатору ОБЖ</a:t>
            </a:r>
            <a:r>
              <a:rPr lang="ru-RU" alt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все необходимые подготовительные мероприятия с учащимися и их родителями в соответствии с требованиями письма Министерства образования России от 04 мая 2001 года № 457/13-13;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участие всех учащихся в учебных сборах;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соблюдение участниками сборов питьевого режима.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назначить ответственным за проведение учебных сборов в МБОУ «Гимназия № 63 г.Челябинска» мероприятий согласно установленному регламенту;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с учащимися 10-х классов инструктаж по технике безопасности с обязательной росписью в журнале инструктажа, на листах инструктажа;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проведенных мероприятиях, приказ ОУ о назначении ответственного за учебные сборы, лист инструктажа с личной подписью учащихся, «Сводную зачетную ведомость учащихся 10-х классов МБОУ «Гимназия № 63 г. Челябинска» за 2016/2017 учебный год по курсу «Основы безопасности жизнедеятельности, допризывная подготовка» представить в СП МКУ «ЦОДОО г.Челябинска» по Центральному району и военный комиссариат по Советскому и Центральному районам г. Челябинска до _____2017 года.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преподавателя-организатора ОБЖ, назначить ответственными за жизнь и здоровье детей при сопровождении их на учебные сборы и обратно.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преподавателю-организатору ОБЖ, принять исчерпывающие меры по сохранению жизни и здоровья учащихся 10аб классов при проведении учебных сборов.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диспетчеру, скорректировать расписание учебных занятий на период с ____ по ______2017 года,</a:t>
            </a:r>
            <a:r>
              <a:rPr lang="ru-RU" altLang="ru-RU" sz="12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отсутствием педагогов.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приказа возложить на заместителя директора по учебно-воспитательной работе. 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Директор:</a:t>
            </a:r>
            <a:r>
              <a:rPr lang="ru-RU" alt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приказом ознакомлен:</a:t>
            </a:r>
            <a:endParaRPr lang="ru-RU" alt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ClrTx/>
              <a:buSzTx/>
              <a:buFontTx/>
              <a:buNone/>
            </a:pPr>
            <a:endParaRPr lang="ru-RU" altLang="ru-RU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7871CE6-06ED-43E7-832B-62AFB497F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25" y="3114675"/>
            <a:ext cx="466613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900"/>
          </a:p>
          <a:p>
            <a:pPr eaLnBrk="0" hangingPunct="0">
              <a:buClrTx/>
              <a:buSzTx/>
              <a:buFontTx/>
              <a:buNone/>
            </a:pPr>
            <a:endParaRPr lang="ru-RU" altLang="ru-RU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96446A6-E823-4C5A-AFB6-804B7B26A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46713" y="-1844675"/>
            <a:ext cx="6265862" cy="1064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alt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endParaRPr lang="ru-RU" altLang="ru-RU" sz="900"/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                                                                              №_________   </a:t>
            </a:r>
            <a:endParaRPr lang="ru-RU" altLang="ru-RU" sz="900"/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О  проведении  учебных  стрельб</a:t>
            </a:r>
            <a:endParaRPr lang="ru-RU" altLang="ru-RU" sz="900"/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боевыми  патронами  из  автомата</a:t>
            </a:r>
            <a:endParaRPr lang="ru-RU" altLang="ru-RU" sz="900"/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Калашникова  в  период  проведения</a:t>
            </a:r>
            <a:endParaRPr lang="ru-RU" altLang="ru-RU" sz="900"/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сборов </a:t>
            </a:r>
            <a:endParaRPr lang="ru-RU" altLang="ru-RU" sz="900"/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На основании письма СП МКУ </a:t>
            </a:r>
            <a:r>
              <a:rPr lang="ru-RU" altLang="ru-RU" sz="1200">
                <a:cs typeface="Times New Roman" panose="02020603050405020304" pitchFamily="18" charset="0"/>
              </a:rPr>
              <a:t>«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ЦОДОО г. Челябинска</a:t>
            </a:r>
            <a:r>
              <a:rPr lang="ru-RU" altLang="ru-RU" sz="1200">
                <a:cs typeface="Times New Roman" panose="02020603050405020304" pitchFamily="18" charset="0"/>
              </a:rPr>
              <a:t>»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по Центральному району от 13.04.2017г. №332 </a:t>
            </a:r>
            <a:r>
              <a:rPr lang="ru-RU" altLang="ru-RU" sz="1200">
                <a:cs typeface="Times New Roman" panose="02020603050405020304" pitchFamily="18" charset="0"/>
              </a:rPr>
              <a:t>«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учебных сборов учащихся 10-х классов образовательных организаций Центрального района г.Челябинска</a:t>
            </a:r>
            <a:r>
              <a:rPr lang="ru-RU" altLang="ru-RU" sz="1200">
                <a:cs typeface="Times New Roman" panose="02020603050405020304" pitchFamily="18" charset="0"/>
              </a:rPr>
              <a:t>»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, во исполнение Федерального Закона </a:t>
            </a:r>
            <a:r>
              <a:rPr lang="ru-RU" altLang="ru-RU" sz="1200">
                <a:cs typeface="Times New Roman" panose="02020603050405020304" pitchFamily="18" charset="0"/>
              </a:rPr>
              <a:t>«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О воинской обязанности и военной службе</a:t>
            </a:r>
            <a:r>
              <a:rPr lang="ru-RU" altLang="ru-RU" sz="1200">
                <a:cs typeface="Times New Roman" panose="02020603050405020304" pitchFamily="18" charset="0"/>
              </a:rPr>
              <a:t>»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от 28.03.1998 г. № 53-ФЗ, приказа Министерства обороны РФ и Министерства образования и науки РФ </a:t>
            </a:r>
            <a:r>
              <a:rPr lang="ru-RU" altLang="ru-RU" sz="1200">
                <a:cs typeface="Times New Roman" panose="02020603050405020304" pitchFamily="18" charset="0"/>
              </a:rPr>
              <a:t>«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Инструкции об организации обучения граждан Российской Федерации начальным знаниям в области обороны и их подготовки по основам военной службы в образовательных учреждениях среднего (полного) общего образования, образовательных учреждениях начального профессионального и среднего профессионального образования и учебных пунктах</a:t>
            </a:r>
            <a:r>
              <a:rPr lang="ru-RU" altLang="ru-RU" sz="1200">
                <a:cs typeface="Times New Roman" panose="02020603050405020304" pitchFamily="18" charset="0"/>
              </a:rPr>
              <a:t>»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от 24.02.2010г. № 96/134,  письма Министерства образования России </a:t>
            </a:r>
            <a:r>
              <a:rPr lang="ru-RU" altLang="ru-RU" sz="1200">
                <a:cs typeface="Times New Roman" panose="02020603050405020304" pitchFamily="18" charset="0"/>
              </a:rPr>
              <a:t>«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проведения учебных сборов в образовательных учреждениях, реализующих программу среднего (полного) общего образования по курсу ОБЖ</a:t>
            </a:r>
            <a:r>
              <a:rPr lang="ru-RU" altLang="ru-RU" sz="1200">
                <a:cs typeface="Times New Roman" panose="02020603050405020304" pitchFamily="18" charset="0"/>
              </a:rPr>
              <a:t>»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от 04.05.2001 г. № 457/13-13, в целях организационного, качественного и своевременного выполнения программы 5-дневных учебных сборов по основам военной службы по курсу ОБЖ с учащимися 10-х классов</a:t>
            </a:r>
            <a:endParaRPr lang="ru-RU" altLang="ru-RU" sz="900"/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ПРИКАЗЫВАЮ:</a:t>
            </a:r>
            <a:endParaRPr lang="ru-RU" altLang="ru-RU" sz="900"/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учебные стрельбы боевыми патронами из автомата Калашникова с юношами 10 класса на стрельбище войсковой части ЧВВАУШ.</a:t>
            </a:r>
            <a:endParaRPr lang="ru-RU" altLang="ru-RU" sz="900"/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Авдееву А.А., преподавателю - организатору ОБЖ, </a:t>
            </a:r>
            <a:endParaRPr lang="ru-RU" altLang="ru-RU" sz="900"/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инструктаж с юношами 10 класса по мерам безопасности при обращении с оружием, при проведении стрельб, правилам поведения на стрельбище;</a:t>
            </a:r>
            <a:endParaRPr lang="ru-RU" altLang="ru-RU" sz="900"/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учащихся 10-х классов с возлагаемой на них ответственностью (ст. 226 УК РФ);</a:t>
            </a:r>
            <a:endParaRPr lang="ru-RU" altLang="ru-RU" sz="900"/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занятия с учащимися по изучению тактико-технических характеристик АКМ, устройству, принципу работы, условиям выполнения упражнения стрельб, порядку заряжания и разряжания оружия;</a:t>
            </a:r>
            <a:endParaRPr lang="ru-RU" altLang="ru-RU" sz="900"/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стрельб доложить директору.</a:t>
            </a:r>
            <a:endParaRPr lang="ru-RU" altLang="ru-RU" sz="900"/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Авдеева А.А.,  преподавателя - организатора ОБЖ, назначить ответственным за сохранение жизни и здоровья учащихся при проведении стрельб.</a:t>
            </a:r>
            <a:endParaRPr lang="ru-RU" altLang="ru-RU" sz="900"/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исполнения приказа возложить на ФИО, заместителя директора по учебно-воспитательной работе.</a:t>
            </a:r>
            <a:endParaRPr lang="ru-RU" altLang="ru-RU" sz="900"/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                   </a:t>
            </a:r>
            <a:r>
              <a:rPr lang="ru-RU" altLang="ru-RU" sz="1200">
                <a:latin typeface="Times New Roman" panose="02020603050405020304" pitchFamily="18" charset="0"/>
                <a:cs typeface="Calibri" panose="020F0502020204030204" pitchFamily="34" charset="0"/>
              </a:rPr>
              <a:t>ФИО</a:t>
            </a:r>
            <a:endParaRPr lang="ru-RU" altLang="ru-RU" sz="900"/>
          </a:p>
          <a:p>
            <a:pPr eaLnBrk="0" hangingPunct="0">
              <a:buClrTx/>
              <a:buSzTx/>
              <a:buFontTx/>
              <a:buNone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С приказом ознакомлен:</a:t>
            </a:r>
            <a:endParaRPr lang="ru-RU" altLang="ru-RU" sz="900"/>
          </a:p>
          <a:p>
            <a:pPr eaLnBrk="0" hangingPunct="0">
              <a:buClrTx/>
              <a:buSzTx/>
              <a:buFontTx/>
              <a:buNone/>
            </a:pPr>
            <a:endParaRPr lang="ru-RU" altLang="ru-RU"/>
          </a:p>
        </p:txBody>
      </p:sp>
      <p:sp>
        <p:nvSpPr>
          <p:cNvPr id="13316" name="Прямоугольник 4">
            <a:extLst>
              <a:ext uri="{FF2B5EF4-FFF2-40B4-BE49-F238E27FC236}">
                <a16:creationId xmlns:a16="http://schemas.microsoft.com/office/drawing/2014/main" id="{0C7C3728-66F5-4909-BB6A-F27287400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8713787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altLang="ru-RU"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endParaRPr lang="ru-RU" altLang="ru-RU" sz="1400">
              <a:solidFill>
                <a:schemeClr val="tx1"/>
              </a:solidFill>
            </a:endParaRPr>
          </a:p>
          <a:p>
            <a:pPr eaLnBrk="0" hangingPunct="0">
              <a:buClrTx/>
              <a:buSzTx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№_____ от _______ 2017г.  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</a:pPr>
            <a:r>
              <a:rPr lang="ru-RU" altLang="ru-RU"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 проведении  учебных  стрельб</a:t>
            </a:r>
            <a:endParaRPr lang="ru-RU" altLang="ru-RU" sz="1200" b="1">
              <a:solidFill>
                <a:schemeClr val="tx1"/>
              </a:solidFill>
            </a:endParaRPr>
          </a:p>
          <a:p>
            <a:pPr eaLnBrk="0" hangingPunct="0">
              <a:buClrTx/>
              <a:buSzTx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боевыми  патронами  из  автомата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Калашникова  в  период  проведения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сборов» 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На основании письма СП МКУ </a:t>
            </a:r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ЦОДОО г. Челябинска</a:t>
            </a:r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Центральному району от 13.04.2017г. №332 </a:t>
            </a:r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учебных сборов учащихся 10-х классов образовательных организаций Центрального района г.Челябинска</a:t>
            </a:r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 исполнение Федерального Закона </a:t>
            </a:r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воинской обязанности и военной службе</a:t>
            </a:r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28.03.1998 г. № 53-ФЗ, приказа Министерства обороны РФ и Министерства образования и науки РФ </a:t>
            </a:r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Инструкции об организации обучения граждан Российской Федерации начальным знаниям в области обороны и их подготовки по основам военной службы в образовательных учреждениях среднего (полного) общего образования, образовательных учреждениях начального профессионального и среднего профессионального образования и учебных пунктах</a:t>
            </a:r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24.02.2010г. № 96/134,  письма Министерства образования России </a:t>
            </a:r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проведения учебных сборов в образовательных учреждениях, реализующих программу среднего (полного) общего образования по курсу ОБЖ</a:t>
            </a:r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04.05.2001 г. № 457/13-13, в целях организационного, качественного и своевременного выполнения программы 5-дневных учебных сборов по основам военной службы по курсу ОБЖ с учащимися 10-х классов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ПРИКАЗЫВАЮ: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учебные стрельбы боевыми патронами из автомата Калашникова с юношами 10 класса на стрельбище войсковой части ЧВВАУШ.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Авдееву А.А., преподавателю - организатору ОБЖ, 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инструктаж с юношами 10 класса по мерам безопасности при обращении с оружием, при проведении стрельб, правилам поведения на стрельбище;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учащихся 10-х классов с возлагаемой на них ответственностью (ст. 226 УК РФ);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занятия с учащимися по изучению тактико-технических характеристик АКМ, устройству, принципу работы, условиям выполнения упражнения стрельб, порядку заряжания и разряжания оружия;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стрельб доложить директору.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Авдеева А.А.,  преподавателя - организатора ОБЖ, назначить ответственным за сохранение жизни и здоровья учащихся при проведении стрельб.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  <a:buFontTx/>
              <a:buChar char="•"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исполнения приказа возложить на ФИО, заместителя директора по учебно-воспитательной работе.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                   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ФИО</a:t>
            </a:r>
            <a:endParaRPr lang="ru-RU" altLang="ru-RU" sz="1200">
              <a:solidFill>
                <a:schemeClr val="tx1"/>
              </a:solidFill>
            </a:endParaRPr>
          </a:p>
          <a:p>
            <a:pPr eaLnBrk="0" hangingPunct="0">
              <a:buClrTx/>
              <a:buSzTx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приказом ознакомлен:</a:t>
            </a:r>
            <a:endParaRPr lang="ru-RU" altLang="ru-RU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1113A88-D334-4ED5-AE3F-7278D8BC6431}"/>
              </a:ext>
            </a:extLst>
          </p:cNvPr>
          <p:cNvGraphicFramePr>
            <a:graphicFrameLocks noGrp="1"/>
          </p:cNvGraphicFramePr>
          <p:nvPr/>
        </p:nvGraphicFramePr>
        <p:xfrm>
          <a:off x="1763713" y="1268413"/>
          <a:ext cx="6096000" cy="1008062"/>
        </p:xfrm>
        <a:graphic>
          <a:graphicData uri="http://schemas.openxmlformats.org/drawingml/2006/table">
            <a:tbl>
              <a:tblPr/>
              <a:tblGrid>
                <a:gridCol w="360362">
                  <a:extLst>
                    <a:ext uri="{9D8B030D-6E8A-4147-A177-3AD203B41FA5}">
                      <a16:colId xmlns:a16="http://schemas.microsoft.com/office/drawing/2014/main" val="2099140985"/>
                    </a:ext>
                  </a:extLst>
                </a:gridCol>
                <a:gridCol w="2439988">
                  <a:extLst>
                    <a:ext uri="{9D8B030D-6E8A-4147-A177-3AD203B41FA5}">
                      <a16:colId xmlns:a16="http://schemas.microsoft.com/office/drawing/2014/main" val="1655571168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62113468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3731716612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val="822305009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118727885"/>
                    </a:ext>
                  </a:extLst>
                </a:gridCol>
              </a:tblGrid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(полностью)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рождения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Домашний адрес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Контактный телефон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врача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261548"/>
                  </a:ext>
                </a:extLst>
              </a:tr>
              <a:tr h="2524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12" marR="654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720628"/>
                  </a:ext>
                </a:extLst>
              </a:tr>
            </a:tbl>
          </a:graphicData>
        </a:graphic>
      </p:graphicFrame>
      <p:sp>
        <p:nvSpPr>
          <p:cNvPr id="14361" name="Rectangle 1">
            <a:extLst>
              <a:ext uri="{FF2B5EF4-FFF2-40B4-BE49-F238E27FC236}">
                <a16:creationId xmlns:a16="http://schemas.microsoft.com/office/drawing/2014/main" id="{0F208C77-AFCA-43EA-AE10-9278B499D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66675"/>
            <a:ext cx="5159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ru-RU" altLang="ru-RU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учащихся 10-х классов МБОУ </a:t>
            </a:r>
            <a:r>
              <a:rPr lang="ru-RU" altLang="ru-RU" sz="1200" b="1">
                <a:solidFill>
                  <a:srgbClr val="FF0000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№ 63 г. Челябинска</a:t>
            </a:r>
            <a:r>
              <a:rPr lang="ru-RU" altLang="ru-RU" sz="1200" b="1">
                <a:solidFill>
                  <a:srgbClr val="FF0000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altLang="ru-RU" sz="900">
              <a:solidFill>
                <a:srgbClr val="FF0000"/>
              </a:solidFill>
            </a:endParaRP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допущенных медицинским показателям на учебные сборы в 2017 году</a:t>
            </a:r>
            <a:endParaRPr lang="ru-RU" altLang="ru-RU" sz="900">
              <a:solidFill>
                <a:srgbClr val="FF0000"/>
              </a:solidFill>
            </a:endParaRP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 sz="1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                                               ФИО</a:t>
            </a:r>
            <a:endParaRPr lang="ru-RU" altLang="ru-RU" sz="900">
              <a:solidFill>
                <a:srgbClr val="FF0000"/>
              </a:solidFill>
            </a:endParaRP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 sz="1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работник                       ФИО</a:t>
            </a:r>
            <a:endParaRPr lang="ru-RU" altLang="ru-RU" sz="900">
              <a:solidFill>
                <a:srgbClr val="FF0000"/>
              </a:solidFill>
            </a:endParaRP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 sz="1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сборы                      ФИО </a:t>
            </a:r>
            <a:endParaRPr lang="ru-RU" altLang="ru-RU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F83FB83-12D6-44AC-BB91-D7B140C84CD6}"/>
              </a:ext>
            </a:extLst>
          </p:cNvPr>
          <p:cNvGraphicFramePr>
            <a:graphicFrameLocks noGrp="1"/>
          </p:cNvGraphicFramePr>
          <p:nvPr/>
        </p:nvGraphicFramePr>
        <p:xfrm>
          <a:off x="1835150" y="3644900"/>
          <a:ext cx="6121400" cy="2232025"/>
        </p:xfrm>
        <a:graphic>
          <a:graphicData uri="http://schemas.openxmlformats.org/drawingml/2006/table">
            <a:tbl>
              <a:tblPr/>
              <a:tblGrid>
                <a:gridCol w="306388">
                  <a:extLst>
                    <a:ext uri="{9D8B030D-6E8A-4147-A177-3AD203B41FA5}">
                      <a16:colId xmlns:a16="http://schemas.microsoft.com/office/drawing/2014/main" val="3124172774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019959842"/>
                    </a:ext>
                  </a:extLst>
                </a:gridCol>
                <a:gridCol w="992187">
                  <a:extLst>
                    <a:ext uri="{9D8B030D-6E8A-4147-A177-3AD203B41FA5}">
                      <a16:colId xmlns:a16="http://schemas.microsoft.com/office/drawing/2014/main" val="3922891241"/>
                    </a:ext>
                  </a:extLst>
                </a:gridCol>
                <a:gridCol w="992188">
                  <a:extLst>
                    <a:ext uri="{9D8B030D-6E8A-4147-A177-3AD203B41FA5}">
                      <a16:colId xmlns:a16="http://schemas.microsoft.com/office/drawing/2014/main" val="3657351692"/>
                    </a:ext>
                  </a:extLst>
                </a:gridCol>
                <a:gridCol w="798512">
                  <a:extLst>
                    <a:ext uri="{9D8B030D-6E8A-4147-A177-3AD203B41FA5}">
                      <a16:colId xmlns:a16="http://schemas.microsoft.com/office/drawing/2014/main" val="2589426101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776395003"/>
                    </a:ext>
                  </a:extLst>
                </a:gridCol>
                <a:gridCol w="1049337">
                  <a:extLst>
                    <a:ext uri="{9D8B030D-6E8A-4147-A177-3AD203B41FA5}">
                      <a16:colId xmlns:a16="http://schemas.microsoft.com/office/drawing/2014/main" val="3202708567"/>
                    </a:ext>
                  </a:extLst>
                </a:gridCol>
              </a:tblGrid>
              <a:tr h="19129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безопасности при обращении с оружием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безопасности при проведении стрельбы из АКМ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поведения на стрельбище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 за хищение оружия и боеприпасов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Роспись инструктирующего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99997"/>
                  </a:ext>
                </a:extLst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03" marR="666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378149"/>
                  </a:ext>
                </a:extLst>
              </a:tr>
            </a:tbl>
          </a:graphicData>
        </a:graphic>
      </p:graphicFrame>
      <p:sp>
        <p:nvSpPr>
          <p:cNvPr id="14388" name="Rectangle 2">
            <a:extLst>
              <a:ext uri="{FF2B5EF4-FFF2-40B4-BE49-F238E27FC236}">
                <a16:creationId xmlns:a16="http://schemas.microsoft.com/office/drawing/2014/main" id="{62250683-C30D-4A70-B0A1-637D184FA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3250"/>
            <a:ext cx="6264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 по требованиям безопасности при проведении стрельб</a:t>
            </a:r>
            <a:endParaRPr lang="ru-RU" altLang="ru-RU" sz="900">
              <a:solidFill>
                <a:srgbClr val="FF0000"/>
              </a:solidFill>
            </a:endParaRP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стрелкового оружия с юношами 10 класса МБОУ </a:t>
            </a:r>
            <a:r>
              <a:rPr lang="ru-RU" altLang="ru-RU" sz="1200" b="1">
                <a:solidFill>
                  <a:srgbClr val="FF0000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№ 63 г. Челябинска</a:t>
            </a:r>
            <a:r>
              <a:rPr lang="ru-RU" altLang="ru-RU" sz="1200" b="1">
                <a:solidFill>
                  <a:srgbClr val="FF0000"/>
                </a:solidFill>
                <a:cs typeface="Times New Roman" panose="02020603050405020304" pitchFamily="18" charset="0"/>
              </a:rPr>
              <a:t>»</a:t>
            </a:r>
            <a:endParaRPr lang="ru-RU" altLang="ru-RU" sz="900">
              <a:solidFill>
                <a:srgbClr val="FF0000"/>
              </a:solidFill>
            </a:endParaRPr>
          </a:p>
        </p:txBody>
      </p:sp>
      <p:sp>
        <p:nvSpPr>
          <p:cNvPr id="14389" name="Прямоугольник 5">
            <a:extLst>
              <a:ext uri="{FF2B5EF4-FFF2-40B4-BE49-F238E27FC236}">
                <a16:creationId xmlns:a16="http://schemas.microsoft.com/office/drawing/2014/main" id="{FF2D1EBC-DED1-4C97-9F3B-448FCF2D0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420938"/>
            <a:ext cx="4572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buClrTx/>
              <a:buSzTx/>
            </a:pPr>
            <a:r>
              <a:rPr lang="ru-RU" altLang="ru-RU" sz="1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                                               ФИО</a:t>
            </a:r>
            <a:endParaRPr lang="ru-RU" altLang="ru-RU" sz="1100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</a:pPr>
            <a:r>
              <a:rPr lang="ru-RU" altLang="ru-RU" sz="1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работник                       ФИО</a:t>
            </a:r>
            <a:endParaRPr lang="ru-RU" altLang="ru-RU" sz="1100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</a:pPr>
            <a:r>
              <a:rPr lang="ru-RU" altLang="ru-RU" sz="1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сборы                      ФИО </a:t>
            </a:r>
            <a:endParaRPr lang="ru-RU" altLang="ru-RU" sz="1100">
              <a:solidFill>
                <a:schemeClr val="tx1"/>
              </a:solidFill>
            </a:endParaRPr>
          </a:p>
        </p:txBody>
      </p:sp>
      <p:sp>
        <p:nvSpPr>
          <p:cNvPr id="14390" name="Rectangle 3">
            <a:extLst>
              <a:ext uri="{FF2B5EF4-FFF2-40B4-BE49-F238E27FC236}">
                <a16:creationId xmlns:a16="http://schemas.microsoft.com/office/drawing/2014/main" id="{765E9238-C4F3-4704-A93C-64A1E917B178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411413" y="5973763"/>
            <a:ext cx="28082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                  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ФИО</a:t>
            </a: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altLang="ru-RU" sz="900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Преподаватель-организатор ОБЖ:              ФИО                                </a:t>
            </a:r>
            <a:endParaRPr lang="ru-RU" altLang="ru-RU" sz="9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C78A6895-DDEF-454F-A4C8-4E9642BA5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8013" cy="1081088"/>
          </a:xfrm>
        </p:spPr>
        <p:txBody>
          <a:bodyPr/>
          <a:lstStyle/>
          <a:p>
            <a:r>
              <a:rPr lang="ru-RU" altLang="ru-RU" sz="2800" b="1"/>
              <a:t>Уведомление для родителей</a:t>
            </a:r>
            <a:endParaRPr lang="ru-RU" altLang="ru-RU" sz="2800"/>
          </a:p>
        </p:txBody>
      </p:sp>
      <p:sp>
        <p:nvSpPr>
          <p:cNvPr id="15363" name="Прямоугольник 2">
            <a:extLst>
              <a:ext uri="{FF2B5EF4-FFF2-40B4-BE49-F238E27FC236}">
                <a16:creationId xmlns:a16="http://schemas.microsoft.com/office/drawing/2014/main" id="{B867EF15-A140-435F-A191-242A82D12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304925"/>
            <a:ext cx="72009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chemeClr val="tx1"/>
                </a:solidFill>
              </a:rPr>
              <a:t>Уважаемые товарищи родители!</a:t>
            </a:r>
            <a:endParaRPr lang="ru-RU" altLang="ru-RU">
              <a:solidFill>
                <a:schemeClr val="tx1"/>
              </a:solidFill>
            </a:endParaRPr>
          </a:p>
          <a:p>
            <a:r>
              <a:rPr lang="ru-RU" altLang="ru-RU">
                <a:solidFill>
                  <a:schemeClr val="tx1"/>
                </a:solidFill>
              </a:rPr>
              <a:t>     Сообщаем Вам, что Ваш сын, учащийся 10 класса, проходит учебные сборы в период с _______ по __________ 201_г. с  08.00 до 14.00.час. на базе:</a:t>
            </a:r>
          </a:p>
          <a:p>
            <a:r>
              <a:rPr lang="ru-RU" altLang="ru-RU">
                <a:solidFill>
                  <a:schemeClr val="tx1"/>
                </a:solidFill>
              </a:rPr>
              <a:t>МБОУ «Гимназии № 63 г. Челябинска»; школа ДОССАФ; МАОУ СОШ № 67 (стрельбы в тире); ЧВВАКУШ; ЮУРГУ и воинской части № 6830 (Саргазы).</a:t>
            </a:r>
          </a:p>
          <a:p>
            <a:r>
              <a:rPr lang="ru-RU" altLang="ru-RU">
                <a:solidFill>
                  <a:schemeClr val="tx1"/>
                </a:solidFill>
              </a:rPr>
              <a:t>Форма одежды – учебная, спортивная. </a:t>
            </a:r>
          </a:p>
          <a:p>
            <a:r>
              <a:rPr lang="ru-RU" altLang="ru-RU">
                <a:solidFill>
                  <a:schemeClr val="tx1"/>
                </a:solidFill>
              </a:rPr>
              <a:t>При себе иметь - питание и питьевую воду, деньги на проезд ( к месту сборов и обратно)</a:t>
            </a:r>
          </a:p>
          <a:p>
            <a:pPr algn="ctr"/>
            <a:r>
              <a:rPr lang="ru-RU" altLang="ru-RU">
                <a:solidFill>
                  <a:schemeClr val="tx1"/>
                </a:solidFill>
              </a:rPr>
              <a:t>С уважением преподаватель-организатор ОБЖ </a:t>
            </a:r>
          </a:p>
          <a:p>
            <a:pPr algn="ctr"/>
            <a:r>
              <a:rPr lang="ru-RU" altLang="ru-RU">
                <a:solidFill>
                  <a:schemeClr val="tx1"/>
                </a:solidFill>
              </a:rPr>
              <a:t>_________ А.А.Авдеев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3A73183B-6BFC-4AD9-9799-377B29A0B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84163"/>
            <a:ext cx="8424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юношей 10-х классов МБОУ </a:t>
            </a:r>
            <a:r>
              <a:rPr lang="ru-RU" altLang="ru-RU" sz="1200" b="1">
                <a:solidFill>
                  <a:srgbClr val="FF0000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№ 63 г. Челябинска</a:t>
            </a:r>
            <a:r>
              <a:rPr lang="ru-RU" altLang="ru-RU" sz="1200" b="1">
                <a:solidFill>
                  <a:srgbClr val="FF0000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ознакомленных с правилами поведения, мерами безопасности, а также уголовной и административной ответственностью при проведении учебных сборов</a:t>
            </a:r>
            <a:endParaRPr lang="ru-RU" altLang="ru-RU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60C42B0-036E-4978-AA33-0588A9F2A0CB}"/>
              </a:ext>
            </a:extLst>
          </p:cNvPr>
          <p:cNvGraphicFramePr>
            <a:graphicFrameLocks noGrp="1"/>
          </p:cNvGraphicFramePr>
          <p:nvPr/>
        </p:nvGraphicFramePr>
        <p:xfrm>
          <a:off x="971599" y="764705"/>
          <a:ext cx="7272809" cy="6035040"/>
        </p:xfrm>
        <a:graphic>
          <a:graphicData uri="http://schemas.openxmlformats.org/drawingml/2006/table">
            <a:tbl>
              <a:tblPr/>
              <a:tblGrid>
                <a:gridCol w="324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4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8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51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399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65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spc="-65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-65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40" dirty="0"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spc="-4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Правила</a:t>
                      </a:r>
                      <a:r>
                        <a:rPr lang="ru-RU" sz="1100" spc="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поведения на 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территории </a:t>
                      </a:r>
                      <a:r>
                        <a:rPr lang="ru-RU" sz="1100" spc="-25" dirty="0">
                          <a:latin typeface="Times New Roman"/>
                          <a:ea typeface="Times New Roman"/>
                          <a:cs typeface="Times New Roman"/>
                        </a:rPr>
                        <a:t>в/ч, 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общественных местах, 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правила 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дорожного 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движения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Правила</a:t>
                      </a:r>
                      <a:r>
                        <a:rPr lang="ru-RU" sz="1100" spc="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поведения при </a:t>
                      </a:r>
                      <a:r>
                        <a:rPr lang="ru-RU" sz="1100" spc="-25" dirty="0">
                          <a:latin typeface="Times New Roman"/>
                          <a:ea typeface="Times New Roman"/>
                          <a:cs typeface="Times New Roman"/>
                        </a:rPr>
                        <a:t>обращении с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 огнестрельным о</a:t>
                      </a:r>
                      <a:r>
                        <a:rPr lang="ru-RU" sz="1100" spc="-40" dirty="0">
                          <a:latin typeface="Times New Roman"/>
                          <a:ea typeface="Times New Roman"/>
                          <a:cs typeface="Times New Roman"/>
                        </a:rPr>
                        <a:t>ружием и </a:t>
                      </a:r>
                      <a:r>
                        <a:rPr lang="ru-RU" sz="1100" spc="-25" dirty="0">
                          <a:latin typeface="Times New Roman"/>
                          <a:ea typeface="Times New Roman"/>
                          <a:cs typeface="Times New Roman"/>
                        </a:rPr>
                        <a:t>боеприпасами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Правила</a:t>
                      </a:r>
                      <a:r>
                        <a:rPr lang="ru-RU" sz="1100" spc="0" baseline="0" dirty="0">
                          <a:latin typeface="Calibri"/>
                          <a:ea typeface="Times New Roman"/>
                          <a:cs typeface="Times New Roman"/>
                        </a:rPr>
                        <a:t>  о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бращения с </a:t>
                      </a:r>
                      <a:r>
                        <a:rPr lang="ru-RU" sz="1100" spc="-25" dirty="0">
                          <a:latin typeface="Times New Roman"/>
                          <a:ea typeface="Times New Roman"/>
                          <a:cs typeface="Times New Roman"/>
                        </a:rPr>
                        <a:t>военным и 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другим </a:t>
                      </a:r>
                      <a:r>
                        <a:rPr lang="ru-RU" sz="1100" spc="-35" dirty="0">
                          <a:latin typeface="Times New Roman"/>
                          <a:ea typeface="Times New Roman"/>
                          <a:cs typeface="Times New Roman"/>
                        </a:rPr>
                        <a:t>имуществом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Ответственность за </a:t>
                      </a:r>
                      <a:r>
                        <a:rPr lang="ru-RU" sz="1100" spc="-25" dirty="0">
                          <a:latin typeface="Times New Roman"/>
                          <a:ea typeface="Times New Roman"/>
                          <a:cs typeface="Times New Roman"/>
                        </a:rPr>
                        <a:t>хищение,</a:t>
                      </a:r>
                      <a:r>
                        <a:rPr lang="ru-RU" sz="1100" spc="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-25" dirty="0">
                          <a:latin typeface="Times New Roman"/>
                          <a:ea typeface="Times New Roman"/>
                          <a:cs typeface="Times New Roman"/>
                        </a:rPr>
                        <a:t>порчу 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военного и 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личного 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имущества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ность</a:t>
                      </a:r>
                      <a:r>
                        <a:rPr lang="ru-RU" sz="1100" spc="0" baseline="0" dirty="0">
                          <a:latin typeface="Calibri"/>
                          <a:ea typeface="Times New Roman"/>
                          <a:cs typeface="Times New Roman"/>
                        </a:rPr>
                        <a:t>  з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а у</a:t>
                      </a:r>
                      <a:r>
                        <a:rPr lang="ru-RU" sz="1100" spc="-45" dirty="0">
                          <a:latin typeface="Times New Roman"/>
                          <a:ea typeface="Times New Roman"/>
                          <a:cs typeface="Times New Roman"/>
                        </a:rPr>
                        <a:t>потребление 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спиртных 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напитков</a:t>
                      </a:r>
                      <a:r>
                        <a:rPr lang="ru-RU" sz="1100" spc="0" baseline="0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и наркотичес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ких веществ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ность за 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самовольное </a:t>
                      </a:r>
                      <a:r>
                        <a:rPr lang="ru-RU" sz="1100" spc="-25" dirty="0">
                          <a:latin typeface="Times New Roman"/>
                          <a:ea typeface="Times New Roman"/>
                          <a:cs typeface="Times New Roman"/>
                        </a:rPr>
                        <a:t>оставление в/ч </a:t>
                      </a:r>
                      <a:r>
                        <a:rPr lang="ru-RU" sz="1100" spc="-40" dirty="0">
                          <a:latin typeface="Times New Roman"/>
                          <a:ea typeface="Times New Roman"/>
                          <a:cs typeface="Times New Roman"/>
                        </a:rPr>
                        <a:t>и сборов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Роспись</a:t>
                      </a:r>
                      <a:r>
                        <a:rPr lang="ru-RU" sz="1100" spc="0" baseline="0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инструктиру</a:t>
                      </a:r>
                      <a:r>
                        <a:rPr lang="ru-RU" sz="1100" spc="-40" dirty="0">
                          <a:latin typeface="Times New Roman"/>
                          <a:ea typeface="Times New Roman"/>
                          <a:cs typeface="Times New Roman"/>
                        </a:rPr>
                        <a:t>ющего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0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>
            <a:extLst>
              <a:ext uri="{FF2B5EF4-FFF2-40B4-BE49-F238E27FC236}">
                <a16:creationId xmlns:a16="http://schemas.microsoft.com/office/drawing/2014/main" id="{3C79D453-05A7-4CD3-A73E-C99EA4010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160463"/>
            <a:ext cx="2665413" cy="5508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39725" indent="-339725">
              <a:lnSpc>
                <a:spcPct val="75000"/>
              </a:lnSpc>
              <a:spcBef>
                <a:spcPts val="700"/>
              </a:spcBef>
              <a:spcAft>
                <a:spcPts val="700"/>
              </a:spcAft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altLang="ru-RU" sz="2800" b="1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marL="339725" indent="-339725">
              <a:lnSpc>
                <a:spcPct val="75000"/>
              </a:lnSpc>
              <a:spcBef>
                <a:spcPts val="700"/>
              </a:spcBef>
              <a:spcAft>
                <a:spcPts val="700"/>
              </a:spcAft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altLang="ru-RU" sz="2800" b="1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marL="339725" indent="-339725">
              <a:lnSpc>
                <a:spcPct val="75000"/>
              </a:lnSpc>
              <a:spcBef>
                <a:spcPts val="700"/>
              </a:spcBef>
              <a:spcAft>
                <a:spcPts val="700"/>
              </a:spcAft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altLang="ru-RU" sz="2800" b="1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marL="339725" indent="-339725">
              <a:lnSpc>
                <a:spcPct val="75000"/>
              </a:lnSpc>
              <a:spcBef>
                <a:spcPts val="250"/>
              </a:spcBef>
              <a:spcAft>
                <a:spcPts val="250"/>
              </a:spcAft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altLang="ru-RU" sz="1000" b="1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D434A24A-79D9-4B16-BEA2-5F58A78B1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288" y="1125538"/>
            <a:ext cx="6335712" cy="5594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marL="339725" indent="-339725">
              <a:spcBef>
                <a:spcPts val="7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4339" name="AutoShape 3">
            <a:extLst>
              <a:ext uri="{FF2B5EF4-FFF2-40B4-BE49-F238E27FC236}">
                <a16:creationId xmlns:a16="http://schemas.microsoft.com/office/drawing/2014/main" id="{248235A0-0A53-465C-AB98-AC4D05AE9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250"/>
            <a:ext cx="8964613" cy="936625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440" cap="sq">
            <a:solidFill>
              <a:srgbClr val="FFFFFF"/>
            </a:solidFill>
            <a:miter lim="800000"/>
            <a:headEnd/>
            <a:tailEnd/>
          </a:ln>
          <a:effectLst>
            <a:outerShdw dist="107933" dir="2700000" algn="ctr" rotWithShape="0">
              <a:srgbClr val="EEECE1">
                <a:alpha val="50027"/>
              </a:srgbClr>
            </a:outerShdw>
          </a:effectLst>
        </p:spPr>
        <p:txBody>
          <a:bodyPr wrap="none" lIns="90000" tIns="46800" rIns="90000" bIns="46800" anchor="ctr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оценка за учебные сборы выставляется следующим образом</a:t>
            </a:r>
            <a:endParaRPr lang="ru-RU" altLang="ru-RU" sz="2400" b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E7E07461-8A74-4800-8AFD-D5EE569F9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622425"/>
            <a:ext cx="72009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если оценки, полученные по тактической и огневой подготовке 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по строевой 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–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ниже 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примерном поведении;</a:t>
            </a:r>
            <a:endParaRPr lang="ru-RU" altLang="ru-RU" sz="2400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если оценки, полученные по тактической и огневой подготовке не ниже 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по строевой 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–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ниже 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примерном или удовлетворительном поведении;</a:t>
            </a:r>
            <a:endParaRPr lang="ru-RU" altLang="ru-RU" sz="2400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если не более, чем по одному разделу учебном программы получена оценка 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примерном или удовлетворительном поведении;</a:t>
            </a:r>
            <a:endParaRPr lang="ru-RU" altLang="ru-RU" sz="2400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если по двум и более разделам учебном программы получены оценки 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40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893C60F5-0CAA-4D4B-AB04-E7DEE48E8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238" y="-219075"/>
            <a:ext cx="534352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зачётная ведомость учащихся 10-х классов</a:t>
            </a:r>
            <a:endParaRPr lang="ru-RU" altLang="ru-RU" sz="1600">
              <a:solidFill>
                <a:srgbClr val="FF0000"/>
              </a:solidFill>
            </a:endParaRPr>
          </a:p>
          <a:p>
            <a:pPr algn="ctr" eaLnBrk="0" hangingPunct="0">
              <a:buClrTx/>
              <a:buSzTx/>
              <a:buFontTx/>
              <a:buNone/>
            </a:pPr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altLang="ru-RU" sz="1600" b="1">
                <a:solidFill>
                  <a:srgbClr val="FF0000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№ 63 г. Челябинска</a:t>
            </a:r>
            <a:r>
              <a:rPr lang="ru-RU" altLang="ru-RU" sz="1600" b="1">
                <a:solidFill>
                  <a:srgbClr val="FF0000"/>
                </a:solidFill>
                <a:cs typeface="Times New Roman" panose="02020603050405020304" pitchFamily="18" charset="0"/>
              </a:rPr>
              <a:t>»</a:t>
            </a:r>
            <a:endParaRPr lang="ru-RU" altLang="ru-RU" sz="1600">
              <a:solidFill>
                <a:srgbClr val="FF0000"/>
              </a:solidFill>
            </a:endParaRPr>
          </a:p>
          <a:p>
            <a:pPr algn="ctr" eaLnBrk="0" hangingPunct="0">
              <a:buClrTx/>
              <a:buSzTx/>
              <a:buFontTx/>
              <a:buNone/>
            </a:pPr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2016-2017 учебный год</a:t>
            </a:r>
            <a:endParaRPr lang="ru-RU" altLang="ru-RU" sz="1600">
              <a:solidFill>
                <a:srgbClr val="FF0000"/>
              </a:solidFill>
            </a:endParaRPr>
          </a:p>
          <a:p>
            <a:pPr algn="ctr" eaLnBrk="0" hangingPunct="0">
              <a:buClrTx/>
              <a:buSzTx/>
              <a:buFontTx/>
              <a:buNone/>
            </a:pPr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1600" b="1">
                <a:solidFill>
                  <a:srgbClr val="FF0000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Основам безопасности жизнедеятельности</a:t>
            </a:r>
            <a:r>
              <a:rPr lang="ru-RU" altLang="ru-RU" sz="1600" b="1">
                <a:solidFill>
                  <a:srgbClr val="FF0000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допризывная подготовка</a:t>
            </a:r>
            <a:endParaRPr lang="ru-RU" altLang="ru-RU" sz="160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BBA639A-E847-4A31-90F6-6CDEBD0ABFB3}"/>
              </a:ext>
            </a:extLst>
          </p:cNvPr>
          <p:cNvGraphicFramePr>
            <a:graphicFrameLocks noGrp="1"/>
          </p:cNvGraphicFramePr>
          <p:nvPr/>
        </p:nvGraphicFramePr>
        <p:xfrm>
          <a:off x="683568" y="1484784"/>
          <a:ext cx="7560838" cy="4560857"/>
        </p:xfrm>
        <a:graphic>
          <a:graphicData uri="http://schemas.openxmlformats.org/drawingml/2006/table">
            <a:tbl>
              <a:tblPr/>
              <a:tblGrid>
                <a:gridCol w="43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7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7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6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8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7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70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70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5794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Ф.И.О. учащегося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Класс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за учебные</a:t>
                      </a:r>
                      <a:r>
                        <a:rPr lang="ru-RU" sz="1200" baseline="0" dirty="0">
                          <a:latin typeface="Times New Roman"/>
                          <a:ea typeface="Times New Roman"/>
                          <a:cs typeface="Times New Roman"/>
                        </a:rPr>
                        <a:t> 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боры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Итоговая оценка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 год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3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по тактической подготовке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 по огневой подготовке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по физической подготовке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по строевой подготовке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по медицинской подготовке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по РХБЗ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 за сборы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5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36" name="Rectangle 2">
            <a:extLst>
              <a:ext uri="{FF2B5EF4-FFF2-40B4-BE49-F238E27FC236}">
                <a16:creationId xmlns:a16="http://schemas.microsoft.com/office/drawing/2014/main" id="{7BBB8DB6-8013-4D01-978C-B57CD0064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6029325"/>
            <a:ext cx="6192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 _________ ФИО</a:t>
            </a:r>
            <a:endParaRPr lang="ru-RU" altLang="ru-RU" sz="1600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</a:t>
            </a:r>
            <a:r>
              <a:rPr lang="ru-RU" altLang="ru-RU" sz="1600">
                <a:solidFill>
                  <a:schemeClr val="tx1"/>
                </a:solidFill>
                <a:cs typeface="Times New Roman" panose="02020603050405020304" pitchFamily="18" charset="0"/>
              </a:rPr>
              <a:t>–</a:t>
            </a:r>
            <a:r>
              <a:rPr lang="ru-RU" altLang="ru-RU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организатор ОБЖ  ___________  ФИО</a:t>
            </a:r>
            <a:endParaRPr lang="ru-RU" altLang="ru-RU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>
            <a:extLst>
              <a:ext uri="{FF2B5EF4-FFF2-40B4-BE49-F238E27FC236}">
                <a16:creationId xmlns:a16="http://schemas.microsoft.com/office/drawing/2014/main" id="{3FFC4247-2E5F-45B7-BB66-5FA214411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8913"/>
            <a:ext cx="79914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FF0000"/>
                </a:solidFill>
              </a:rPr>
              <a:t>Уроки ОБЖ.</a:t>
            </a:r>
            <a:br>
              <a:rPr lang="ru-RU" altLang="ru-RU">
                <a:solidFill>
                  <a:srgbClr val="FF0000"/>
                </a:solidFill>
              </a:rPr>
            </a:br>
            <a:r>
              <a:rPr lang="ru-RU" altLang="ru-RU" b="1">
                <a:solidFill>
                  <a:srgbClr val="FF0000"/>
                </a:solidFill>
              </a:rPr>
              <a:t>Инструктаж учащихся 10-го класса по мерам безопасности </a:t>
            </a:r>
            <a:br>
              <a:rPr lang="ru-RU" altLang="ru-RU">
                <a:solidFill>
                  <a:srgbClr val="FF0000"/>
                </a:solidFill>
              </a:rPr>
            </a:br>
            <a:r>
              <a:rPr lang="ru-RU" altLang="ru-RU" b="1">
                <a:solidFill>
                  <a:srgbClr val="FF0000"/>
                </a:solidFill>
              </a:rPr>
              <a:t>во время проведения учебных сборов</a:t>
            </a:r>
            <a:endParaRPr lang="ru-RU" altLang="ru-RU">
              <a:solidFill>
                <a:srgbClr val="FF0000"/>
              </a:solidFill>
            </a:endParaRPr>
          </a:p>
        </p:txBody>
      </p:sp>
      <p:pic>
        <p:nvPicPr>
          <p:cNvPr id="19459" name="Содержимое 3" descr="F:\обж фото\AL-6dMpzLhw.jpg">
            <a:extLst>
              <a:ext uri="{FF2B5EF4-FFF2-40B4-BE49-F238E27FC236}">
                <a16:creationId xmlns:a16="http://schemas.microsoft.com/office/drawing/2014/main" id="{C08E8A66-72E0-47C3-A8C8-A0668A9A6E49}"/>
              </a:ext>
            </a:extLst>
          </p:cNvPr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1268413"/>
            <a:ext cx="7632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0F72E6AE-0538-4557-8B9A-9D769088A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8013" cy="792163"/>
          </a:xfrm>
        </p:spPr>
        <p:txBody>
          <a:bodyPr/>
          <a:lstStyle/>
          <a:p>
            <a:br>
              <a:rPr lang="ru-RU" altLang="ru-RU" sz="2800" b="1"/>
            </a:br>
            <a:r>
              <a:rPr lang="ru-RU" altLang="ru-RU" sz="2800" b="1"/>
              <a:t>Тренировка по защите от АХОВ</a:t>
            </a:r>
            <a:br>
              <a:rPr lang="ru-RU" altLang="ru-RU"/>
            </a:br>
            <a:endParaRPr lang="ru-RU" altLang="ru-RU"/>
          </a:p>
        </p:txBody>
      </p:sp>
      <p:pic>
        <p:nvPicPr>
          <p:cNvPr id="20483" name="Содержимое 3" descr="img7">
            <a:extLst>
              <a:ext uri="{FF2B5EF4-FFF2-40B4-BE49-F238E27FC236}">
                <a16:creationId xmlns:a16="http://schemas.microsoft.com/office/drawing/2014/main" id="{0B0AB333-CEC2-4879-870D-3967330D47B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35150" y="1125538"/>
            <a:ext cx="5761038" cy="46069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9A10C94D-8B11-428C-BCB8-381D77EAD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319088"/>
            <a:ext cx="7715250" cy="624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документы, </a:t>
            </a:r>
          </a:p>
          <a:p>
            <a:pPr algn="ctr" eaLnBrk="0" hangingPunct="0"/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определяющие организацию и проведение 5-ти дневных учебных сборов</a:t>
            </a:r>
            <a:endParaRPr lang="ru-RU" altLang="ru-RU" b="1">
              <a:solidFill>
                <a:srgbClr val="FF0000"/>
              </a:solidFill>
            </a:endParaRPr>
          </a:p>
          <a:p>
            <a:pPr algn="just" eaLnBrk="0" hangingPunct="0">
              <a:buClrTx/>
              <a:buSzTx/>
              <a:buFontTx/>
              <a:buChar char="•"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28 марта 1998 г. N 53-ФЗ 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воинской обязанности и военной службе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endParaRPr lang="ru-RU" altLang="ru-RU" sz="900" b="1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Char char="•"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Российской Федерации от 29 декабря 2012 года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N273-ФЗ 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в Российской Федерации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altLang="ru-RU" sz="900" b="1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Char char="•"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31 декабря 1999 г. N 1441 "Об утверждении положения о подготовке граждан Российской Федерации к военной службе", 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endParaRPr lang="ru-RU" altLang="ru-RU" sz="900" b="1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Char char="•"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Российской Федерации от 3 февраля 2010 г. № 134 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федеральной системы подготовки граждан Российской Федерации к военной службе на период до 2020 года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altLang="ru-RU" sz="900" b="1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Char char="•"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министра обороны Российской Федерации № 75 от 15 октября 2014 года 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 утверждении порядка взаимодействия органов военного управления, соединений, воинских частей и организаций Вооруженных Сил Российской Федерации при организации и проведении мероприятий по военно 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–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патриотическому воспитанию граждан Российской Федерации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endParaRPr lang="ru-RU" altLang="ru-RU" sz="900" b="1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Char char="•"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17 мая 2012 г. N 413 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федерального государственного образовательного стандарта среднего (полного) общего образования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endParaRPr lang="ru-RU" altLang="ru-RU" sz="900" b="1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Char char="•"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обороны Российской Федерации N 96 и Министерством образования и науки Российской федерации № 134 от 24 февраля 2010 года 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инструкции об организации обучения граждан Российской Федерации начальным знаниям в области обороны и их подготовки по основам военной службы в образовательных учреждениях среднего (полного) общего образования, образовательных учреждениях начального профессионального и среднего профессионального образования и учебных пунктах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altLang="ru-RU" sz="900" b="1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Char char="•"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государственная программа Челябинской области </a:t>
            </a:r>
            <a:r>
              <a:rPr lang="ru-RU" altLang="ru-RU" sz="1400" b="1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воспитание, развитие физической культуры и спорта, туризма и повышение эффективности реализации молодежной политики в Челябинской области (2015- 2017 годы).</a:t>
            </a:r>
            <a:endParaRPr lang="ru-RU" altLang="ru-RU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>
            <a:extLst>
              <a:ext uri="{FF2B5EF4-FFF2-40B4-BE49-F238E27FC236}">
                <a16:creationId xmlns:a16="http://schemas.microsoft.com/office/drawing/2014/main" id="{E88652CA-E7B1-4298-9E7D-5F82614D0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0645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FF0000"/>
                </a:solidFill>
              </a:rPr>
              <a:t>Основы медицинских знаний </a:t>
            </a:r>
            <a:br>
              <a:rPr lang="ru-RU" altLang="ru-RU">
                <a:solidFill>
                  <a:srgbClr val="FF0000"/>
                </a:solidFill>
              </a:rPr>
            </a:br>
            <a:r>
              <a:rPr lang="ru-RU" altLang="ru-RU" b="1">
                <a:solidFill>
                  <a:srgbClr val="FF0000"/>
                </a:solidFill>
              </a:rPr>
              <a:t>(проведение комплекса реанимации пострадавшего)</a:t>
            </a:r>
            <a:br>
              <a:rPr lang="ru-RU" altLang="ru-RU">
                <a:solidFill>
                  <a:srgbClr val="FF0000"/>
                </a:solidFill>
              </a:rPr>
            </a:br>
            <a:endParaRPr lang="ru-RU" altLang="ru-RU">
              <a:solidFill>
                <a:srgbClr val="FF0000"/>
              </a:solidFill>
            </a:endParaRPr>
          </a:p>
        </p:txBody>
      </p:sp>
      <p:pic>
        <p:nvPicPr>
          <p:cNvPr id="21507" name="Содержимое 3" descr="img">
            <a:extLst>
              <a:ext uri="{FF2B5EF4-FFF2-40B4-BE49-F238E27FC236}">
                <a16:creationId xmlns:a16="http://schemas.microsoft.com/office/drawing/2014/main" id="{D62B5549-F15C-4070-B489-DFDD63A88FA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125538"/>
            <a:ext cx="7920038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EC5EB138-7394-4CC5-AE6E-7474F29CE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719138"/>
          </a:xfrm>
        </p:spPr>
        <p:txBody>
          <a:bodyPr/>
          <a:lstStyle/>
          <a:p>
            <a:r>
              <a:rPr lang="ru-RU" altLang="ru-RU" sz="2800" i="1"/>
              <a:t>Стрельба из пневматического оружия</a:t>
            </a:r>
            <a:r>
              <a:rPr lang="ru-RU" altLang="ru-RU" sz="2800"/>
              <a:t> </a:t>
            </a:r>
          </a:p>
        </p:txBody>
      </p:sp>
      <p:pic>
        <p:nvPicPr>
          <p:cNvPr id="22531" name="Рисунок 2" descr="C:\Users\obg\Desktop\Зарница-Школа безопасности\IMG00059.jpg">
            <a:extLst>
              <a:ext uri="{FF2B5EF4-FFF2-40B4-BE49-F238E27FC236}">
                <a16:creationId xmlns:a16="http://schemas.microsoft.com/office/drawing/2014/main" id="{98C2DA34-6AF0-4687-BEBD-7707C766D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1143000"/>
            <a:ext cx="6985000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18A3A2AE-873A-4A3C-8FE5-DEEC44E4A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8013" cy="936625"/>
          </a:xfrm>
        </p:spPr>
        <p:txBody>
          <a:bodyPr/>
          <a:lstStyle/>
          <a:p>
            <a:br>
              <a:rPr lang="ru-RU" altLang="ru-RU" sz="2800" b="1" i="1"/>
            </a:br>
            <a:r>
              <a:rPr lang="ru-RU" altLang="ru-RU" sz="2800" b="1" i="1"/>
              <a:t>Учебные сборы с обучающимися 10- классов на базе воинской части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23555" name="Содержимое 2">
            <a:extLst>
              <a:ext uri="{FF2B5EF4-FFF2-40B4-BE49-F238E27FC236}">
                <a16:creationId xmlns:a16="http://schemas.microsoft.com/office/drawing/2014/main" id="{06534BAA-B5BA-423A-9B04-0D548F13F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Times New Roman" panose="02020603050405020304" pitchFamily="18" charset="0"/>
              <a:buNone/>
            </a:pPr>
            <a:r>
              <a:rPr lang="ru-RU" altLang="ru-RU" sz="2800" b="1"/>
              <a:t>Строевая подготовка</a:t>
            </a:r>
          </a:p>
          <a:p>
            <a:pPr algn="ctr">
              <a:buFont typeface="Times New Roman" panose="02020603050405020304" pitchFamily="18" charset="0"/>
              <a:buNone/>
            </a:pPr>
            <a:endParaRPr lang="ru-RU" altLang="ru-RU" sz="2800"/>
          </a:p>
        </p:txBody>
      </p:sp>
      <p:pic>
        <p:nvPicPr>
          <p:cNvPr id="23556" name="Рисунок 3" descr="img4">
            <a:extLst>
              <a:ext uri="{FF2B5EF4-FFF2-40B4-BE49-F238E27FC236}">
                <a16:creationId xmlns:a16="http://schemas.microsoft.com/office/drawing/2014/main" id="{A940799F-133F-49CA-90F4-59B89E788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8888" y="1557338"/>
            <a:ext cx="6626225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id="{125EE70C-6EA3-43F6-BDE8-65563B25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935038"/>
          </a:xfrm>
        </p:spPr>
        <p:txBody>
          <a:bodyPr/>
          <a:lstStyle/>
          <a:p>
            <a:r>
              <a:rPr lang="ru-RU" altLang="ru-RU" sz="2800" b="1"/>
              <a:t>Физическая подготовка</a:t>
            </a:r>
            <a:endParaRPr lang="ru-RU" altLang="ru-RU" sz="2800"/>
          </a:p>
        </p:txBody>
      </p:sp>
      <p:pic>
        <p:nvPicPr>
          <p:cNvPr id="24579" name="Содержимое 3" descr="SDC13413">
            <a:extLst>
              <a:ext uri="{FF2B5EF4-FFF2-40B4-BE49-F238E27FC236}">
                <a16:creationId xmlns:a16="http://schemas.microsoft.com/office/drawing/2014/main" id="{EDBF6BEC-F666-4C76-A7A8-0D4799EDE98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16013" y="1196975"/>
            <a:ext cx="7056437" cy="49276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:a16="http://schemas.microsoft.com/office/drawing/2014/main" id="{334ABB0B-2438-4475-A9E0-1939D1663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333375"/>
            <a:ext cx="8228012" cy="863600"/>
          </a:xfrm>
        </p:spPr>
        <p:txBody>
          <a:bodyPr/>
          <a:lstStyle/>
          <a:p>
            <a:br>
              <a:rPr lang="ru-RU" altLang="ru-RU" sz="2800" b="1"/>
            </a:br>
            <a:r>
              <a:rPr lang="ru-RU" altLang="ru-RU" sz="2800" b="1"/>
              <a:t>Огневая подготовка (разборка и сборка АК – 74)</a:t>
            </a:r>
            <a:br>
              <a:rPr lang="ru-RU" altLang="ru-RU"/>
            </a:br>
            <a:endParaRPr lang="ru-RU" altLang="ru-RU"/>
          </a:p>
        </p:txBody>
      </p:sp>
      <p:pic>
        <p:nvPicPr>
          <p:cNvPr id="25603" name="Содержимое 3" descr="Изображение 037">
            <a:extLst>
              <a:ext uri="{FF2B5EF4-FFF2-40B4-BE49-F238E27FC236}">
                <a16:creationId xmlns:a16="http://schemas.microsoft.com/office/drawing/2014/main" id="{74C474CB-5DBA-4B75-9220-73DA51AA4B3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92275" y="1125538"/>
            <a:ext cx="5400675" cy="5256212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>
            <a:extLst>
              <a:ext uri="{FF2B5EF4-FFF2-40B4-BE49-F238E27FC236}">
                <a16:creationId xmlns:a16="http://schemas.microsoft.com/office/drawing/2014/main" id="{80EC69F9-5707-492F-AA77-876217307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8013" cy="792163"/>
          </a:xfrm>
        </p:spPr>
        <p:txBody>
          <a:bodyPr/>
          <a:lstStyle/>
          <a:p>
            <a:r>
              <a:rPr lang="ru-RU" altLang="ru-RU" sz="2800" b="1"/>
              <a:t>Тактическая подготовка</a:t>
            </a:r>
            <a:endParaRPr lang="ru-RU" altLang="ru-RU" sz="2800"/>
          </a:p>
        </p:txBody>
      </p:sp>
      <p:pic>
        <p:nvPicPr>
          <p:cNvPr id="26627" name="Содержимое 3" descr="Изображение 078">
            <a:extLst>
              <a:ext uri="{FF2B5EF4-FFF2-40B4-BE49-F238E27FC236}">
                <a16:creationId xmlns:a16="http://schemas.microsoft.com/office/drawing/2014/main" id="{B4FF03FB-5C15-43AE-AF43-98E5A4CFDC9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550" y="1052513"/>
            <a:ext cx="7200900" cy="5329237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id="{A9142C94-51CA-4BB4-B096-9887DE6C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476250"/>
            <a:ext cx="8228013" cy="649288"/>
          </a:xfrm>
        </p:spPr>
        <p:txBody>
          <a:bodyPr/>
          <a:lstStyle/>
          <a:p>
            <a:r>
              <a:rPr lang="ru-RU" altLang="ru-RU" sz="2800" b="1"/>
              <a:t>РБХ и системы связи</a:t>
            </a:r>
            <a:endParaRPr lang="ru-RU" altLang="ru-RU" sz="2800"/>
          </a:p>
        </p:txBody>
      </p:sp>
      <p:pic>
        <p:nvPicPr>
          <p:cNvPr id="27651" name="Содержимое 3" descr="Изображение 123">
            <a:extLst>
              <a:ext uri="{FF2B5EF4-FFF2-40B4-BE49-F238E27FC236}">
                <a16:creationId xmlns:a16="http://schemas.microsoft.com/office/drawing/2014/main" id="{ED398AD8-3726-48B0-A5C7-6FEC97D18C2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088" y="1196975"/>
            <a:ext cx="7416800" cy="5184775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>
            <a:extLst>
              <a:ext uri="{FF2B5EF4-FFF2-40B4-BE49-F238E27FC236}">
                <a16:creationId xmlns:a16="http://schemas.microsoft.com/office/drawing/2014/main" id="{9F66538B-9186-42A8-84C4-AAFD9DFDD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574675"/>
          </a:xfrm>
        </p:spPr>
        <p:txBody>
          <a:bodyPr/>
          <a:lstStyle/>
          <a:p>
            <a:br>
              <a:rPr lang="ru-RU" altLang="ru-RU" sz="2800" b="1"/>
            </a:br>
            <a:r>
              <a:rPr lang="ru-RU" altLang="ru-RU" sz="2800" b="1"/>
              <a:t>Гражданская оборона</a:t>
            </a:r>
            <a:br>
              <a:rPr lang="ru-RU" altLang="ru-RU"/>
            </a:br>
            <a:endParaRPr lang="ru-RU" altLang="ru-RU"/>
          </a:p>
        </p:txBody>
      </p:sp>
      <p:pic>
        <p:nvPicPr>
          <p:cNvPr id="28675" name="Содержимое 3" descr="Изображение 118">
            <a:extLst>
              <a:ext uri="{FF2B5EF4-FFF2-40B4-BE49-F238E27FC236}">
                <a16:creationId xmlns:a16="http://schemas.microsoft.com/office/drawing/2014/main" id="{10083354-199E-431F-85A2-CA131F02107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39975" y="836613"/>
            <a:ext cx="4464050" cy="5616575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:a16="http://schemas.microsoft.com/office/drawing/2014/main" id="{C2E9D929-2FDC-4FB8-B453-DA8BE3542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8013" cy="576262"/>
          </a:xfrm>
        </p:spPr>
        <p:txBody>
          <a:bodyPr/>
          <a:lstStyle/>
          <a:p>
            <a:br>
              <a:rPr lang="ru-RU" altLang="ru-RU" sz="2800" b="1" i="1">
                <a:solidFill>
                  <a:srgbClr val="FF0000"/>
                </a:solidFill>
              </a:rPr>
            </a:br>
            <a:br>
              <a:rPr lang="ru-RU" altLang="ru-RU" sz="2800" b="1" i="1">
                <a:solidFill>
                  <a:srgbClr val="FF0000"/>
                </a:solidFill>
              </a:rPr>
            </a:br>
            <a:r>
              <a:rPr lang="ru-RU" altLang="ru-RU" sz="2800" b="1" i="1">
                <a:solidFill>
                  <a:srgbClr val="FF0000"/>
                </a:solidFill>
              </a:rPr>
              <a:t>Есть такая профессия – Родину защищать!</a:t>
            </a:r>
            <a:br>
              <a:rPr lang="ru-RU" altLang="ru-RU">
                <a:solidFill>
                  <a:srgbClr val="FF0000"/>
                </a:solidFill>
              </a:rPr>
            </a:br>
            <a:endParaRPr lang="ru-RU" altLang="ru-RU"/>
          </a:p>
        </p:txBody>
      </p:sp>
      <p:sp>
        <p:nvSpPr>
          <p:cNvPr id="29699" name="Содержимое 2">
            <a:extLst>
              <a:ext uri="{FF2B5EF4-FFF2-40B4-BE49-F238E27FC236}">
                <a16:creationId xmlns:a16="http://schemas.microsoft.com/office/drawing/2014/main" id="{172A21D0-A563-4506-A05B-AB5052A735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altLang="ru-RU" sz="2000" i="1"/>
              <a:t>«Государство – это я!» изрёк когда-то французский монарх. У нас в России государство – это мы. Будем мы – будет и государство Российское. А для этого - те, кто стоит у государственного руля, должны обеспечить нашу безопасную жизнедеятельность, чтобы каждый учащийся знал, что есть такая профессия – Родину защищать! и что этой профессией за него никто другой овладевать не будет.</a:t>
            </a:r>
            <a:endParaRPr lang="ru-RU" altLang="ru-RU" sz="2000"/>
          </a:p>
          <a:p>
            <a:endParaRPr lang="ru-RU" altLang="ru-RU"/>
          </a:p>
        </p:txBody>
      </p:sp>
      <p:sp>
        <p:nvSpPr>
          <p:cNvPr id="29700" name="Содержимое 3">
            <a:extLst>
              <a:ext uri="{FF2B5EF4-FFF2-40B4-BE49-F238E27FC236}">
                <a16:creationId xmlns:a16="http://schemas.microsoft.com/office/drawing/2014/main" id="{AC658532-3366-458D-B751-B617EA9C0B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Times New Roman" panose="02020603050405020304" pitchFamily="18" charset="0"/>
              <a:buNone/>
            </a:pPr>
            <a:r>
              <a:rPr lang="ru-RU" altLang="ru-RU" b="1" i="1">
                <a:solidFill>
                  <a:srgbClr val="FF0000"/>
                </a:solidFill>
              </a:rPr>
              <a:t>Защита страны – 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ru-RU" altLang="ru-RU" b="1" i="1">
                <a:solidFill>
                  <a:srgbClr val="FF0000"/>
                </a:solidFill>
              </a:rPr>
              <a:t>наше кровное дело,</a:t>
            </a:r>
            <a:endParaRPr lang="ru-RU" altLang="ru-RU">
              <a:solidFill>
                <a:srgbClr val="FF0000"/>
              </a:solidFill>
            </a:endParaRPr>
          </a:p>
          <a:p>
            <a:pPr algn="ctr">
              <a:buFont typeface="Times New Roman" panose="02020603050405020304" pitchFamily="18" charset="0"/>
              <a:buNone/>
            </a:pPr>
            <a:r>
              <a:rPr lang="ru-RU" altLang="ru-RU" b="1" i="1">
                <a:solidFill>
                  <a:srgbClr val="FF0000"/>
                </a:solidFill>
              </a:rPr>
              <a:t>Здесь каждый обязан себя проявить.</a:t>
            </a:r>
            <a:endParaRPr lang="ru-RU" altLang="ru-RU">
              <a:solidFill>
                <a:srgbClr val="FF0000"/>
              </a:solidFill>
            </a:endParaRPr>
          </a:p>
          <a:p>
            <a:pPr algn="ctr">
              <a:buFont typeface="Times New Roman" panose="02020603050405020304" pitchFamily="18" charset="0"/>
              <a:buNone/>
            </a:pPr>
            <a:r>
              <a:rPr lang="ru-RU" altLang="ru-RU" b="1" i="1">
                <a:solidFill>
                  <a:srgbClr val="FF0000"/>
                </a:solidFill>
              </a:rPr>
              <a:t>Что сделали предки, отцы наши, деды,</a:t>
            </a:r>
            <a:endParaRPr lang="ru-RU" altLang="ru-RU">
              <a:solidFill>
                <a:srgbClr val="FF0000"/>
              </a:solidFill>
            </a:endParaRPr>
          </a:p>
          <a:p>
            <a:pPr algn="ctr">
              <a:buFont typeface="Times New Roman" panose="02020603050405020304" pitchFamily="18" charset="0"/>
              <a:buNone/>
            </a:pPr>
            <a:r>
              <a:rPr lang="ru-RU" altLang="ru-RU" b="1" i="1">
                <a:solidFill>
                  <a:srgbClr val="FF0000"/>
                </a:solidFill>
              </a:rPr>
              <a:t>Должны мы 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ru-RU" altLang="ru-RU" b="1" i="1">
                <a:solidFill>
                  <a:srgbClr val="FF0000"/>
                </a:solidFill>
              </a:rPr>
              <a:t>для наших детей -сохранить.</a:t>
            </a:r>
            <a:endParaRPr lang="ru-RU" altLang="ru-RU">
              <a:solidFill>
                <a:srgbClr val="FF0000"/>
              </a:solidFill>
            </a:endParaRPr>
          </a:p>
          <a:p>
            <a:endParaRPr lang="ru-RU" altLang="ru-RU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039A2BA1-EEFC-47BC-A276-1F8B475D2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65300"/>
            <a:ext cx="89646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6000" b="1" i="1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Благодарю за внимание!</a:t>
            </a:r>
            <a:endParaRPr lang="ru-RU" altLang="ru-RU" sz="6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>
            <a:extLst>
              <a:ext uri="{FF2B5EF4-FFF2-40B4-BE49-F238E27FC236}">
                <a16:creationId xmlns:a16="http://schemas.microsoft.com/office/drawing/2014/main" id="{0BE60A22-561F-4CEB-AAE0-3B3269BCE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57188"/>
            <a:ext cx="8569325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solidFill>
                  <a:srgbClr val="FF0000"/>
                </a:solidFill>
              </a:rPr>
              <a:t>Основные задачи учебных сборов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- формирование морально-психологических и физических качеств гражданина, необходимых для прохождения военной службы;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- воспитание у юношей гордости за Вооруженные Силы, готовности к службе в их рядах и защите своей Родины.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- подготовка юношей к службе в Вооруженных Силах нашей страны, выполнению ими конституционного долга по защите Отечества;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- воспитание патриотизма, глубокого уважения к историческому и культурному прошлому России, и её Вооруженным Силам;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- изучение юношами основных положений законодательства Российской Федерации в области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обороны государства, о воинской обязанности и воинском учёте, обязательной и добровольной подготовке к военной службе, о прохождении военной службы по призыву и в добровольном порядке (по контракту), о пребывании в запасе, о правах, обязанностях и ответственности военнослужащих и граждан, находящихся в запасе;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- закрепление теоретических знаний, полученных на занятиях ОБЖ в образовательных учреждениях, приобретение практических навыков, необходимых юношам для быстрой адаптации с поступлением на военную службу;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- знакомство с вооружением и военной техникой, размещением и бытом военнослужащих воинских частей, выполнение практических стрельб из автомата Калашникова;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- приобретение навыков в области гражданской обороны;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- изучение основ безопасности военной службы, конструкции и правил обращения с боевым ручным стрелковым оружием, основ тактической, медицинской, строевой подготовки, вопросов радиационной, химической и биологической защиты войск и населения;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- практическое закрепление полученных знаний в ходе учебных сборов;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- проведение военно-профессиональной ориентации на овладение военно-учетными</a:t>
            </a:r>
          </a:p>
          <a:p>
            <a:r>
              <a:rPr lang="ru-RU" altLang="ru-RU" sz="1400">
                <a:solidFill>
                  <a:schemeClr val="tx1"/>
                </a:solidFill>
                <a:cs typeface="Aharoni" panose="020B0604020202020204" pitchFamily="2" charset="-79"/>
              </a:rPr>
              <a:t>специальностями и выбор профессии офицера.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5729B56B-4BDA-42CA-B28D-A2FF469AF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0063"/>
            <a:ext cx="8229600" cy="566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360">
            <a:solidFill>
              <a:srgbClr val="98B954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/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 b="1"/>
              <a:t>    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2000" i="1">
                <a:solidFill>
                  <a:srgbClr val="FF0000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Условия для проведения учебных сборов 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2000" i="1">
                <a:solidFill>
                  <a:srgbClr val="FF0000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(материальное-техническое обеспечение):</a:t>
            </a:r>
            <a:endParaRPr lang="ru-RU" altLang="ru-RU" sz="2000">
              <a:solidFill>
                <a:srgbClr val="FF0000"/>
              </a:solidFill>
              <a:latin typeface="Arial" panose="020B0604020202020204" pitchFamily="34" charset="0"/>
              <a:cs typeface="Aharoni" panose="020B0604020202020204" pitchFamily="2" charset="-79"/>
            </a:endParaRP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Уставы Вооружённых Сил РФ.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Видеофильмы по основам военной службы.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Плакаты 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- по тактической подготовке (действия солдата в бою);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- по гражданской защите (индивидуальные средства защиты, приборы радиационной и химической разведки);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- по строевой подготовке (строевые приемы и движения без оружия);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- по огневой подготовке 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Схемы и таблицы нормативов 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- по прикладной физической подготовке, 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- по огневой подготовке, 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- по гражданской обороне.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Тир для проведения стрельб.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Автомат Калашникова.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Пневматическая винтовка. 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Мишень. 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Макет АК-74.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Тренажер - макет искусственного дыхания и оказания первой медицинской помощи. 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Медицинская аптечка.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Общевойсковой комплект ОЗК; 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400">
                <a:solidFill>
                  <a:schemeClr val="tx1"/>
                </a:solidFill>
                <a:latin typeface="Arial" panose="020B0604020202020204" pitchFamily="34" charset="0"/>
                <a:cs typeface="Aharoni" panose="020B0604020202020204" pitchFamily="2" charset="-79"/>
              </a:rPr>
              <a:t>Противогазы ГП-7.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1400" b="1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6A952EF9-8DE3-4570-A496-F676EE647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3375"/>
            <a:ext cx="8229600" cy="729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i="1">
                <a:solidFill>
                  <a:srgbClr val="FF0000"/>
                </a:solidFill>
                <a:cs typeface="Aharoni" panose="020B0604020202020204" pitchFamily="2" charset="-79"/>
              </a:rPr>
              <a:t>Последовательность работы образовательной организации при  подготовке к проведению учебных сборов</a:t>
            </a:r>
          </a:p>
          <a:p>
            <a:pPr algn="ctr"/>
            <a:endParaRPr lang="ru-RU" altLang="ru-RU">
              <a:solidFill>
                <a:srgbClr val="FF0000"/>
              </a:solidFill>
              <a:cs typeface="Aharoni" panose="020B0604020202020204" pitchFamily="2" charset="-79"/>
            </a:endParaRPr>
          </a:p>
          <a:p>
            <a:r>
              <a:rPr lang="ru-RU" altLang="ru-RU">
                <a:solidFill>
                  <a:schemeClr val="tx1"/>
                </a:solidFill>
                <a:cs typeface="Aharoni" panose="020B0604020202020204" pitchFamily="2" charset="-79"/>
              </a:rPr>
              <a:t>Работа в образовательной организации начинается  с получением приказа управления  образования на проведение учебных сборов. Она включает в себя:</a:t>
            </a:r>
          </a:p>
          <a:p>
            <a:r>
              <a:rPr lang="ru-RU" altLang="ru-RU">
                <a:solidFill>
                  <a:schemeClr val="tx1"/>
                </a:solidFill>
                <a:cs typeface="Aharoni" panose="020B0604020202020204" pitchFamily="2" charset="-79"/>
              </a:rPr>
              <a:t>1. Изучение и уяснение полученной задачи.</a:t>
            </a:r>
          </a:p>
          <a:p>
            <a:r>
              <a:rPr lang="ru-RU" altLang="ru-RU">
                <a:solidFill>
                  <a:schemeClr val="tx1"/>
                </a:solidFill>
                <a:cs typeface="Aharoni" panose="020B0604020202020204" pitchFamily="2" charset="-79"/>
              </a:rPr>
              <a:t>2. Составление и утверждение Плана подготовки к учебным сборам.</a:t>
            </a:r>
          </a:p>
          <a:p>
            <a:r>
              <a:rPr lang="ru-RU" altLang="ru-RU">
                <a:solidFill>
                  <a:schemeClr val="tx1"/>
                </a:solidFill>
              </a:rPr>
              <a:t>3. Проведение оперативного совещания, где преподаватель-организатор ОБЖ доводит до сведения коллектива требование документов по подготовке и проведению учебных сборов с юношами 10-х классов, руководитель ОУ назначает ответственных исполнителей за выполнение мероприятий подготовки и проведения сборов, ставит перед ними задачи и определяет сроки их выполнения.</a:t>
            </a:r>
          </a:p>
          <a:p>
            <a:r>
              <a:rPr lang="ru-RU" altLang="ru-RU">
                <a:solidFill>
                  <a:schemeClr val="tx1"/>
                </a:solidFill>
              </a:rPr>
              <a:t>4. Издание приказа образовательной организации о подготовке и проведении учебных сборов   и доведение его до исполнителей, где назначается ответственный за организацию и подготовку мероприятий к проведению учебных сборов, определяется (уточняется) перечень документов, регламентирующих порядок проведения сборов</a:t>
            </a:r>
            <a:endParaRPr lang="ru-RU" altLang="ru-RU">
              <a:solidFill>
                <a:schemeClr val="tx1"/>
              </a:solidFill>
              <a:cs typeface="Aharoni" panose="020B0604020202020204" pitchFamily="2" charset="-79"/>
            </a:endParaRPr>
          </a:p>
          <a:p>
            <a:endParaRPr lang="ru-RU" altLang="ru-RU">
              <a:solidFill>
                <a:schemeClr val="tx1"/>
              </a:solidFill>
              <a:cs typeface="Aharoni" panose="020B0604020202020204" pitchFamily="2" charset="-79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>
            <a:extLst>
              <a:ext uri="{FF2B5EF4-FFF2-40B4-BE49-F238E27FC236}">
                <a16:creationId xmlns:a16="http://schemas.microsoft.com/office/drawing/2014/main" id="{DED32F01-0494-411D-9DC4-DF3753CDE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8713787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sz="1600">
              <a:solidFill>
                <a:schemeClr val="tx1"/>
              </a:solidFill>
            </a:endParaRPr>
          </a:p>
          <a:p>
            <a:r>
              <a:rPr lang="ru-RU" altLang="ru-RU" sz="1600">
                <a:solidFill>
                  <a:schemeClr val="tx1"/>
                </a:solidFill>
              </a:rPr>
              <a:t>5. Издание приказа образовательной организации о допуске обучающихся к участию в учебных сборах по основам военной службы, выполнению начального упражнения курса стрельб из автомата Калашникова, где утверждаются списки обучаемых, привлекаемых к прохождению учебных сборов.</a:t>
            </a:r>
          </a:p>
          <a:p>
            <a:r>
              <a:rPr lang="ru-RU" altLang="ru-RU" sz="1600">
                <a:solidFill>
                  <a:schemeClr val="tx1"/>
                </a:solidFill>
              </a:rPr>
              <a:t>6. Организация медицинского освидетельствования участников учебных сборов. Его осуществляет медицинское учреждение, обслуживающее школу. При этом медицинский работник результаты освидетельствования фиксирует в списках предоставляемых ОУ .</a:t>
            </a:r>
          </a:p>
          <a:p>
            <a:r>
              <a:rPr lang="ru-RU" altLang="ru-RU" sz="1600">
                <a:solidFill>
                  <a:schemeClr val="tx1"/>
                </a:solidFill>
              </a:rPr>
              <a:t>7. Проведение родительских собраний. На родительских собраниях классные руководители доводят до сведения родителей требования законодательных актов по подготовке граждан к службе в Вооруженных Силах РФ, порядок проведения учебных сборов, в том числе примерный учебно-тематический план и распорядок дня, критерии оценки по предмету ОБЖ, обращает внимание на экипировку юношей, отправляющихся на учебные сборы.</a:t>
            </a:r>
          </a:p>
          <a:p>
            <a:r>
              <a:rPr lang="ru-RU" altLang="ru-RU" sz="1600">
                <a:solidFill>
                  <a:schemeClr val="tx1"/>
                </a:solidFill>
              </a:rPr>
              <a:t>8. Подготовка учащихся к прохождению сборов. Перед началом сборов и перед началом практических занятий проводится инструктаж обучающихся по обеспечению личной безопасности и ответственности. Результаты инструктажа заверяются личной подписью каждого обучающегося в ведомостях.</a:t>
            </a:r>
          </a:p>
          <a:p>
            <a:r>
              <a:rPr lang="ru-RU" altLang="ru-RU" sz="1600">
                <a:solidFill>
                  <a:schemeClr val="tx1"/>
                </a:solidFill>
              </a:rPr>
              <a:t>9. Подготовка документации на учебные сборы .</a:t>
            </a:r>
          </a:p>
          <a:p>
            <a:r>
              <a:rPr lang="ru-RU" altLang="ru-RU" sz="1600">
                <a:solidFill>
                  <a:schemeClr val="tx1"/>
                </a:solidFill>
              </a:rPr>
              <a:t>10. Доклад в  управление образования о готовности к учебным сборам с представлением списков участников учебных сборов и юношей, не допущенных к  учебным сборам с указанием причин. </a:t>
            </a:r>
            <a:r>
              <a:rPr lang="ru-RU" altLang="ru-RU" b="1"/>
              <a:t> </a:t>
            </a:r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D8406302-22DD-4F93-8663-6675FCF97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8589963" cy="634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ru-RU" altLang="ru-RU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2A83066-13B8-44E9-964E-0527A89E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701675"/>
            <a:ext cx="791527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1B991AB-D0D2-4834-8DB3-FC86F02D3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577850"/>
            <a:ext cx="64087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учебных сборов</a:t>
            </a:r>
            <a:endParaRPr lang="ru-RU" altLang="ru-RU" sz="2800">
              <a:solidFill>
                <a:srgbClr val="FF0000"/>
              </a:solidFill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2ABE205-1A58-4485-B8C0-FF2CCA10B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387475"/>
            <a:ext cx="878522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проведение занятий </a:t>
            </a:r>
            <a:endParaRPr lang="ru-RU" altLang="ru-RU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Уставам караульной, гарнизонной и внутренней службы (ознакомительный характер);</a:t>
            </a:r>
            <a:endParaRPr lang="ru-RU" altLang="ru-RU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огневой подготовке (неполная разборка автомата Калашникова, знание работы частей и механизмов, подготовка к стрельбе);</a:t>
            </a:r>
            <a:endParaRPr lang="ru-RU" altLang="ru-RU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физической подготовке (отработку и сдачу нормативов);</a:t>
            </a:r>
          </a:p>
          <a:p>
            <a:pPr algn="just" eaLnBrk="0" hangingPunct="0">
              <a:buClrTx/>
              <a:buSzTx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строевой подготовке (строевые приемы и движения без оружия и с оружием);</a:t>
            </a: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основам военной службы (правовые основы и законы РФ);</a:t>
            </a:r>
          </a:p>
          <a:p>
            <a:pPr algn="just" eaLnBrk="0" hangingPunct="0">
              <a:buClrTx/>
              <a:buSzTx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тактической подготовке (выбор места для стрельбы, трассировка окопа, передвижение на поле боя перебежками и переползанием);</a:t>
            </a:r>
          </a:p>
          <a:p>
            <a:pPr algn="just" eaLnBrk="0" hangingPunct="0">
              <a:buClrTx/>
              <a:buSzTx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гражданской обороне (радиационная, химическая и биологическая защита );</a:t>
            </a: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проведение контрольных занятий по всем разделам допризывной подготовки (тестирование и практика);</a:t>
            </a:r>
            <a:endParaRPr lang="ru-RU" altLang="ru-RU">
              <a:solidFill>
                <a:schemeClr val="tx1"/>
              </a:solidFill>
            </a:endParaRPr>
          </a:p>
          <a:p>
            <a:pPr algn="just" eaLnBrk="0" hangingPunct="0">
              <a:buClrTx/>
              <a:buSz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выполнение учебных стрельб из оружия (выполнение начального упражнения из автомата).</a:t>
            </a:r>
            <a:endParaRPr lang="ru-RU" alt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1E41440C-A412-4BDA-9953-3FD4ACD45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7587" name="AutoShape 2">
            <a:extLst>
              <a:ext uri="{FF2B5EF4-FFF2-40B4-BE49-F238E27FC236}">
                <a16:creationId xmlns:a16="http://schemas.microsoft.com/office/drawing/2014/main" id="{A94A9157-7011-4517-B361-C537022CC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9275"/>
            <a:ext cx="8496300" cy="4608513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360" cap="sq">
            <a:solidFill>
              <a:srgbClr val="98B954"/>
            </a:solidFill>
            <a:miter lim="800000"/>
            <a:headEnd/>
            <a:tailEnd/>
          </a:ln>
          <a:effectLst>
            <a:outerShdw dist="74769" dir="938535" algn="ctr" rotWithShape="0">
              <a:srgbClr val="000000">
                <a:alpha val="38033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 altLang="ru-RU" dirty="0">
              <a:latin typeface="Arial" charset="0"/>
              <a:cs typeface="+mn-cs"/>
            </a:endParaRPr>
          </a:p>
        </p:txBody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326DA7E1-37AF-4441-9CB3-8E92CD816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 PL KaitiM GB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Rectangle 6">
            <a:extLst>
              <a:ext uri="{FF2B5EF4-FFF2-40B4-BE49-F238E27FC236}">
                <a16:creationId xmlns:a16="http://schemas.microsoft.com/office/drawing/2014/main" id="{6578B82D-EAE0-4133-8A71-2204C32B3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>
              <a:buFont typeface="Times New Roman" panose="02020603050405020304" pitchFamily="18" charset="0"/>
              <a:buChar char="•"/>
            </a:pP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buClrTx/>
              <a:buSzTx/>
              <a:buFontTx/>
              <a:buChar char="•"/>
            </a:pPr>
            <a:endParaRPr lang="ru-RU" altLang="ru-RU" sz="1400">
              <a:latin typeface="Times New Roman" panose="02020603050405020304" pitchFamily="18" charset="0"/>
            </a:endParaRPr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DFAB1A3B-7BB7-4956-84E6-502604A17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879475"/>
            <a:ext cx="7704137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endParaRPr lang="ru-RU" alt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endParaRPr lang="ru-RU" altLang="ru-RU" sz="2400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ru-RU" altLang="ru-RU" sz="2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alt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ru-RU" alt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buFont typeface="Times New Roman" panose="02020603050405020304" pitchFamily="18" charset="0"/>
              <a:buChar char="•"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физического и психологического здоровья будущих защитников Отечества через занятия по основам военной службы.</a:t>
            </a:r>
          </a:p>
          <a:p>
            <a:pPr algn="just" eaLnBrk="0" hangingPunct="0">
              <a:buClrTx/>
              <a:buSzTx/>
              <a:buFontTx/>
              <a:buChar char="•"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знаниями, умениями и навыками по начальной военной подготовке.</a:t>
            </a:r>
          </a:p>
          <a:p>
            <a:pPr algn="just" eaLnBrk="0" hangingPunct="0">
              <a:buClrTx/>
              <a:buSzTx/>
              <a:buFontTx/>
              <a:buChar char="•"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 личностных качеств, необходимых будущему защитнику Родины.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9C169037-A3EC-4071-83EB-9CEFC5B12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988"/>
            <a:ext cx="81359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altLang="ru-RU" sz="140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ctr" eaLnBrk="0" hangingPunct="0"/>
            <a:r>
              <a:rPr lang="ru-RU" alt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 проведению 5-дневных учебных сборов</a:t>
            </a:r>
            <a:r>
              <a:rPr lang="ru-RU" altLang="ru-RU" sz="1400">
                <a:solidFill>
                  <a:srgbClr val="FF0000"/>
                </a:solidFill>
              </a:rPr>
              <a:t> </a:t>
            </a:r>
            <a:r>
              <a:rPr lang="ru-RU" alt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учащимися 10-х классов </a:t>
            </a:r>
          </a:p>
          <a:p>
            <a:pPr algn="ctr" eaLnBrk="0" hangingPunct="0"/>
            <a:r>
              <a:rPr lang="ru-RU" alt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МБОУ </a:t>
            </a:r>
            <a:r>
              <a:rPr lang="ru-RU" altLang="ru-RU" sz="1400" b="1">
                <a:solidFill>
                  <a:srgbClr val="FF0000"/>
                </a:solidFill>
                <a:cs typeface="Times New Roman" panose="02020603050405020304" pitchFamily="18" charset="0"/>
              </a:rPr>
              <a:t>«</a:t>
            </a:r>
            <a:r>
              <a:rPr lang="ru-RU" alt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№ 63 г. Челябинска</a:t>
            </a:r>
            <a:r>
              <a:rPr lang="ru-RU" altLang="ru-RU" sz="1400">
                <a:solidFill>
                  <a:srgbClr val="FF0000"/>
                </a:solidFill>
                <a:cs typeface="Times New Roman" panose="02020603050405020304" pitchFamily="18" charset="0"/>
              </a:rPr>
              <a:t>»</a:t>
            </a:r>
            <a:endParaRPr lang="ru-RU" altLang="ru-RU" sz="140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4FBD2E5-0ECD-4DA4-B552-4E62B4A1DC1D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765175"/>
          <a:ext cx="7129463" cy="5899150"/>
        </p:xfrm>
        <a:graphic>
          <a:graphicData uri="http://schemas.openxmlformats.org/drawingml/2006/table">
            <a:tbl>
              <a:tblPr/>
              <a:tblGrid>
                <a:gridCol w="407988">
                  <a:extLst>
                    <a:ext uri="{9D8B030D-6E8A-4147-A177-3AD203B41FA5}">
                      <a16:colId xmlns:a16="http://schemas.microsoft.com/office/drawing/2014/main" val="3010736717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1460538729"/>
                    </a:ext>
                  </a:extLst>
                </a:gridCol>
                <a:gridCol w="712787">
                  <a:extLst>
                    <a:ext uri="{9D8B030D-6E8A-4147-A177-3AD203B41FA5}">
                      <a16:colId xmlns:a16="http://schemas.microsoft.com/office/drawing/2014/main" val="1001351643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4129337415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8988341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выполнении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172896"/>
                  </a:ext>
                </a:extLst>
              </a:tr>
              <a:tr h="4778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и утверждение плана подготовки и проведения 5-ти дневных учебных сборов с юношами 10-х классов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Март-2017г.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Преподаватель-организатор ОБЖ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07791"/>
                  </a:ext>
                </a:extLst>
              </a:tr>
              <a:tr h="8540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оперативного совещания с сотрудниками образовательного учреждения, ответственными за подготовку и проведение учебных сборов с повесткой дня: «Подготовка и проведение 5-ти дневных учебных сборов с юношами 10-х классов»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ОУ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11884"/>
                  </a:ext>
                </a:extLst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Издание приказа об организации 5-ти дневных сборов с юношами 10-х классов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ОУ Преподаватель-организатор ОБЖ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983995"/>
                  </a:ext>
                </a:extLst>
              </a:tr>
              <a:tr h="3270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собраний с родителями юношей, убывающих на сборы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Март-апрель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Классные руководители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666770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вопросов организации медицинского обеспечения участников учебных сборов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ОУ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771584"/>
                  </a:ext>
                </a:extLst>
              </a:tr>
              <a:tr h="3270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в управление (отдел) образования списков участников сборов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Преподаватель-организатор ОБЖ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770993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учащихся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январь-апрель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Преподаватель-организатор ОБЖ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230006"/>
                  </a:ext>
                </a:extLst>
              </a:tr>
              <a:tr h="3270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документации на учебные сборы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март-апрель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Преподаватель-организатор ОБЖ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085045"/>
                  </a:ext>
                </a:extLst>
              </a:tr>
              <a:tr h="3270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 по мерам безопасности при проведении учебных сборов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Преподаватель-организатор ОБЖ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29062"/>
                  </a:ext>
                </a:extLst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Доклад в управление (отдел) образования о готовности к сборов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Преподаватель-организатор ОБЖ;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ОУ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486248"/>
                  </a:ext>
                </a:extLst>
              </a:tr>
              <a:tr h="3270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учащихся, убывающих на сборы, проверка готовности к выезду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Преподаватель-организатор ОБЖ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433762"/>
                  </a:ext>
                </a:extLst>
              </a:tr>
              <a:tr h="7604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Подведение итогов учебных сборов. Представление отчета о проведении учебных сборов в Комитет (отдел) образования  и  РВК Центрального и Советского районов.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Преподаватель-организатор ОБЖ;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ОУ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 PL KaitiM GB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67" marR="3386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719119"/>
                  </a:ext>
                </a:extLst>
              </a:tr>
            </a:tbl>
          </a:graphicData>
        </a:graphic>
      </p:graphicFrame>
      <p:sp>
        <p:nvSpPr>
          <p:cNvPr id="10329" name="Rectangle 2">
            <a:extLst>
              <a:ext uri="{FF2B5EF4-FFF2-40B4-BE49-F238E27FC236}">
                <a16:creationId xmlns:a16="http://schemas.microsoft.com/office/drawing/2014/main" id="{1BCC1AB7-2ED6-4375-90E5-02B108E44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AR PL KaitiM GB"/>
        <a:cs typeface="AR PL KaitiM GB"/>
      </a:majorFont>
      <a:minorFont>
        <a:latin typeface="Calibri"/>
        <a:ea typeface="AR PL KaitiM GB"/>
        <a:cs typeface="AR PL KaitiM GB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4652</TotalTime>
  <Words>2929</Words>
  <Application>Microsoft Office PowerPoint</Application>
  <PresentationFormat>Экран (4:3)</PresentationFormat>
  <Paragraphs>450</Paragraphs>
  <Slides>29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AR PL KaitiM GB</vt:lpstr>
      <vt:lpstr>Times New Roman</vt:lpstr>
      <vt:lpstr>Calibri</vt:lpstr>
      <vt:lpstr>DejaVu Sans</vt:lpstr>
      <vt:lpstr>Georgia</vt:lpstr>
      <vt:lpstr>Aharoni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Уведомление для родителей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 Тренировка по защите от АХОВ </vt:lpstr>
      <vt:lpstr>Презентация PowerPoint</vt:lpstr>
      <vt:lpstr>Стрельба из пневматического оружия </vt:lpstr>
      <vt:lpstr> Учебные сборы с обучающимися 10- классов на базе воинской части </vt:lpstr>
      <vt:lpstr>Физическая подготовка</vt:lpstr>
      <vt:lpstr> Огневая подготовка (разборка и сборка АК – 74) </vt:lpstr>
      <vt:lpstr>Тактическая подготовка</vt:lpstr>
      <vt:lpstr>РБХ и системы связи</vt:lpstr>
      <vt:lpstr> Гражданская оборона </vt:lpstr>
      <vt:lpstr>  Есть такая профессия – Родину защищать!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Pavel A. Safronov</cp:lastModifiedBy>
  <cp:revision>277</cp:revision>
  <cp:lastPrinted>1601-01-01T00:00:00Z</cp:lastPrinted>
  <dcterms:created xsi:type="dcterms:W3CDTF">1601-01-01T00:00:00Z</dcterms:created>
  <dcterms:modified xsi:type="dcterms:W3CDTF">2018-10-31T03:28:15Z</dcterms:modified>
</cp:coreProperties>
</file>