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60" r:id="rId3"/>
    <p:sldId id="261" r:id="rId4"/>
    <p:sldId id="262" r:id="rId5"/>
    <p:sldId id="257" r:id="rId6"/>
    <p:sldId id="263" r:id="rId7"/>
    <p:sldId id="265" r:id="rId8"/>
    <p:sldId id="259" r:id="rId9"/>
    <p:sldId id="266" r:id="rId10"/>
    <p:sldId id="267" r:id="rId11"/>
    <p:sldId id="264" r:id="rId12"/>
    <p:sldId id="268" r:id="rId13"/>
    <p:sldId id="269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99CCFF"/>
    <a:srgbClr val="FFCCFF"/>
    <a:srgbClr val="FFCC99"/>
    <a:srgbClr val="99FF99"/>
    <a:srgbClr val="FF99FF"/>
    <a:srgbClr val="6699FF"/>
    <a:srgbClr val="E597E5"/>
    <a:srgbClr val="CC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5" d="100"/>
          <a:sy n="6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643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33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547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168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926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463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39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506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7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23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72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85386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8904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48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5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00056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71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80FB50-B045-4BFA-B7CB-1F018DB9A5E4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DF0786-3C0A-4188-B3EF-2EA951B8E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53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9673" y="476673"/>
            <a:ext cx="6947127" cy="36003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«Путешествие в мир рабочих и инженерных </a:t>
            </a:r>
            <a:r>
              <a:rPr lang="ru-RU" b="1" dirty="0" smtClean="0"/>
              <a:t>профессий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 </a:t>
            </a:r>
            <a:r>
              <a:rPr lang="ru-RU" b="1" dirty="0"/>
              <a:t>Южного Урала»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689280"/>
            <a:ext cx="5762563" cy="8985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Управленческий проект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458112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г</a:t>
            </a:r>
            <a:r>
              <a:rPr lang="ru-RU" sz="2800" b="1" dirty="0" smtClean="0"/>
              <a:t>ород Челябинск</a:t>
            </a:r>
            <a:endParaRPr lang="ru-RU" sz="2800" b="1" dirty="0"/>
          </a:p>
        </p:txBody>
      </p:sp>
      <p:pic>
        <p:nvPicPr>
          <p:cNvPr id="1027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04348"/>
            <a:ext cx="2104256" cy="1544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7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2730822" y="2459831"/>
            <a:ext cx="381000" cy="3810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654622" y="5126831"/>
            <a:ext cx="457200" cy="30480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111822" y="2459831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111822" y="5431631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3035622" y="3221831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111822" y="3983831"/>
            <a:ext cx="6096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3035622" y="4669631"/>
            <a:ext cx="685800" cy="0"/>
          </a:xfrm>
          <a:prstGeom prst="line">
            <a:avLst/>
          </a:prstGeom>
          <a:noFill/>
          <a:ln w="12700" cap="rnd">
            <a:solidFill>
              <a:srgbClr val="003366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86745" y="2648744"/>
            <a:ext cx="2673350" cy="2671762"/>
            <a:chOff x="140" y="1419"/>
            <a:chExt cx="1684" cy="1683"/>
          </a:xfrm>
          <a:solidFill>
            <a:srgbClr val="E597E5"/>
          </a:solidFill>
        </p:grpSpPr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1" name="AutoShape 20"/>
          <p:cNvSpPr>
            <a:spLocks noChangeArrowheads="1"/>
          </p:cNvSpPr>
          <p:nvPr/>
        </p:nvSpPr>
        <p:spPr bwMode="gray">
          <a:xfrm>
            <a:off x="3715072" y="2231231"/>
            <a:ext cx="5105400" cy="488950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118422" y="2307431"/>
            <a:ext cx="18101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000000"/>
                </a:solidFill>
              </a:rPr>
              <a:t>Кадровые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gray">
          <a:xfrm>
            <a:off x="3715072" y="2980531"/>
            <a:ext cx="5105400" cy="488950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110674" y="3002756"/>
            <a:ext cx="4492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000000"/>
                </a:solidFill>
              </a:rPr>
              <a:t>Материально-технические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3755494" y="3764101"/>
            <a:ext cx="5105400" cy="488950"/>
          </a:xfrm>
          <a:prstGeom prst="roundRect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932040" y="3729831"/>
            <a:ext cx="31305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000000"/>
                </a:solidFill>
              </a:rPr>
              <a:t>Информационные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gray">
          <a:xfrm>
            <a:off x="3626172" y="2348706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gray">
          <a:xfrm>
            <a:off x="3638872" y="3113881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gray">
          <a:xfrm>
            <a:off x="3638872" y="3869531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gray">
          <a:xfrm>
            <a:off x="3715072" y="4455319"/>
            <a:ext cx="5105400" cy="488950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389179" y="4446121"/>
            <a:ext cx="37508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000000"/>
                </a:solidFill>
              </a:rPr>
              <a:t>Научно-методические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gray">
          <a:xfrm>
            <a:off x="3626172" y="4593431"/>
            <a:ext cx="228600" cy="228600"/>
          </a:xfrm>
          <a:prstGeom prst="ellipse">
            <a:avLst/>
          </a:prstGeom>
          <a:gradFill rotWithShape="1">
            <a:gsLst>
              <a:gs pos="0">
                <a:srgbClr val="E96E29"/>
              </a:gs>
              <a:gs pos="100000">
                <a:srgbClr val="E96E29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gray">
          <a:xfrm>
            <a:off x="3715072" y="5244306"/>
            <a:ext cx="5105400" cy="488950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013522" y="5320506"/>
            <a:ext cx="45893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rgbClr val="000000"/>
                </a:solidFill>
              </a:rPr>
              <a:t>Финансово-экономические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gray">
          <a:xfrm>
            <a:off x="3638872" y="5377656"/>
            <a:ext cx="228600" cy="228600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DCDC48">
                  <a:gamma/>
                  <a:shade val="6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232148" y="3638698"/>
            <a:ext cx="1727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РЕСУРСЫ</a:t>
            </a:r>
            <a:endParaRPr lang="ru-RU" sz="2400" b="1" dirty="0">
              <a:latin typeface="+mj-lt"/>
            </a:endParaRPr>
          </a:p>
        </p:txBody>
      </p:sp>
      <p:pic>
        <p:nvPicPr>
          <p:cNvPr id="37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25" y="32048"/>
            <a:ext cx="1978862" cy="14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42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6"/>
          <p:cNvSpPr>
            <a:spLocks/>
          </p:cNvSpPr>
          <p:nvPr/>
        </p:nvSpPr>
        <p:spPr bwMode="gray">
          <a:xfrm flipH="1">
            <a:off x="1523095" y="1200172"/>
            <a:ext cx="3077031" cy="1773973"/>
          </a:xfrm>
          <a:custGeom>
            <a:avLst/>
            <a:gdLst/>
            <a:ahLst/>
            <a:cxnLst>
              <a:cxn ang="0">
                <a:pos x="303" y="1008"/>
              </a:cxn>
              <a:cxn ang="0">
                <a:pos x="1299" y="1008"/>
              </a:cxn>
              <a:cxn ang="0">
                <a:pos x="1296" y="315"/>
              </a:cxn>
              <a:cxn ang="0">
                <a:pos x="942" y="0"/>
              </a:cxn>
              <a:cxn ang="0">
                <a:pos x="3" y="0"/>
              </a:cxn>
              <a:cxn ang="0">
                <a:pos x="0" y="723"/>
              </a:cxn>
              <a:cxn ang="0">
                <a:pos x="303" y="1008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rgbClr val="99CCFF"/>
          </a:soli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" name="Freeform 27"/>
          <p:cNvSpPr>
            <a:spLocks/>
          </p:cNvSpPr>
          <p:nvPr/>
        </p:nvSpPr>
        <p:spPr bwMode="gray">
          <a:xfrm>
            <a:off x="5090714" y="1200172"/>
            <a:ext cx="3229670" cy="1728788"/>
          </a:xfrm>
          <a:custGeom>
            <a:avLst/>
            <a:gdLst/>
            <a:ahLst/>
            <a:cxnLst>
              <a:cxn ang="0">
                <a:pos x="303" y="1008"/>
              </a:cxn>
              <a:cxn ang="0">
                <a:pos x="1299" y="1008"/>
              </a:cxn>
              <a:cxn ang="0">
                <a:pos x="1296" y="315"/>
              </a:cxn>
              <a:cxn ang="0">
                <a:pos x="942" y="0"/>
              </a:cxn>
              <a:cxn ang="0">
                <a:pos x="3" y="0"/>
              </a:cxn>
              <a:cxn ang="0">
                <a:pos x="0" y="723"/>
              </a:cxn>
              <a:cxn ang="0">
                <a:pos x="303" y="1008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rgbClr val="FFCCFF"/>
          </a:soli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r>
              <a:rPr lang="ru-RU" sz="2000" b="1" dirty="0">
                <a:cs typeface="Arial" charset="0"/>
              </a:rPr>
              <a:t>Недостаточно высокий уровень профессиональной компетентности педагогов</a:t>
            </a:r>
          </a:p>
          <a:p>
            <a:endParaRPr lang="ru-RU" dirty="0"/>
          </a:p>
        </p:txBody>
      </p:sp>
      <p:sp>
        <p:nvSpPr>
          <p:cNvPr id="6" name="Freeform 28"/>
          <p:cNvSpPr>
            <a:spLocks/>
          </p:cNvSpPr>
          <p:nvPr/>
        </p:nvSpPr>
        <p:spPr bwMode="gray">
          <a:xfrm>
            <a:off x="1523096" y="3216367"/>
            <a:ext cx="3106978" cy="1895429"/>
          </a:xfrm>
          <a:custGeom>
            <a:avLst/>
            <a:gdLst/>
            <a:ahLst/>
            <a:cxnLst>
              <a:cxn ang="0">
                <a:pos x="303" y="1008"/>
              </a:cxn>
              <a:cxn ang="0">
                <a:pos x="1299" y="1008"/>
              </a:cxn>
              <a:cxn ang="0">
                <a:pos x="1296" y="315"/>
              </a:cxn>
              <a:cxn ang="0">
                <a:pos x="942" y="0"/>
              </a:cxn>
              <a:cxn ang="0">
                <a:pos x="3" y="0"/>
              </a:cxn>
              <a:cxn ang="0">
                <a:pos x="0" y="723"/>
              </a:cxn>
              <a:cxn ang="0">
                <a:pos x="303" y="1008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rgbClr val="99FF99"/>
          </a:soli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r>
              <a:rPr lang="ru-RU" sz="2000" b="1" dirty="0"/>
              <a:t>Низкая степень заинтересованности социальных партнеров в совместной реализации данной системы работы</a:t>
            </a:r>
          </a:p>
          <a:p>
            <a:endParaRPr lang="ru-RU" dirty="0"/>
          </a:p>
        </p:txBody>
      </p:sp>
      <p:sp>
        <p:nvSpPr>
          <p:cNvPr id="7" name="Freeform 29"/>
          <p:cNvSpPr>
            <a:spLocks/>
          </p:cNvSpPr>
          <p:nvPr/>
        </p:nvSpPr>
        <p:spPr bwMode="gray">
          <a:xfrm flipH="1">
            <a:off x="5346536" y="3274818"/>
            <a:ext cx="3142554" cy="1886301"/>
          </a:xfrm>
          <a:custGeom>
            <a:avLst/>
            <a:gdLst/>
            <a:ahLst/>
            <a:cxnLst>
              <a:cxn ang="0">
                <a:pos x="303" y="1008"/>
              </a:cxn>
              <a:cxn ang="0">
                <a:pos x="1299" y="1008"/>
              </a:cxn>
              <a:cxn ang="0">
                <a:pos x="1296" y="315"/>
              </a:cxn>
              <a:cxn ang="0">
                <a:pos x="942" y="0"/>
              </a:cxn>
              <a:cxn ang="0">
                <a:pos x="3" y="0"/>
              </a:cxn>
              <a:cxn ang="0">
                <a:pos x="0" y="723"/>
              </a:cxn>
              <a:cxn ang="0">
                <a:pos x="303" y="1008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rgbClr val="FFCC99"/>
          </a:soli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" name="Oval 30"/>
          <p:cNvSpPr>
            <a:spLocks noChangeArrowheads="1"/>
          </p:cNvSpPr>
          <p:nvPr/>
        </p:nvSpPr>
        <p:spPr bwMode="gray">
          <a:xfrm>
            <a:off x="4041016" y="2348879"/>
            <a:ext cx="1683111" cy="1656185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white">
          <a:xfrm>
            <a:off x="1615901" y="1454741"/>
            <a:ext cx="2891419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Низкая мотивационная готовность педагогов к реализации содержания проекта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white">
          <a:xfrm>
            <a:off x="5480219" y="3588597"/>
            <a:ext cx="2875189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Недостаточно высокая проработанность проекта</a:t>
            </a: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gray">
          <a:xfrm>
            <a:off x="4041015" y="2915361"/>
            <a:ext cx="16831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РИСКИ</a:t>
            </a:r>
            <a:endParaRPr lang="en-US" sz="2800" b="1" i="0" dirty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pic>
        <p:nvPicPr>
          <p:cNvPr id="10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89" y="32048"/>
            <a:ext cx="1433997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5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2085975" y="1986111"/>
            <a:ext cx="4818063" cy="989013"/>
          </a:xfrm>
          <a:prstGeom prst="roundRect">
            <a:avLst>
              <a:gd name="adj" fmla="val 1272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white">
          <a:xfrm>
            <a:off x="2413090" y="2213124"/>
            <a:ext cx="445761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Выявление способов привлечения инвестиций в данный проект</a:t>
            </a:r>
            <a:endParaRPr lang="en-US" sz="2000" b="1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76338" y="1855936"/>
            <a:ext cx="1238250" cy="1236663"/>
            <a:chOff x="802" y="845"/>
            <a:chExt cx="827" cy="826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1" name="AutoShape 10"/>
          <p:cNvSpPr>
            <a:spLocks noChangeArrowheads="1"/>
          </p:cNvSpPr>
          <p:nvPr/>
        </p:nvSpPr>
        <p:spPr bwMode="gray">
          <a:xfrm>
            <a:off x="2254250" y="3106886"/>
            <a:ext cx="4818063" cy="989013"/>
          </a:xfrm>
          <a:prstGeom prst="roundRect">
            <a:avLst>
              <a:gd name="adj" fmla="val 1272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white">
          <a:xfrm>
            <a:off x="2413089" y="3295348"/>
            <a:ext cx="436365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Расширение сети интегрированных проектов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757988" y="2976711"/>
            <a:ext cx="1238250" cy="1236663"/>
            <a:chOff x="802" y="845"/>
            <a:chExt cx="827" cy="826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2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2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8" name="AutoShape 17"/>
          <p:cNvSpPr>
            <a:spLocks noChangeArrowheads="1"/>
          </p:cNvSpPr>
          <p:nvPr/>
        </p:nvSpPr>
        <p:spPr bwMode="gray">
          <a:xfrm>
            <a:off x="2085975" y="4226074"/>
            <a:ext cx="4818063" cy="989012"/>
          </a:xfrm>
          <a:prstGeom prst="roundRect">
            <a:avLst>
              <a:gd name="adj" fmla="val 1272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white">
          <a:xfrm>
            <a:off x="2390600" y="4451499"/>
            <a:ext cx="448009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Привлечение более широкого спектра ОО и социальных партнеров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176338" y="4095899"/>
            <a:ext cx="1238250" cy="1236662"/>
            <a:chOff x="802" y="845"/>
            <a:chExt cx="827" cy="82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rgbClr val="99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2254250" y="5346849"/>
            <a:ext cx="4818063" cy="987425"/>
          </a:xfrm>
          <a:prstGeom prst="roundRect">
            <a:avLst>
              <a:gd name="adj" fmla="val 12727"/>
            </a:avLst>
          </a:prstGeom>
          <a:solidFill>
            <a:srgbClr val="FF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Calibri" pitchFamily="34" charset="0"/>
              <a:cs typeface="Arial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white">
          <a:xfrm>
            <a:off x="2181908" y="5327173"/>
            <a:ext cx="4570412" cy="1015663"/>
          </a:xfrm>
          <a:prstGeom prst="rect">
            <a:avLst/>
          </a:prstGeom>
          <a:solidFill>
            <a:srgbClr val="FFCCCC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Создание консалтингового центра для руководителей ОО по проблеме </a:t>
            </a:r>
            <a:r>
              <a:rPr lang="ru-RU" sz="2000" b="1" dirty="0" err="1"/>
              <a:t>профориентационной</a:t>
            </a:r>
            <a:r>
              <a:rPr lang="ru-RU" sz="2000" b="1" dirty="0"/>
              <a:t> деятельности</a:t>
            </a:r>
            <a:endParaRPr lang="en-US" sz="2000" b="1" dirty="0"/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6757988" y="5216674"/>
            <a:ext cx="1238250" cy="1236662"/>
            <a:chOff x="802" y="845"/>
            <a:chExt cx="827" cy="826"/>
          </a:xfrm>
        </p:grpSpPr>
        <p:sp>
          <p:nvSpPr>
            <p:cNvPr id="28" name="Oval 27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rgbClr val="FFCC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rgbClr val="FFCC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rgbClr val="FFCC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1174715" y="841067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+mj-lt"/>
              </a:rPr>
              <a:t>Перспективы развития проекта</a:t>
            </a:r>
          </a:p>
        </p:txBody>
      </p:sp>
      <p:pic>
        <p:nvPicPr>
          <p:cNvPr id="31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89" y="32048"/>
            <a:ext cx="1433997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AutoShape 8"/>
          <p:cNvSpPr>
            <a:spLocks noChangeArrowheads="1"/>
          </p:cNvSpPr>
          <p:nvPr/>
        </p:nvSpPr>
        <p:spPr bwMode="gray">
          <a:xfrm>
            <a:off x="1513977" y="2346870"/>
            <a:ext cx="634578" cy="267493"/>
          </a:xfrm>
          <a:prstGeom prst="rightArrow">
            <a:avLst>
              <a:gd name="adj1" fmla="val 50000"/>
              <a:gd name="adj2" fmla="val 45507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gray">
          <a:xfrm>
            <a:off x="1520781" y="4594169"/>
            <a:ext cx="634578" cy="267493"/>
          </a:xfrm>
          <a:prstGeom prst="rightArrow">
            <a:avLst>
              <a:gd name="adj1" fmla="val 50000"/>
              <a:gd name="adj2" fmla="val 45507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8"/>
          <p:cNvSpPr>
            <a:spLocks noChangeArrowheads="1"/>
          </p:cNvSpPr>
          <p:nvPr/>
        </p:nvSpPr>
        <p:spPr bwMode="gray">
          <a:xfrm rot="10800000">
            <a:off x="7072313" y="3461295"/>
            <a:ext cx="634578" cy="267493"/>
          </a:xfrm>
          <a:prstGeom prst="rightArrow">
            <a:avLst>
              <a:gd name="adj1" fmla="val 50000"/>
              <a:gd name="adj2" fmla="val 45507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gray">
          <a:xfrm rot="10800000">
            <a:off x="7059824" y="5706814"/>
            <a:ext cx="634578" cy="267493"/>
          </a:xfrm>
          <a:prstGeom prst="rightArrow">
            <a:avLst>
              <a:gd name="adj1" fmla="val 50000"/>
              <a:gd name="adj2" fmla="val 45507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7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9673" y="476673"/>
            <a:ext cx="6947127" cy="36003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«Путешествие в мир рабочих и инженерных </a:t>
            </a:r>
            <a:r>
              <a:rPr lang="ru-RU" b="1" dirty="0" smtClean="0"/>
              <a:t>профессий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 </a:t>
            </a:r>
            <a:r>
              <a:rPr lang="ru-RU" b="1" dirty="0"/>
              <a:t>Южного Урала»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501008"/>
            <a:ext cx="5762563" cy="8985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Управленческий проект</a:t>
            </a:r>
            <a:endParaRPr lang="ru-RU" sz="2800" b="1" dirty="0"/>
          </a:p>
        </p:txBody>
      </p:sp>
      <p:pic>
        <p:nvPicPr>
          <p:cNvPr id="4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475" y="5445224"/>
            <a:ext cx="1765558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47864" y="443711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г</a:t>
            </a:r>
            <a:r>
              <a:rPr lang="ru-RU" sz="2800" b="1" dirty="0" smtClean="0"/>
              <a:t>ород Челябинск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0678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855" y="141360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Состав команды</a:t>
            </a:r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gray">
          <a:xfrm>
            <a:off x="1895068" y="3094614"/>
            <a:ext cx="1500733" cy="326142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gray">
          <a:xfrm>
            <a:off x="3726614" y="3059165"/>
            <a:ext cx="1524465" cy="3296871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b="1" dirty="0" smtClean="0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black">
          <a:xfrm>
            <a:off x="6527270" y="3146425"/>
            <a:ext cx="185441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</a:rPr>
              <a:t>Заголовок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03</a:t>
            </a: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black">
          <a:xfrm>
            <a:off x="3728507" y="3146425"/>
            <a:ext cx="185441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</a:rPr>
              <a:t>Заголовок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</a:rPr>
              <a:t>02</a:t>
            </a:r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gray">
          <a:xfrm>
            <a:off x="114836" y="3220122"/>
            <a:ext cx="1564201" cy="314009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gray">
          <a:xfrm>
            <a:off x="102476" y="4308474"/>
            <a:ext cx="154443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/>
              <a:t>Заместитель заведующего</a:t>
            </a:r>
          </a:p>
          <a:p>
            <a:pPr algn="ctr" eaLnBrk="0" hangingPunct="0"/>
            <a:r>
              <a:rPr lang="ru-RU" sz="1400" b="1" dirty="0" err="1"/>
              <a:t>Воспитательно</a:t>
            </a:r>
            <a:r>
              <a:rPr lang="ru-RU" sz="1400" b="1" dirty="0"/>
              <a:t>-методической работе</a:t>
            </a:r>
            <a:endParaRPr lang="en-US" sz="1400" b="1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gray">
          <a:xfrm>
            <a:off x="1827262" y="4561964"/>
            <a:ext cx="160660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/>
              <a:t>старший </a:t>
            </a:r>
            <a:r>
              <a:rPr lang="ru-RU" sz="1400" b="1" dirty="0"/>
              <a:t>воспитатель</a:t>
            </a:r>
            <a:endParaRPr lang="en-US" sz="1400" b="1" dirty="0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gray">
          <a:xfrm>
            <a:off x="3789587" y="4275029"/>
            <a:ext cx="1461492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/>
              <a:t>Заместитель заведующего</a:t>
            </a:r>
          </a:p>
          <a:p>
            <a:pPr algn="ctr" eaLnBrk="0" hangingPunct="0"/>
            <a:r>
              <a:rPr lang="ru-RU" sz="1400" b="1" dirty="0" err="1"/>
              <a:t>Воспитательно</a:t>
            </a:r>
            <a:r>
              <a:rPr lang="ru-RU" sz="1400" b="1" dirty="0"/>
              <a:t>-методической работе</a:t>
            </a: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gray">
          <a:xfrm>
            <a:off x="5579300" y="3013981"/>
            <a:ext cx="1526293" cy="3296871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b="1" dirty="0" smtClean="0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gray">
          <a:xfrm>
            <a:off x="7323046" y="2982666"/>
            <a:ext cx="1583847" cy="3328186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ru-RU" b="1" dirty="0" smtClean="0"/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gray">
          <a:xfrm>
            <a:off x="7327853" y="4489956"/>
            <a:ext cx="169438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/>
              <a:t>старший воспитатель</a:t>
            </a:r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ltGray">
          <a:xfrm>
            <a:off x="102476" y="3059165"/>
            <a:ext cx="1630233" cy="92800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smtClean="0"/>
              <a:t>Сурикова</a:t>
            </a:r>
          </a:p>
          <a:p>
            <a:pPr algn="ctr"/>
            <a:r>
              <a:rPr lang="ru-RU" sz="2000" b="1" dirty="0" smtClean="0"/>
              <a:t> Светлана</a:t>
            </a:r>
          </a:p>
          <a:p>
            <a:r>
              <a:rPr lang="ru-RU" sz="2000" b="1" dirty="0" smtClean="0"/>
              <a:t> </a:t>
            </a:r>
            <a:r>
              <a:rPr lang="ru-RU" sz="2000" b="1" dirty="0"/>
              <a:t>Викторовна</a:t>
            </a:r>
            <a:endParaRPr lang="ru-RU" sz="2000" dirty="0"/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ltGray">
          <a:xfrm>
            <a:off x="3617344" y="3040562"/>
            <a:ext cx="1746743" cy="946604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Рябова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Галина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Александровна</a:t>
            </a:r>
            <a:endParaRPr lang="ru-RU" sz="2000" dirty="0"/>
          </a:p>
        </p:txBody>
      </p:sp>
      <p:grpSp>
        <p:nvGrpSpPr>
          <p:cNvPr id="27" name="Group 19"/>
          <p:cNvGrpSpPr>
            <a:grpSpLocks/>
          </p:cNvGrpSpPr>
          <p:nvPr/>
        </p:nvGrpSpPr>
        <p:grpSpPr bwMode="auto">
          <a:xfrm>
            <a:off x="1877593" y="3048000"/>
            <a:ext cx="1583638" cy="1015663"/>
            <a:chOff x="2140" y="2071"/>
            <a:chExt cx="1484" cy="33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8" name="AutoShape 2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grpFill/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AutoShape 2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" name="Group 19"/>
          <p:cNvGrpSpPr>
            <a:grpSpLocks/>
          </p:cNvGrpSpPr>
          <p:nvPr/>
        </p:nvGrpSpPr>
        <p:grpSpPr bwMode="auto">
          <a:xfrm>
            <a:off x="5538754" y="3015372"/>
            <a:ext cx="1675726" cy="948520"/>
            <a:chOff x="2140" y="2071"/>
            <a:chExt cx="1484" cy="33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1" name="AutoShape 2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grpFill/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AutoShape 2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877593" y="3048001"/>
            <a:ext cx="16204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Королева</a:t>
            </a:r>
          </a:p>
          <a:p>
            <a:pPr algn="ctr"/>
            <a:r>
              <a:rPr lang="ru-RU" sz="2000" b="1" dirty="0" smtClean="0"/>
              <a:t>Нина </a:t>
            </a:r>
          </a:p>
          <a:p>
            <a:r>
              <a:rPr lang="ru-RU" sz="2000" b="1" dirty="0" smtClean="0"/>
              <a:t>Николаевна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3" name="AutoShape 16"/>
          <p:cNvSpPr>
            <a:spLocks noChangeArrowheads="1"/>
          </p:cNvSpPr>
          <p:nvPr/>
        </p:nvSpPr>
        <p:spPr bwMode="ltGray">
          <a:xfrm>
            <a:off x="7333337" y="2970418"/>
            <a:ext cx="1573556" cy="95878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Азова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Людмила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Леонидовна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859" y="2948229"/>
            <a:ext cx="16047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/>
              <a:t>Кедровских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Оксана </a:t>
            </a:r>
          </a:p>
          <a:p>
            <a:pPr algn="ctr"/>
            <a:r>
              <a:rPr lang="ru-RU" sz="2000" b="1" dirty="0" smtClean="0"/>
              <a:t>Сергеевна </a:t>
            </a:r>
            <a:endParaRPr lang="ru-RU" sz="2000" dirty="0"/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gray">
          <a:xfrm>
            <a:off x="5670813" y="4275029"/>
            <a:ext cx="1434779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1400" b="1" dirty="0"/>
              <a:t>Заместитель заведующего</a:t>
            </a:r>
          </a:p>
          <a:p>
            <a:pPr lvl="0" algn="ctr" eaLnBrk="0" hangingPunct="0"/>
            <a:r>
              <a:rPr lang="ru-RU" sz="1400" b="1" dirty="0" err="1"/>
              <a:t>Воспитательно</a:t>
            </a:r>
            <a:r>
              <a:rPr lang="ru-RU" sz="1400" b="1" dirty="0"/>
              <a:t>-методической</a:t>
            </a:r>
            <a:r>
              <a:rPr lang="ru-RU" sz="1400" b="1" dirty="0">
                <a:solidFill>
                  <a:srgbClr val="292934"/>
                </a:solidFill>
              </a:rPr>
              <a:t> работе</a:t>
            </a:r>
            <a:endParaRPr lang="ru-RU" sz="1400" b="1" dirty="0">
              <a:solidFill>
                <a:srgbClr val="29293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208" y="5461194"/>
            <a:ext cx="142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Доу № 125</a:t>
            </a:r>
            <a:endParaRPr lang="ru-RU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1874717" y="5428637"/>
            <a:ext cx="142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Доу № </a:t>
            </a:r>
            <a:r>
              <a:rPr lang="ru-RU" sz="2000" b="1" dirty="0" smtClean="0"/>
              <a:t>57</a:t>
            </a:r>
            <a:endParaRPr lang="ru-RU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709319" y="5425135"/>
            <a:ext cx="1534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Доу № </a:t>
            </a:r>
            <a:r>
              <a:rPr lang="ru-RU" sz="2000" b="1" dirty="0" smtClean="0"/>
              <a:t>448</a:t>
            </a:r>
            <a:endParaRPr lang="ru-RU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613787" y="5351503"/>
            <a:ext cx="142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Доу № </a:t>
            </a:r>
            <a:r>
              <a:rPr lang="ru-RU" sz="2000" b="1" dirty="0" smtClean="0"/>
              <a:t>85</a:t>
            </a:r>
            <a:endParaRPr lang="ru-RU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424775" y="5284777"/>
            <a:ext cx="142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Доу № </a:t>
            </a:r>
            <a:r>
              <a:rPr lang="ru-RU" sz="2000" b="1" dirty="0" smtClean="0"/>
              <a:t>310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155907" y="1207581"/>
            <a:ext cx="1482057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895069" y="1214332"/>
            <a:ext cx="1482057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726615" y="1220348"/>
            <a:ext cx="1482057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323046" y="1187691"/>
            <a:ext cx="1482057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500859" y="1187691"/>
            <a:ext cx="1482057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Z:\2018-2019\Яковлева СтартАп\30 ноября 2018\4 вариант выступления\фото\h-20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71" y="1225755"/>
            <a:ext cx="1564861" cy="14546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2018-2019\Яковлева СтартАп\30 ноября 2018\4 вариант выступления\фото\Рябова Г.А.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591" y="1228753"/>
            <a:ext cx="1472657" cy="13569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2018-2019\Яковлева СтартАп\30 ноября 2018\4 вариант выступления\фото\Азова Людмила Леонидовн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479" y="1260388"/>
            <a:ext cx="1276771" cy="14200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2018-2019\Яковлева СтартАп\30 ноября 2018\4 вариант выступления\фото\IMG_20181128_13293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474" y="1306647"/>
            <a:ext cx="1221246" cy="12602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:\2018-2019\Яковлева СтартАп\30 ноября 2018\4 вариант выступления\фото\IMG_3117 копия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787" y="1320169"/>
            <a:ext cx="1316362" cy="12869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89" y="32048"/>
            <a:ext cx="1433997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65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755576" y="969684"/>
            <a:ext cx="8280920" cy="1647074"/>
          </a:xfrm>
          <a:prstGeom prst="roundRect">
            <a:avLst>
              <a:gd name="adj" fmla="val 11921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/>
            <a:r>
              <a:rPr lang="ru-RU" sz="2400" b="1" dirty="0"/>
              <a:t>между заказом </a:t>
            </a:r>
            <a:r>
              <a:rPr lang="ru-RU" sz="2400" b="1" dirty="0" smtClean="0"/>
              <a:t>государства на конкурентоспособную</a:t>
            </a:r>
          </a:p>
          <a:p>
            <a:pPr lvl="0" algn="ctr"/>
            <a:r>
              <a:rPr lang="ru-RU" sz="2400" b="1" dirty="0" smtClean="0"/>
              <a:t> личность инновационного </a:t>
            </a:r>
            <a:r>
              <a:rPr lang="ru-RU" sz="2400" b="1" dirty="0"/>
              <a:t>типа и возрастной </a:t>
            </a:r>
            <a:endParaRPr lang="ru-RU" sz="2400" b="1" dirty="0" smtClean="0"/>
          </a:p>
          <a:p>
            <a:pPr lvl="0" algn="ctr"/>
            <a:r>
              <a:rPr lang="ru-RU" sz="2400" b="1" dirty="0" smtClean="0"/>
              <a:t>адресностью </a:t>
            </a:r>
            <a:r>
              <a:rPr lang="ru-RU" sz="2400" b="1" dirty="0"/>
              <a:t>этого </a:t>
            </a:r>
            <a:r>
              <a:rPr lang="ru-RU" sz="2400" b="1" dirty="0" smtClean="0"/>
              <a:t>запроса</a:t>
            </a:r>
            <a:endParaRPr lang="ru-RU" sz="2400" b="1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766762" y="3142163"/>
            <a:ext cx="8269734" cy="1404671"/>
          </a:xfrm>
          <a:prstGeom prst="roundRect">
            <a:avLst>
              <a:gd name="adj" fmla="val 11921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790252" y="5040347"/>
            <a:ext cx="8246243" cy="1701021"/>
          </a:xfrm>
          <a:prstGeom prst="roundRect">
            <a:avLst>
              <a:gd name="adj" fmla="val 11921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899592" y="2473104"/>
            <a:ext cx="7992887" cy="633048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755576" y="367259"/>
            <a:ext cx="813690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899592" y="4482396"/>
            <a:ext cx="7992887" cy="746804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766762" y="989167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790252" y="308627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801374" y="5072239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847453" y="189944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899592" y="3164470"/>
            <a:ext cx="813690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/>
              <a:t>между </a:t>
            </a:r>
            <a:r>
              <a:rPr lang="ru-RU" sz="2400" b="1" dirty="0"/>
              <a:t>потребностью государства в активных тружениках и неготовностью педагогов к осуществлению системной работы по ознакомлению детей с миром </a:t>
            </a:r>
            <a:r>
              <a:rPr lang="ru-RU" sz="2400" b="1" dirty="0" smtClean="0"/>
              <a:t>профессий</a:t>
            </a:r>
            <a:endParaRPr lang="ru-RU" sz="2400" b="1" dirty="0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899592" y="5117229"/>
            <a:ext cx="7992887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2400" b="1" dirty="0"/>
              <a:t>между представленностью в современных исследованиях проблемы «ранней профориентации» детей дошкольного возраста и неприятием данной проблемы многими </a:t>
            </a:r>
            <a:r>
              <a:rPr lang="ru-RU" sz="2400" b="1" dirty="0" smtClean="0"/>
              <a:t>учеными</a:t>
            </a:r>
            <a:endParaRPr lang="ru-RU" sz="2400" b="1" dirty="0"/>
          </a:p>
          <a:p>
            <a:pPr eaLnBrk="0" hangingPunct="0"/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gray">
          <a:xfrm>
            <a:off x="1950618" y="63088"/>
            <a:ext cx="5029200" cy="64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Противоречия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8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2049"/>
            <a:ext cx="1214318" cy="891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6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ltGray">
          <a:xfrm>
            <a:off x="1927487" y="1546061"/>
            <a:ext cx="6912768" cy="1952475"/>
          </a:xfrm>
          <a:prstGeom prst="roundRect">
            <a:avLst>
              <a:gd name="adj" fmla="val 1644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1927487" y="4031581"/>
            <a:ext cx="6928544" cy="1289050"/>
          </a:xfrm>
          <a:prstGeom prst="roundRect">
            <a:avLst>
              <a:gd name="adj" fmla="val 16227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2453169" y="1894089"/>
            <a:ext cx="61339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/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ru-RU" sz="2000" dirty="0" smtClean="0">
                <a:solidFill>
                  <a:srgbClr val="080808"/>
                </a:solidFill>
              </a:rPr>
              <a:t>  </a:t>
            </a:r>
            <a:r>
              <a:rPr lang="ru-RU" sz="2400" b="1" dirty="0" smtClean="0">
                <a:solidFill>
                  <a:srgbClr val="080808"/>
                </a:solidFill>
              </a:rPr>
              <a:t>выявление </a:t>
            </a:r>
            <a:r>
              <a:rPr lang="ru-RU" sz="2400" b="1" dirty="0">
                <a:solidFill>
                  <a:srgbClr val="080808"/>
                </a:solidFill>
              </a:rPr>
              <a:t>и описание системы </a:t>
            </a:r>
            <a:r>
              <a:rPr lang="ru-RU" sz="2400" b="1" dirty="0" smtClean="0">
                <a:solidFill>
                  <a:srgbClr val="080808"/>
                </a:solidFill>
              </a:rPr>
              <a:t>условий управленческого </a:t>
            </a:r>
            <a:r>
              <a:rPr lang="ru-RU" sz="2400" b="1" dirty="0">
                <a:solidFill>
                  <a:srgbClr val="080808"/>
                </a:solidFill>
              </a:rPr>
              <a:t>содействия  </a:t>
            </a:r>
            <a:r>
              <a:rPr lang="ru-RU" sz="2400" b="1" dirty="0" smtClean="0">
                <a:solidFill>
                  <a:srgbClr val="080808"/>
                </a:solidFill>
              </a:rPr>
              <a:t>педагогам </a:t>
            </a:r>
            <a:r>
              <a:rPr lang="ru-RU" sz="2400" b="1" dirty="0">
                <a:solidFill>
                  <a:srgbClr val="080808"/>
                </a:solidFill>
              </a:rPr>
              <a:t>в реализации интегрированных ДООП 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ltGray">
          <a:xfrm>
            <a:off x="825584" y="1831525"/>
            <a:ext cx="1498898" cy="93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black">
          <a:xfrm>
            <a:off x="738074" y="2006248"/>
            <a:ext cx="17303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8F8F8"/>
                </a:solidFill>
              </a:rPr>
              <a:t>Цель</a:t>
            </a:r>
            <a:endParaRPr lang="en-US" sz="2400" b="1" dirty="0">
              <a:solidFill>
                <a:srgbClr val="F8F8F8"/>
              </a:solidFill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gray">
          <a:xfrm>
            <a:off x="671746" y="4137812"/>
            <a:ext cx="1806575" cy="930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black">
          <a:xfrm>
            <a:off x="671746" y="4361755"/>
            <a:ext cx="17430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8F8F8"/>
                </a:solidFill>
              </a:rPr>
              <a:t>Адресат</a:t>
            </a:r>
            <a:endParaRPr lang="en-US" sz="2400" b="1" dirty="0">
              <a:solidFill>
                <a:srgbClr val="F8F8F8"/>
              </a:solidFill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gray">
          <a:xfrm>
            <a:off x="2496027" y="4187450"/>
            <a:ext cx="600409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 algn="ctr"/>
            <a:r>
              <a:rPr lang="en-US" sz="2000" dirty="0" smtClean="0">
                <a:solidFill>
                  <a:srgbClr val="080808"/>
                </a:solidFill>
              </a:rPr>
              <a:t> </a:t>
            </a:r>
            <a:r>
              <a:rPr lang="ru-RU" sz="2400" b="1" dirty="0">
                <a:solidFill>
                  <a:srgbClr val="080808"/>
                </a:solidFill>
              </a:rPr>
              <a:t>все участники образовательных отношений</a:t>
            </a:r>
          </a:p>
        </p:txBody>
      </p:sp>
      <p:pic>
        <p:nvPicPr>
          <p:cNvPr id="16" name="Picture 2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218" y="1690979"/>
            <a:ext cx="1510085" cy="218565"/>
          </a:xfrm>
          <a:prstGeom prst="rect">
            <a:avLst/>
          </a:prstGeom>
          <a:noFill/>
        </p:spPr>
      </p:pic>
      <p:pic>
        <p:nvPicPr>
          <p:cNvPr id="17" name="Picture 2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015" y="4015574"/>
            <a:ext cx="1689100" cy="244475"/>
          </a:xfrm>
          <a:prstGeom prst="rect">
            <a:avLst/>
          </a:prstGeom>
          <a:noFill/>
        </p:spPr>
      </p:pic>
      <p:pic>
        <p:nvPicPr>
          <p:cNvPr id="12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171" y="32048"/>
            <a:ext cx="1586516" cy="1164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58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65720"/>
            <a:ext cx="7704667" cy="126303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Формируемые у детей компетенции</a:t>
            </a:r>
            <a:endParaRPr lang="ru-RU" b="1" dirty="0"/>
          </a:p>
        </p:txBody>
      </p:sp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1964292" y="5870000"/>
            <a:ext cx="6605001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1026660" y="5423413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1141109" y="54128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 flipV="1">
            <a:off x="1722859" y="2452684"/>
            <a:ext cx="6681401" cy="49473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865775" y="182929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1758774" y="1474035"/>
            <a:ext cx="691318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представления о высокотехнологических рабочих </a:t>
            </a:r>
            <a:endParaRPr lang="ru-RU" sz="2400" dirty="0" smtClean="0">
              <a:solidFill>
                <a:srgbClr val="000000"/>
              </a:solidFill>
            </a:endParaRPr>
          </a:p>
          <a:p>
            <a:r>
              <a:rPr lang="ru-RU" sz="2400" dirty="0" smtClean="0">
                <a:solidFill>
                  <a:srgbClr val="000000"/>
                </a:solidFill>
              </a:rPr>
              <a:t>профессиях  взрослых </a:t>
            </a:r>
            <a:r>
              <a:rPr lang="ru-RU" sz="2400" dirty="0">
                <a:solidFill>
                  <a:srgbClr val="000000"/>
                </a:solidFill>
              </a:rPr>
              <a:t>на Южном Урале</a:t>
            </a: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 flipH="1">
            <a:off x="991756" y="1821170"/>
            <a:ext cx="3811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>
            <a:off x="1786474" y="3593553"/>
            <a:ext cx="6752192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882102" y="299034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1005333" y="302209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>
            <a:off x="1786474" y="4653136"/>
            <a:ext cx="6782819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860246" y="4139125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1005333" y="413483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1776433" y="2600258"/>
            <a:ext cx="672589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</a:rPr>
              <a:t>понимание  </a:t>
            </a:r>
            <a:r>
              <a:rPr lang="ru-RU" sz="2400" dirty="0">
                <a:solidFill>
                  <a:srgbClr val="000000"/>
                </a:solidFill>
              </a:rPr>
              <a:t>значимости профессиональной </a:t>
            </a:r>
            <a:endParaRPr lang="ru-RU" sz="2400" dirty="0" smtClean="0">
              <a:solidFill>
                <a:srgbClr val="000000"/>
              </a:solidFill>
            </a:endParaRPr>
          </a:p>
          <a:p>
            <a:r>
              <a:rPr lang="ru-RU" sz="2400" dirty="0" smtClean="0">
                <a:solidFill>
                  <a:srgbClr val="000000"/>
                </a:solidFill>
              </a:rPr>
              <a:t>деятельности </a:t>
            </a:r>
            <a:r>
              <a:rPr lang="ru-RU" sz="2400" dirty="0">
                <a:solidFill>
                  <a:srgbClr val="000000"/>
                </a:solidFill>
              </a:rPr>
              <a:t>взрослых </a:t>
            </a:r>
            <a:r>
              <a:rPr lang="ru-RU" sz="2400" dirty="0" smtClean="0">
                <a:solidFill>
                  <a:srgbClr val="000000"/>
                </a:solidFill>
              </a:rPr>
              <a:t>для общества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1758774" y="4003952"/>
            <a:ext cx="70917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/>
              <a:t>интерес к профессиям взрослых на Южном Урале</a:t>
            </a: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2002147" y="5039003"/>
            <a:ext cx="651643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/>
              <a:t>ценностное отношение к труду и </a:t>
            </a:r>
            <a:r>
              <a:rPr lang="ru-RU" sz="2400" dirty="0" smtClean="0"/>
              <a:t>результатам</a:t>
            </a:r>
          </a:p>
          <a:p>
            <a:pPr eaLnBrk="0" hangingPunct="0"/>
            <a:r>
              <a:rPr lang="ru-RU" sz="2400" dirty="0" smtClean="0"/>
              <a:t> </a:t>
            </a:r>
            <a:r>
              <a:rPr lang="ru-RU" sz="2400" dirty="0"/>
              <a:t>труда людей</a:t>
            </a:r>
          </a:p>
        </p:txBody>
      </p:sp>
      <p:pic>
        <p:nvPicPr>
          <p:cNvPr id="19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261" y="5740422"/>
            <a:ext cx="1433997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99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/>
          </p:cNvSpPr>
          <p:nvPr/>
        </p:nvSpPr>
        <p:spPr bwMode="gray">
          <a:xfrm>
            <a:off x="611560" y="514106"/>
            <a:ext cx="3972156" cy="2827582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5074298" y="469986"/>
            <a:ext cx="3888432" cy="2871702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611560" y="3643282"/>
            <a:ext cx="3895043" cy="2738046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5184773" y="3643282"/>
            <a:ext cx="3779715" cy="2738046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1016178" y="674730"/>
            <a:ext cx="3226405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2000" b="1" dirty="0"/>
              <a:t>Выявить и предложить ОО наиболее эффективные средства методической работы, обеспечивающей готовность педагогов к реализации </a:t>
            </a:r>
            <a:endParaRPr lang="ru-RU" sz="2000" b="1" dirty="0" smtClean="0"/>
          </a:p>
          <a:p>
            <a:pPr eaLnBrk="0" hangingPunct="0">
              <a:lnSpc>
                <a:spcPct val="110000"/>
              </a:lnSpc>
            </a:pPr>
            <a:r>
              <a:rPr lang="ru-RU" sz="2000" b="1" dirty="0" smtClean="0"/>
              <a:t>содержания </a:t>
            </a:r>
            <a:r>
              <a:rPr lang="ru-RU" sz="2000" b="1" dirty="0"/>
              <a:t>проекта 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5580112" y="656332"/>
            <a:ext cx="3155131" cy="2733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lnSpc>
                <a:spcPct val="110000"/>
              </a:lnSpc>
            </a:pPr>
            <a:r>
              <a:rPr lang="ru-RU" sz="2000" b="1" dirty="0"/>
              <a:t>Описать условия управленческого содействия  педагогам в реализации содержания ознакомления детей с </a:t>
            </a:r>
            <a:r>
              <a:rPr lang="ru-RU" sz="2000" b="1" dirty="0" smtClean="0"/>
              <a:t>        </a:t>
            </a:r>
          </a:p>
          <a:p>
            <a:pPr algn="r" eaLnBrk="0" hangingPunct="0">
              <a:lnSpc>
                <a:spcPct val="110000"/>
              </a:lnSpc>
            </a:pPr>
            <a:r>
              <a:rPr lang="ru-RU" sz="2000" b="1" dirty="0"/>
              <a:t> </a:t>
            </a:r>
            <a:r>
              <a:rPr lang="ru-RU" sz="2000" b="1" dirty="0" smtClean="0"/>
              <a:t>    профессиями взрослых</a:t>
            </a:r>
          </a:p>
          <a:p>
            <a:pPr algn="r" eaLnBrk="0" hangingPunct="0">
              <a:lnSpc>
                <a:spcPct val="110000"/>
              </a:lnSpc>
            </a:pPr>
            <a:r>
              <a:rPr lang="ru-RU" sz="2000" b="1" dirty="0" smtClean="0"/>
              <a:t>              Южного </a:t>
            </a:r>
            <a:r>
              <a:rPr lang="ru-RU" sz="2000" b="1" dirty="0"/>
              <a:t>Урала</a:t>
            </a:r>
          </a:p>
          <a:p>
            <a:pPr eaLnBrk="0" hangingPunct="0">
              <a:lnSpc>
                <a:spcPct val="11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978758" y="4326629"/>
            <a:ext cx="33528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Разработать и апробировать критерии оценивания качества результативности проекта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5436096" y="3762725"/>
            <a:ext cx="3526634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2000" b="1" dirty="0"/>
              <a:t>Создать пакет  диагностического инструментария для выявления </a:t>
            </a:r>
            <a:r>
              <a:rPr lang="ru-RU" sz="2000" b="1" dirty="0" err="1"/>
              <a:t>сформированности</a:t>
            </a:r>
            <a:r>
              <a:rPr lang="ru-RU" sz="2000" b="1" dirty="0"/>
              <a:t> у детей представлений о профессиях взрослых  и организовать его апробацию</a:t>
            </a: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3244914" y="2022860"/>
            <a:ext cx="3054234" cy="284630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3941680" y="3049300"/>
            <a:ext cx="1638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ysClr val="windowText" lastClr="000000"/>
                </a:solidFill>
                <a:latin typeface="Calibri" pitchFamily="34" charset="0"/>
              </a:rPr>
              <a:t>Задачи</a:t>
            </a:r>
            <a:endParaRPr lang="en-US" sz="3200" b="1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pic>
        <p:nvPicPr>
          <p:cNvPr id="27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3" y="5783308"/>
            <a:ext cx="1433997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10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 rot="5400000">
            <a:off x="3740864" y="2834729"/>
            <a:ext cx="1752600" cy="685800"/>
          </a:xfrm>
          <a:prstGeom prst="triangle">
            <a:avLst>
              <a:gd name="adj" fmla="val 50000"/>
            </a:avLst>
          </a:prstGeom>
          <a:solidFill>
            <a:schemeClr val="tx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163657" y="1936192"/>
            <a:ext cx="3416300" cy="922853"/>
            <a:chOff x="720" y="1392"/>
            <a:chExt cx="4058" cy="4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7" name="AutoShape 7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" name="AutoShape 8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163657" y="3186960"/>
            <a:ext cx="3416300" cy="923255"/>
            <a:chOff x="720" y="1392"/>
            <a:chExt cx="4058" cy="480"/>
          </a:xfrm>
          <a:solidFill>
            <a:srgbClr val="99CCFF"/>
          </a:solidFill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2" name="AutoShape 12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AutoShape 13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5172076" y="4395526"/>
            <a:ext cx="3416300" cy="1004425"/>
            <a:chOff x="720" y="1392"/>
            <a:chExt cx="4058" cy="4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5" name="AutoShape 15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7" name="AutoShape 17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" name="AutoShape 18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" name="Text Box 19"/>
          <p:cNvSpPr txBox="1">
            <a:spLocks noChangeArrowheads="1"/>
          </p:cNvSpPr>
          <p:nvPr/>
        </p:nvSpPr>
        <p:spPr bwMode="gray">
          <a:xfrm>
            <a:off x="5233506" y="2081538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+mj-lt"/>
              </a:rPr>
              <a:t>«Спец – дизайн»</a:t>
            </a:r>
            <a:endParaRPr lang="en-US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5337888" y="3325993"/>
            <a:ext cx="2960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«</a:t>
            </a:r>
            <a:r>
              <a:rPr lang="ru-RU" sz="2400" b="1" dirty="0" err="1"/>
              <a:t>Ural</a:t>
            </a:r>
            <a:r>
              <a:rPr lang="ru-RU" sz="2400" b="1" dirty="0"/>
              <a:t> </a:t>
            </a:r>
            <a:r>
              <a:rPr lang="ru-RU" sz="2400" b="1" dirty="0" err="1"/>
              <a:t>model</a:t>
            </a:r>
            <a:r>
              <a:rPr lang="ru-RU" sz="2400" b="1" dirty="0"/>
              <a:t>» 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gray">
          <a:xfrm>
            <a:off x="5083100" y="4600188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«ТВ-Старт-АП»</a:t>
            </a:r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gray">
          <a:xfrm>
            <a:off x="791127" y="1787912"/>
            <a:ext cx="3395663" cy="255947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38100" algn="ctr">
            <a:solidFill>
              <a:srgbClr val="FFFFFF"/>
            </a:solidFill>
            <a:miter lim="800000"/>
            <a:headEnd/>
            <a:tailEnd/>
          </a:ln>
          <a:effectLst>
            <a:outerShdw dist="81320" dir="3080412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3200" b="1" dirty="0">
                <a:latin typeface="+mj-lt"/>
              </a:rPr>
              <a:t>Модули проекта</a:t>
            </a:r>
          </a:p>
        </p:txBody>
      </p: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5233506" y="5685262"/>
            <a:ext cx="3416300" cy="1117734"/>
            <a:chOff x="720" y="1392"/>
            <a:chExt cx="4058" cy="4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0" name="AutoShape 5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" name="Group 6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32" name="AutoShape 7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AutoShape 8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4" name="Text Box 19"/>
          <p:cNvSpPr txBox="1">
            <a:spLocks noChangeArrowheads="1"/>
          </p:cNvSpPr>
          <p:nvPr/>
        </p:nvSpPr>
        <p:spPr bwMode="gray">
          <a:xfrm>
            <a:off x="5317760" y="5906126"/>
            <a:ext cx="327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«ДИА-ПРОФИ»</a:t>
            </a:r>
          </a:p>
        </p:txBody>
      </p:sp>
      <p:grpSp>
        <p:nvGrpSpPr>
          <p:cNvPr id="35" name="Group 14"/>
          <p:cNvGrpSpPr>
            <a:grpSpLocks/>
          </p:cNvGrpSpPr>
          <p:nvPr/>
        </p:nvGrpSpPr>
        <p:grpSpPr bwMode="auto">
          <a:xfrm>
            <a:off x="5163657" y="604658"/>
            <a:ext cx="3481941" cy="963380"/>
            <a:chOff x="720" y="1392"/>
            <a:chExt cx="4058" cy="4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6" name="AutoShape 15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7" name="Group 16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38" name="AutoShape 17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" name="AutoShape 18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0" name="Text Box 20"/>
          <p:cNvSpPr txBox="1">
            <a:spLocks noChangeArrowheads="1"/>
          </p:cNvSpPr>
          <p:nvPr/>
        </p:nvSpPr>
        <p:spPr bwMode="gray">
          <a:xfrm>
            <a:off x="5404548" y="652316"/>
            <a:ext cx="2934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«Детям о машиностроении»</a:t>
            </a:r>
            <a:endParaRPr lang="en-US" sz="2400" b="1" dirty="0"/>
          </a:p>
        </p:txBody>
      </p:sp>
      <p:pic>
        <p:nvPicPr>
          <p:cNvPr id="41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81"/>
            <a:ext cx="1433997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89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4"/>
          <p:cNvSpPr>
            <a:spLocks noChangeArrowheads="1"/>
          </p:cNvSpPr>
          <p:nvPr/>
        </p:nvSpPr>
        <p:spPr bwMode="gray">
          <a:xfrm>
            <a:off x="611561" y="3861048"/>
            <a:ext cx="2146598" cy="1512168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gray">
          <a:xfrm>
            <a:off x="3239744" y="2669738"/>
            <a:ext cx="3323261" cy="1407334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gray">
          <a:xfrm rot="6601084">
            <a:off x="2762483" y="1773262"/>
            <a:ext cx="865188" cy="702233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1" name="AutoShape 29"/>
          <p:cNvSpPr>
            <a:spLocks noChangeArrowheads="1"/>
          </p:cNvSpPr>
          <p:nvPr/>
        </p:nvSpPr>
        <p:spPr bwMode="gray">
          <a:xfrm rot="15311366">
            <a:off x="6006313" y="1697284"/>
            <a:ext cx="865187" cy="738415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5" name="AutoShape 33"/>
          <p:cNvSpPr>
            <a:spLocks noChangeArrowheads="1"/>
          </p:cNvSpPr>
          <p:nvPr/>
        </p:nvSpPr>
        <p:spPr bwMode="gray">
          <a:xfrm>
            <a:off x="611560" y="1413452"/>
            <a:ext cx="2146599" cy="1511491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34"/>
          <p:cNvSpPr>
            <a:spLocks noChangeArrowheads="1"/>
          </p:cNvSpPr>
          <p:nvPr/>
        </p:nvSpPr>
        <p:spPr bwMode="gray">
          <a:xfrm>
            <a:off x="6758724" y="3861048"/>
            <a:ext cx="2350128" cy="1425671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35"/>
          <p:cNvSpPr>
            <a:spLocks noChangeArrowheads="1"/>
          </p:cNvSpPr>
          <p:nvPr/>
        </p:nvSpPr>
        <p:spPr bwMode="gray">
          <a:xfrm>
            <a:off x="6714611" y="1407252"/>
            <a:ext cx="2177870" cy="1500386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white">
          <a:xfrm>
            <a:off x="6892193" y="1627542"/>
            <a:ext cx="208319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Перспективно-ориентирующие</a:t>
            </a:r>
            <a:endParaRPr lang="en-US" sz="2000" b="1" dirty="0"/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white">
          <a:xfrm>
            <a:off x="6854708" y="3965048"/>
            <a:ext cx="228929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/>
              <a:t>Информационно-коммуникативные</a:t>
            </a: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white">
          <a:xfrm>
            <a:off x="860353" y="1621556"/>
            <a:ext cx="182831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Нормативно-регламентирующие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white">
          <a:xfrm>
            <a:off x="731102" y="4211270"/>
            <a:ext cx="215241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err="1" smtClean="0"/>
              <a:t>Деятельностно</a:t>
            </a:r>
            <a:r>
              <a:rPr lang="ru-RU" sz="2000" b="1" dirty="0" smtClean="0"/>
              <a:t>-стимулирующие</a:t>
            </a:r>
            <a:endParaRPr lang="en-US" sz="2000" b="1" dirty="0"/>
          </a:p>
        </p:txBody>
      </p:sp>
      <p:sp>
        <p:nvSpPr>
          <p:cNvPr id="23" name="AutoShape 29"/>
          <p:cNvSpPr>
            <a:spLocks noChangeArrowheads="1"/>
          </p:cNvSpPr>
          <p:nvPr/>
        </p:nvSpPr>
        <p:spPr bwMode="gray">
          <a:xfrm rot="17148689">
            <a:off x="6111780" y="4159114"/>
            <a:ext cx="865187" cy="628097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24" name="AutoShape 28"/>
          <p:cNvSpPr>
            <a:spLocks noChangeArrowheads="1"/>
          </p:cNvSpPr>
          <p:nvPr/>
        </p:nvSpPr>
        <p:spPr bwMode="gray">
          <a:xfrm rot="4632120">
            <a:off x="2724852" y="4172996"/>
            <a:ext cx="865188" cy="651807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9744" y="2682492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УСЛОВИЯ УПРАВЛЕНЧЕСКОГО СОДЕЙСТВИЯ</a:t>
            </a:r>
            <a:endParaRPr lang="ru-RU" sz="2400" b="1" dirty="0">
              <a:latin typeface="+mj-lt"/>
            </a:endParaRPr>
          </a:p>
        </p:txBody>
      </p:sp>
      <p:pic>
        <p:nvPicPr>
          <p:cNvPr id="22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89" y="32048"/>
            <a:ext cx="1433997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8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09869" y="1456108"/>
            <a:ext cx="1912938" cy="3605213"/>
            <a:chOff x="513" y="998"/>
            <a:chExt cx="1109" cy="2271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 flipV="1">
              <a:off x="683" y="2087"/>
              <a:ext cx="933" cy="1182"/>
            </a:xfrm>
            <a:custGeom>
              <a:avLst/>
              <a:gdLst/>
              <a:ahLst/>
              <a:cxnLst>
                <a:cxn ang="0">
                  <a:pos x="118" y="1044"/>
                </a:cxn>
                <a:cxn ang="0">
                  <a:pos x="128" y="340"/>
                </a:cxn>
                <a:cxn ang="0">
                  <a:pos x="264" y="210"/>
                </a:cxn>
                <a:cxn ang="0">
                  <a:pos x="720" y="202"/>
                </a:cxn>
                <a:cxn ang="0">
                  <a:pos x="720" y="320"/>
                </a:cxn>
                <a:cxn ang="0">
                  <a:pos x="933" y="153"/>
                </a:cxn>
                <a:cxn ang="0">
                  <a:pos x="712" y="0"/>
                </a:cxn>
                <a:cxn ang="0">
                  <a:pos x="714" y="92"/>
                </a:cxn>
                <a:cxn ang="0">
                  <a:pos x="234" y="94"/>
                </a:cxn>
                <a:cxn ang="0">
                  <a:pos x="0" y="298"/>
                </a:cxn>
                <a:cxn ang="0">
                  <a:pos x="0" y="1058"/>
                </a:cxn>
                <a:cxn ang="0">
                  <a:pos x="118" y="1044"/>
                </a:cxn>
              </a:cxnLst>
              <a:rect l="0" t="0" r="r" b="b"/>
              <a:pathLst>
                <a:path w="933" h="1182">
                  <a:moveTo>
                    <a:pt x="118" y="1044"/>
                  </a:moveTo>
                  <a:lnTo>
                    <a:pt x="128" y="340"/>
                  </a:lnTo>
                  <a:cubicBezTo>
                    <a:pt x="134" y="214"/>
                    <a:pt x="182" y="212"/>
                    <a:pt x="264" y="210"/>
                  </a:cubicBezTo>
                  <a:lnTo>
                    <a:pt x="720" y="202"/>
                  </a:lnTo>
                  <a:lnTo>
                    <a:pt x="720" y="320"/>
                  </a:lnTo>
                  <a:lnTo>
                    <a:pt x="933" y="153"/>
                  </a:lnTo>
                  <a:lnTo>
                    <a:pt x="712" y="0"/>
                  </a:lnTo>
                  <a:lnTo>
                    <a:pt x="714" y="92"/>
                  </a:lnTo>
                  <a:cubicBezTo>
                    <a:pt x="714" y="92"/>
                    <a:pt x="406" y="94"/>
                    <a:pt x="234" y="94"/>
                  </a:cubicBezTo>
                  <a:cubicBezTo>
                    <a:pt x="60" y="96"/>
                    <a:pt x="2" y="156"/>
                    <a:pt x="0" y="298"/>
                  </a:cubicBezTo>
                  <a:lnTo>
                    <a:pt x="0" y="1058"/>
                  </a:lnTo>
                  <a:cubicBezTo>
                    <a:pt x="20" y="1182"/>
                    <a:pt x="93" y="1170"/>
                    <a:pt x="118" y="10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gray">
            <a:xfrm rot="-5400000">
              <a:off x="917" y="1548"/>
              <a:ext cx="301" cy="1109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5" y="472"/>
                </a:cxn>
                <a:cxn ang="0">
                  <a:pos x="0" y="474"/>
                </a:cxn>
                <a:cxn ang="0">
                  <a:pos x="72" y="604"/>
                </a:cxn>
                <a:cxn ang="0">
                  <a:pos x="142" y="474"/>
                </a:cxn>
                <a:cxn ang="0">
                  <a:pos x="100" y="474"/>
                </a:cxn>
                <a:cxn ang="0">
                  <a:pos x="99" y="0"/>
                </a:cxn>
                <a:cxn ang="0">
                  <a:pos x="37" y="1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677" y="998"/>
              <a:ext cx="933" cy="1182"/>
            </a:xfrm>
            <a:custGeom>
              <a:avLst/>
              <a:gdLst/>
              <a:ahLst/>
              <a:cxnLst>
                <a:cxn ang="0">
                  <a:pos x="118" y="1044"/>
                </a:cxn>
                <a:cxn ang="0">
                  <a:pos x="128" y="340"/>
                </a:cxn>
                <a:cxn ang="0">
                  <a:pos x="264" y="210"/>
                </a:cxn>
                <a:cxn ang="0">
                  <a:pos x="720" y="202"/>
                </a:cxn>
                <a:cxn ang="0">
                  <a:pos x="720" y="320"/>
                </a:cxn>
                <a:cxn ang="0">
                  <a:pos x="933" y="153"/>
                </a:cxn>
                <a:cxn ang="0">
                  <a:pos x="712" y="0"/>
                </a:cxn>
                <a:cxn ang="0">
                  <a:pos x="714" y="92"/>
                </a:cxn>
                <a:cxn ang="0">
                  <a:pos x="234" y="94"/>
                </a:cxn>
                <a:cxn ang="0">
                  <a:pos x="0" y="298"/>
                </a:cxn>
                <a:cxn ang="0">
                  <a:pos x="0" y="1058"/>
                </a:cxn>
                <a:cxn ang="0">
                  <a:pos x="118" y="1044"/>
                </a:cxn>
              </a:cxnLst>
              <a:rect l="0" t="0" r="r" b="b"/>
              <a:pathLst>
                <a:path w="933" h="1182">
                  <a:moveTo>
                    <a:pt x="118" y="1044"/>
                  </a:moveTo>
                  <a:lnTo>
                    <a:pt x="128" y="340"/>
                  </a:lnTo>
                  <a:cubicBezTo>
                    <a:pt x="134" y="214"/>
                    <a:pt x="182" y="212"/>
                    <a:pt x="264" y="210"/>
                  </a:cubicBezTo>
                  <a:lnTo>
                    <a:pt x="720" y="202"/>
                  </a:lnTo>
                  <a:lnTo>
                    <a:pt x="720" y="320"/>
                  </a:lnTo>
                  <a:lnTo>
                    <a:pt x="933" y="153"/>
                  </a:lnTo>
                  <a:lnTo>
                    <a:pt x="712" y="0"/>
                  </a:lnTo>
                  <a:lnTo>
                    <a:pt x="714" y="92"/>
                  </a:lnTo>
                  <a:cubicBezTo>
                    <a:pt x="714" y="92"/>
                    <a:pt x="406" y="94"/>
                    <a:pt x="234" y="94"/>
                  </a:cubicBezTo>
                  <a:cubicBezTo>
                    <a:pt x="60" y="96"/>
                    <a:pt x="2" y="156"/>
                    <a:pt x="0" y="298"/>
                  </a:cubicBezTo>
                  <a:lnTo>
                    <a:pt x="0" y="1058"/>
                  </a:lnTo>
                  <a:cubicBezTo>
                    <a:pt x="20" y="1182"/>
                    <a:pt x="93" y="1170"/>
                    <a:pt x="118" y="10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3523908" y="2773201"/>
            <a:ext cx="5362917" cy="1304925"/>
          </a:xfrm>
          <a:prstGeom prst="roundRect">
            <a:avLst>
              <a:gd name="adj" fmla="val 11505"/>
            </a:avLst>
          </a:prstGeom>
          <a:solidFill>
            <a:srgbClr val="CC99FF"/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ltGray">
          <a:xfrm>
            <a:off x="3629338" y="4508297"/>
            <a:ext cx="5257487" cy="1314450"/>
          </a:xfrm>
          <a:prstGeom prst="roundRect">
            <a:avLst>
              <a:gd name="adj" fmla="val 11505"/>
            </a:avLst>
          </a:prstGeom>
          <a:solidFill>
            <a:schemeClr val="accent2">
              <a:lumMod val="60000"/>
              <a:lumOff val="4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gray">
          <a:xfrm>
            <a:off x="4502151" y="482912"/>
            <a:ext cx="4384674" cy="1804254"/>
          </a:xfrm>
          <a:prstGeom prst="roundRect">
            <a:avLst>
              <a:gd name="adj" fmla="val 11505"/>
            </a:avLst>
          </a:prstGeom>
          <a:solidFill>
            <a:srgbClr val="99CCFF"/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ru-RU" sz="2000" b="1" dirty="0"/>
              <a:t>положительная динамика </a:t>
            </a:r>
            <a:r>
              <a:rPr lang="ru-RU" sz="2000" b="1" dirty="0" smtClean="0"/>
              <a:t>готовности</a:t>
            </a:r>
          </a:p>
          <a:p>
            <a:pPr algn="just"/>
            <a:r>
              <a:rPr lang="ru-RU" sz="2000" b="1" dirty="0" smtClean="0"/>
              <a:t> </a:t>
            </a:r>
            <a:r>
              <a:rPr lang="ru-RU" sz="2000" b="1" dirty="0"/>
              <a:t>педагогов к реализации ДООП,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отражающих </a:t>
            </a:r>
            <a:r>
              <a:rPr lang="ru-RU" sz="2000" b="1" dirty="0"/>
              <a:t>систему ранней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профориентации детей</a:t>
            </a:r>
          </a:p>
          <a:p>
            <a:pPr algn="just"/>
            <a:r>
              <a:rPr lang="ru-RU" sz="2000" b="1" dirty="0" smtClean="0"/>
              <a:t> </a:t>
            </a:r>
            <a:r>
              <a:rPr lang="ru-RU" sz="2000" b="1" dirty="0"/>
              <a:t>дошкольного возраста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gray">
          <a:xfrm>
            <a:off x="2353700" y="660305"/>
            <a:ext cx="2162398" cy="1298575"/>
          </a:xfrm>
          <a:prstGeom prst="roundRect">
            <a:avLst>
              <a:gd name="adj" fmla="val 11921"/>
            </a:avLst>
          </a:prstGeom>
          <a:solidFill>
            <a:srgbClr val="99CCFF"/>
          </a:soli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000" b="1" u="sng" dirty="0" smtClean="0"/>
              <a:t>Количественные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i="1" dirty="0"/>
              <a:t>(педагоги):</a:t>
            </a:r>
            <a:endParaRPr lang="ru-RU" sz="2000" dirty="0"/>
          </a:p>
        </p:txBody>
      </p:sp>
      <p:sp>
        <p:nvSpPr>
          <p:cNvPr id="15" name="Freeform 14"/>
          <p:cNvSpPr>
            <a:spLocks/>
          </p:cNvSpPr>
          <p:nvPr/>
        </p:nvSpPr>
        <p:spPr bwMode="gray">
          <a:xfrm>
            <a:off x="2383780" y="701606"/>
            <a:ext cx="811213" cy="64928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48627"/>
                  <a:invGamma/>
                </a:schemeClr>
              </a:gs>
              <a:gs pos="50000">
                <a:schemeClr val="hlink">
                  <a:alpha val="0"/>
                </a:schemeClr>
              </a:gs>
              <a:gs pos="100000">
                <a:schemeClr val="hlink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gray">
          <a:xfrm>
            <a:off x="2414928" y="2749204"/>
            <a:ext cx="2094819" cy="1298575"/>
          </a:xfrm>
          <a:prstGeom prst="roundRect">
            <a:avLst>
              <a:gd name="adj" fmla="val 11921"/>
            </a:avLst>
          </a:prstGeom>
          <a:solidFill>
            <a:srgbClr val="CC99FF"/>
          </a:soli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000" b="1" u="sng" dirty="0" smtClean="0"/>
              <a:t>Количественные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i="1" dirty="0"/>
              <a:t>(дети):</a:t>
            </a:r>
            <a:endParaRPr lang="ru-RU" sz="2000" dirty="0"/>
          </a:p>
        </p:txBody>
      </p:sp>
      <p:sp>
        <p:nvSpPr>
          <p:cNvPr id="17" name="Freeform 16"/>
          <p:cNvSpPr>
            <a:spLocks/>
          </p:cNvSpPr>
          <p:nvPr/>
        </p:nvSpPr>
        <p:spPr bwMode="gray">
          <a:xfrm>
            <a:off x="2467768" y="2779368"/>
            <a:ext cx="811213" cy="64928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50000">
                <a:schemeClr val="folHlink">
                  <a:alpha val="0"/>
                </a:schemeClr>
              </a:gs>
              <a:gs pos="100000">
                <a:schemeClr val="folHlink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gray">
          <a:xfrm>
            <a:off x="2467768" y="4513144"/>
            <a:ext cx="2059894" cy="1298575"/>
          </a:xfrm>
          <a:prstGeom prst="roundRect">
            <a:avLst>
              <a:gd name="adj" fmla="val 11921"/>
            </a:avLst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Freeform 18"/>
          <p:cNvSpPr>
            <a:spLocks/>
          </p:cNvSpPr>
          <p:nvPr/>
        </p:nvSpPr>
        <p:spPr bwMode="gray">
          <a:xfrm>
            <a:off x="2472096" y="4584278"/>
            <a:ext cx="811213" cy="649287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50000">
                <a:schemeClr val="accent2">
                  <a:alpha val="0"/>
                </a:schemeClr>
              </a:gs>
              <a:gs pos="100000">
                <a:schemeClr val="accent2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" name="Picture 19" descr="YG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820" y="2295550"/>
            <a:ext cx="1882775" cy="1879600"/>
          </a:xfrm>
          <a:prstGeom prst="rect">
            <a:avLst/>
          </a:prstGeom>
          <a:noFill/>
        </p:spPr>
      </p:pic>
      <p:sp>
        <p:nvSpPr>
          <p:cNvPr id="21" name="Text Box 20"/>
          <p:cNvSpPr txBox="1">
            <a:spLocks noChangeArrowheads="1"/>
          </p:cNvSpPr>
          <p:nvPr/>
        </p:nvSpPr>
        <p:spPr bwMode="black">
          <a:xfrm>
            <a:off x="4664075" y="2750884"/>
            <a:ext cx="4500115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/>
              <a:t>положительная динамика в уровне </a:t>
            </a:r>
            <a:r>
              <a:rPr lang="ru-RU" sz="2000" b="1" dirty="0" err="1"/>
              <a:t>сформированности</a:t>
            </a:r>
            <a:r>
              <a:rPr lang="ru-RU" sz="2000" b="1" dirty="0"/>
              <a:t> представлений детей о профессиях взрослых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black">
          <a:xfrm>
            <a:off x="4664075" y="4710703"/>
            <a:ext cx="422275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/>
              <a:t>изменения качества образовательной среды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gray">
          <a:xfrm>
            <a:off x="147869" y="2886336"/>
            <a:ext cx="157321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 smtClean="0"/>
              <a:t>Ожидаемые результаты</a:t>
            </a:r>
            <a:endParaRPr lang="en-US" sz="2000" b="1" dirty="0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white">
          <a:xfrm>
            <a:off x="2467769" y="4789529"/>
            <a:ext cx="196463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u="sng" dirty="0"/>
              <a:t>Качественные:</a:t>
            </a:r>
            <a:r>
              <a:rPr lang="ru-RU" sz="2400" b="1" u="sng" dirty="0"/>
              <a:t> </a:t>
            </a:r>
            <a:endParaRPr lang="en-US" sz="2400" b="1" u="sng" dirty="0"/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gray">
          <a:xfrm>
            <a:off x="4321628" y="3341713"/>
            <a:ext cx="376237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gray">
          <a:xfrm>
            <a:off x="4241571" y="1293341"/>
            <a:ext cx="376237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gray">
          <a:xfrm>
            <a:off x="4339543" y="5061321"/>
            <a:ext cx="376237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6" name="Picture 3" descr="Z:\2018-2019\Яковлева СтартАп\30 ноября 2018\4 вариант выступления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89" y="5733256"/>
            <a:ext cx="1433997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20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878c46411944729ac453c342bf1d87fb693c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390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Параллакс</vt:lpstr>
      <vt:lpstr>«Путешествие в мир рабочих и инженерных профессий  Южного Урала» </vt:lpstr>
      <vt:lpstr>Состав команды</vt:lpstr>
      <vt:lpstr>Презентация PowerPoint</vt:lpstr>
      <vt:lpstr>Презентация PowerPoint</vt:lpstr>
      <vt:lpstr>Формируемые у детей компетенции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«Путешествие в мир рабочих и инженерных профессий  Южного Урала» 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Полигональный фон - шаблон презентации с сайта http://presentation-creation.ru</dc:title>
  <dc:creator>obstinate</dc:creator>
  <cp:keywords>шаблон презентаций, абстрактный шаблон презентации</cp:keywords>
  <dc:description>Шаблон презентации с сайта http://presentation-creation.ru/</dc:description>
  <cp:lastModifiedBy>Елена Лямцева Валерьевна</cp:lastModifiedBy>
  <cp:revision>75</cp:revision>
  <dcterms:created xsi:type="dcterms:W3CDTF">2017-08-27T14:03:33Z</dcterms:created>
  <dcterms:modified xsi:type="dcterms:W3CDTF">2018-12-18T12:35:02Z</dcterms:modified>
</cp:coreProperties>
</file>