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3" r:id="rId4"/>
    <p:sldId id="264" r:id="rId5"/>
    <p:sldId id="276" r:id="rId6"/>
    <p:sldId id="277" r:id="rId7"/>
    <p:sldId id="278" r:id="rId8"/>
    <p:sldId id="256" r:id="rId9"/>
    <p:sldId id="257" r:id="rId10"/>
    <p:sldId id="260" r:id="rId11"/>
    <p:sldId id="258" r:id="rId12"/>
    <p:sldId id="259" r:id="rId13"/>
    <p:sldId id="290" r:id="rId14"/>
    <p:sldId id="266" r:id="rId15"/>
    <p:sldId id="273" r:id="rId16"/>
    <p:sldId id="274" r:id="rId17"/>
    <p:sldId id="279" r:id="rId18"/>
    <p:sldId id="280" r:id="rId19"/>
    <p:sldId id="281" r:id="rId20"/>
    <p:sldId id="271" r:id="rId21"/>
    <p:sldId id="284" r:id="rId22"/>
    <p:sldId id="285" r:id="rId23"/>
    <p:sldId id="272" r:id="rId24"/>
    <p:sldId id="287" r:id="rId25"/>
    <p:sldId id="286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A787-DBAB-462B-962E-E1F7ABC4F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70F4A-630F-4A56-B511-9AF8AADF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55A8CE3-AA3E-48AB-9ED9-B57CD5FC2B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FA000EA-87CA-48D2-B8E8-4C7BB87AB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7" descr="http://newsoftek.at.ua/_pu/0/10295479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0713"/>
            <a:ext cx="6842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0" y="0"/>
            <a:ext cx="9144000" cy="620713"/>
            <a:chOff x="0" y="0"/>
            <a:chExt cx="9144000" cy="714375"/>
          </a:xfrm>
        </p:grpSpPr>
        <p:pic>
          <p:nvPicPr>
            <p:cNvPr id="1039" name="Picture 5" descr="http://newsoftek.at.ua/_pu/0/10295479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4716016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9" descr="http://newsoftek.at.ua/_pu/0/10295479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72000" y="0"/>
              <a:ext cx="45720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46"/>
          <p:cNvGrpSpPr>
            <a:grpSpLocks/>
          </p:cNvGrpSpPr>
          <p:nvPr/>
        </p:nvGrpSpPr>
        <p:grpSpPr bwMode="auto">
          <a:xfrm>
            <a:off x="0" y="6237288"/>
            <a:ext cx="9144000" cy="620712"/>
            <a:chOff x="0" y="0"/>
            <a:chExt cx="9144000" cy="714375"/>
          </a:xfrm>
        </p:grpSpPr>
        <p:pic>
          <p:nvPicPr>
            <p:cNvPr id="1037" name="Picture 5" descr="http://newsoftek.at.ua/_pu/0/10295479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4716016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9" descr="http://newsoftek.at.ua/_pu/0/10295479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72000" y="0"/>
              <a:ext cx="45720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7" descr="http://newsoftek.at.ua/_pu/0/10295479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9625" y="549275"/>
            <a:ext cx="7143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advClick="0">
    <p:strips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Модельный ответ: </a:t>
            </a:r>
            <a:endParaRPr lang="ru-RU" dirty="0" smtClean="0"/>
          </a:p>
          <a:p>
            <a:r>
              <a:rPr lang="ru-RU" dirty="0" smtClean="0"/>
              <a:t>1.Определение силы.</a:t>
            </a:r>
          </a:p>
          <a:p>
            <a:r>
              <a:rPr lang="ru-RU" dirty="0" smtClean="0"/>
              <a:t>2.Обозначение.</a:t>
            </a:r>
          </a:p>
          <a:p>
            <a:r>
              <a:rPr lang="ru-RU" dirty="0" smtClean="0"/>
              <a:t>3.Направление.</a:t>
            </a:r>
          </a:p>
          <a:p>
            <a:r>
              <a:rPr lang="ru-RU" dirty="0" smtClean="0"/>
              <a:t>4.Точку приложения силы.</a:t>
            </a:r>
          </a:p>
          <a:p>
            <a:r>
              <a:rPr lang="ru-RU" dirty="0" smtClean="0"/>
              <a:t>5.Модуль силы.</a:t>
            </a:r>
          </a:p>
          <a:p>
            <a:r>
              <a:rPr lang="ru-RU" dirty="0" smtClean="0"/>
              <a:t>6.Графическое изображение силы.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786314" y="2357430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2" action="ppaction://hlinksldjump" highlightClick="1"/>
          </p:cNvPr>
          <p:cNvSpPr/>
          <p:nvPr/>
        </p:nvSpPr>
        <p:spPr>
          <a:xfrm>
            <a:off x="3714744" y="2857496"/>
            <a:ext cx="613788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3" action="ppaction://hlinksldjump" highlightClick="1"/>
          </p:cNvPr>
          <p:cNvSpPr/>
          <p:nvPr/>
        </p:nvSpPr>
        <p:spPr>
          <a:xfrm>
            <a:off x="3714744" y="3500438"/>
            <a:ext cx="47091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5572132" y="4071942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5" action="ppaction://hlinksldjump" highlightClick="1"/>
          </p:cNvPr>
          <p:cNvSpPr/>
          <p:nvPr/>
        </p:nvSpPr>
        <p:spPr>
          <a:xfrm>
            <a:off x="3714744" y="4714884"/>
            <a:ext cx="64294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6" action="ppaction://hlinksldjump" highlightClick="1"/>
          </p:cNvPr>
          <p:cNvSpPr/>
          <p:nvPr/>
        </p:nvSpPr>
        <p:spPr>
          <a:xfrm>
            <a:off x="7000892" y="5214950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7027373" cy="4525963"/>
          </a:xfrm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65" b="13294"/>
          <a:stretch/>
        </p:blipFill>
        <p:spPr>
          <a:xfrm>
            <a:off x="1547664" y="1268760"/>
            <a:ext cx="6370109" cy="4877217"/>
          </a:xfrm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24744"/>
            <a:ext cx="6774669" cy="4780981"/>
          </a:xfrm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Сила  тяжести</a:t>
            </a:r>
            <a:endParaRPr lang="ru-RU" sz="8000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9px.ru/sstorage/53/2011/10/11510111352364031_m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3905244" cy="2928933"/>
          </a:xfrm>
          <a:prstGeom prst="rect">
            <a:avLst/>
          </a:prstGeom>
          <a:noFill/>
        </p:spPr>
      </p:pic>
      <p:pic>
        <p:nvPicPr>
          <p:cNvPr id="27654" name="Picture 6" descr="http://im4-tub-ru.yandex.net/i?id=222742558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0"/>
            <a:ext cx="3733811" cy="250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чём причина наблюдаемых явлений?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1643050"/>
            <a:ext cx="3714776" cy="4495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мяч бросить в горизонтальном направлении, то он не летит прямолинейно. Его траектория кривая линия. ПОЧЕМУ?</a:t>
            </a:r>
          </a:p>
        </p:txBody>
      </p:sp>
      <p:pic>
        <p:nvPicPr>
          <p:cNvPr id="12292" name="Picture 6" descr="6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643182"/>
            <a:ext cx="4143404" cy="2190760"/>
          </a:xfrm>
          <a:noFill/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чём причина наблюдаемых явлений?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3810000" cy="39624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Искусственный спутник, запущенный с Земли, так же летит не по прямой, а движется вокруг Земли. ПОЧЕМУ?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28676" name="Picture 4" descr="http://forum.sh-fizika.ru/index.php?PHPSESSID=6b337812ed82976aefd30867d8505505&amp;action=dlattach;topic=70.0;attach=44;im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82"/>
          <a:stretch>
            <a:fillRect/>
          </a:stretch>
        </p:blipFill>
        <p:spPr bwMode="auto">
          <a:xfrm>
            <a:off x="4572000" y="1785926"/>
            <a:ext cx="3606901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9080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Сила тяжести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7643866" cy="51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420938"/>
            <a:ext cx="3970338" cy="2260600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Обозначение силы тяжести:</a:t>
            </a:r>
          </a:p>
          <a:p>
            <a:pPr marL="381000" indent="-381000" eaLnBrk="1" hangingPunct="1"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тяж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сила тяжести.</a:t>
            </a:r>
          </a:p>
          <a:p>
            <a:pPr marL="381000" indent="-381000"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 (ньютоны) - единицы измерения илы. </a:t>
            </a:r>
            <a:endParaRPr lang="ru-RU" sz="2400" dirty="0" smtClean="0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тяжести на земной поверхности разная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981200"/>
            <a:ext cx="2514600" cy="3276600"/>
          </a:xfrm>
        </p:spPr>
        <p:txBody>
          <a:bodyPr/>
          <a:lstStyle/>
          <a:p>
            <a:pPr eaLnBrk="1" hangingPunct="1"/>
            <a:r>
              <a:rPr lang="ru-RU" smtClean="0"/>
              <a:t>Сила тяжести на полюсе немного больше, чем на экваторе</a:t>
            </a:r>
          </a:p>
        </p:txBody>
      </p:sp>
      <p:pic>
        <p:nvPicPr>
          <p:cNvPr id="24580" name="Picture 6" descr="Радиусы Земли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8620" y="1676400"/>
            <a:ext cx="5141179" cy="4181492"/>
          </a:xfrm>
          <a:noFill/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Где сила тяжести больше: на вершине горы или у её подножия?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895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Сила тяжести на вершине горы несколько меньше, чем у её подножия</a:t>
            </a:r>
          </a:p>
        </p:txBody>
      </p:sp>
      <p:pic>
        <p:nvPicPr>
          <p:cNvPr id="37890" name="Picture 2" descr="http://persianpet.org/forum/images/imported/2013/07/553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857364"/>
            <a:ext cx="4957770" cy="37183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Сила, возникающая во время деформации и стремящаяся вернуть в его исходное положение называется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силой упругости.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643834" y="5286388"/>
            <a:ext cx="756664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Гамак под медведем растянут сильнее, чем под бабочкой. Следовательно, медведь давит на гамак с большей сил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83015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47700" y="2357430"/>
            <a:ext cx="8496300" cy="2520950"/>
          </a:xfrm>
        </p:spPr>
        <p:txBody>
          <a:bodyPr/>
          <a:lstStyle/>
          <a:p>
            <a:pPr eaLnBrk="1" hangingPunct="1"/>
            <a:r>
              <a:rPr lang="ru-RU" sz="2800" dirty="0" err="1" smtClean="0"/>
              <a:t>F</a:t>
            </a:r>
            <a:r>
              <a:rPr lang="ru-RU" sz="2000" dirty="0" err="1" smtClean="0"/>
              <a:t>тяж</a:t>
            </a:r>
            <a:r>
              <a:rPr lang="ru-RU" sz="2800" dirty="0" smtClean="0"/>
              <a:t>– сила тяжести, Н </a:t>
            </a:r>
          </a:p>
          <a:p>
            <a:pPr eaLnBrk="1" hangingPunct="1"/>
            <a:r>
              <a:rPr lang="ru-RU" sz="2800" dirty="0" err="1" smtClean="0"/>
              <a:t>g</a:t>
            </a:r>
            <a:r>
              <a:rPr lang="ru-RU" sz="2800" dirty="0" smtClean="0"/>
              <a:t>– коэффициент силы тяжести, Н/кг </a:t>
            </a:r>
          </a:p>
          <a:p>
            <a:pPr eaLnBrk="1" hangingPunct="1"/>
            <a:r>
              <a:rPr lang="ru-RU" sz="2800" dirty="0" err="1" smtClean="0"/>
              <a:t>m</a:t>
            </a:r>
            <a:r>
              <a:rPr lang="ru-RU" sz="2800" dirty="0" smtClean="0"/>
              <a:t>– масса тела, кг </a:t>
            </a:r>
            <a:endParaRPr lang="en-US" sz="2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Сила тяжести, действующая на тело, прямо пропорциональна массе этого тела.</a:t>
            </a:r>
          </a:p>
        </p:txBody>
      </p:sp>
      <p:grpSp>
        <p:nvGrpSpPr>
          <p:cNvPr id="2" name="Овал 3"/>
          <p:cNvGrpSpPr>
            <a:grpSpLocks/>
          </p:cNvGrpSpPr>
          <p:nvPr/>
        </p:nvGrpSpPr>
        <p:grpSpPr bwMode="auto">
          <a:xfrm>
            <a:off x="3500430" y="642918"/>
            <a:ext cx="5008576" cy="1785950"/>
            <a:chOff x="849" y="100"/>
            <a:chExt cx="4016" cy="1052"/>
          </a:xfrm>
        </p:grpSpPr>
        <p:pic>
          <p:nvPicPr>
            <p:cNvPr id="15363" name="Овал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" y="100"/>
              <a:ext cx="4016" cy="1052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462" y="263"/>
              <a:ext cx="2791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5400" b="1" dirty="0">
                  <a:solidFill>
                    <a:srgbClr val="C00000"/>
                  </a:solidFill>
                  <a:latin typeface="Perpetua" pitchFamily="18" charset="0"/>
                </a:rPr>
                <a:t>F</a:t>
              </a:r>
              <a:r>
                <a:rPr lang="ru-RU" sz="2800" b="1" dirty="0">
                  <a:solidFill>
                    <a:srgbClr val="C00000"/>
                  </a:solidFill>
                  <a:latin typeface="Cambria" pitchFamily="18" charset="0"/>
                </a:rPr>
                <a:t>тяж</a:t>
              </a:r>
              <a:r>
                <a:rPr lang="en-US" sz="5400" b="1" dirty="0">
                  <a:solidFill>
                    <a:srgbClr val="C00000"/>
                  </a:solidFill>
                  <a:latin typeface="Perpetua" pitchFamily="18" charset="0"/>
                </a:rPr>
                <a:t> = gm</a:t>
              </a:r>
              <a:endParaRPr lang="ru-RU" sz="5400" b="1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95288" y="4724400"/>
            <a:ext cx="8424862" cy="16319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  <a:defRPr/>
            </a:pPr>
            <a:r>
              <a:rPr lang="ru-RU" dirty="0"/>
              <a:t>Во сколько раз увеличится </a:t>
            </a:r>
            <a:r>
              <a:rPr lang="en-US" sz="2400" dirty="0">
                <a:solidFill>
                  <a:srgbClr val="C00000"/>
                </a:solidFill>
              </a:rPr>
              <a:t>m</a:t>
            </a:r>
            <a:r>
              <a:rPr lang="ru-RU" dirty="0"/>
              <a:t>, во столько же раз увеличится </a:t>
            </a:r>
            <a:r>
              <a:rPr lang="en-US" sz="2000" dirty="0">
                <a:solidFill>
                  <a:srgbClr val="C00000"/>
                </a:solidFill>
              </a:rPr>
              <a:t>F</a:t>
            </a:r>
            <a:r>
              <a:rPr lang="ru-RU" sz="1600" dirty="0">
                <a:solidFill>
                  <a:srgbClr val="C00000"/>
                </a:solidFill>
              </a:rPr>
              <a:t>тяж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dirty="0"/>
              <a:t>Во сколько раз уменьшится </a:t>
            </a:r>
            <a:r>
              <a:rPr lang="en-US" sz="2000" dirty="0">
                <a:solidFill>
                  <a:srgbClr val="C00000"/>
                </a:solidFill>
              </a:rPr>
              <a:t>m</a:t>
            </a:r>
            <a:r>
              <a:rPr lang="ru-RU" dirty="0"/>
              <a:t>, во столько же раз уменьшится </a:t>
            </a:r>
            <a:r>
              <a:rPr lang="en-US" sz="2000" dirty="0">
                <a:solidFill>
                  <a:srgbClr val="C00000"/>
                </a:solidFill>
              </a:rPr>
              <a:t>F</a:t>
            </a:r>
            <a:r>
              <a:rPr lang="ru-RU" sz="1400" dirty="0">
                <a:solidFill>
                  <a:srgbClr val="C00000"/>
                </a:solidFill>
              </a:rPr>
              <a:t>тяж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dirty="0"/>
              <a:t>Если массы тел одинаковы, то одинаковы и действующие на них силы тяжести.</a:t>
            </a:r>
          </a:p>
          <a:p>
            <a:pPr marL="457200" indent="-457200" algn="ctr">
              <a:buFont typeface="+mj-lt"/>
              <a:buAutoNum type="arabicParenR"/>
              <a:defRPr/>
            </a:pPr>
            <a:r>
              <a:rPr lang="en-US" sz="2000" dirty="0">
                <a:solidFill>
                  <a:srgbClr val="C00000"/>
                </a:solidFill>
              </a:rPr>
              <a:t>m</a:t>
            </a:r>
            <a:r>
              <a:rPr lang="ru-RU" sz="1100" dirty="0">
                <a:solidFill>
                  <a:srgbClr val="C00000"/>
                </a:solidFill>
              </a:rPr>
              <a:t>1</a:t>
            </a:r>
            <a:r>
              <a:rPr lang="ru-RU" sz="2000" dirty="0">
                <a:solidFill>
                  <a:srgbClr val="C00000"/>
                </a:solidFill>
              </a:rPr>
              <a:t> = </a:t>
            </a:r>
            <a:r>
              <a:rPr lang="en-US" sz="2000" dirty="0">
                <a:solidFill>
                  <a:srgbClr val="C00000"/>
                </a:solidFill>
              </a:rPr>
              <a:t>m</a:t>
            </a:r>
            <a:r>
              <a:rPr lang="ru-RU" sz="1100" dirty="0">
                <a:solidFill>
                  <a:srgbClr val="C00000"/>
                </a:solidFill>
              </a:rPr>
              <a:t>2</a:t>
            </a:r>
            <a:r>
              <a:rPr lang="ru-RU" sz="2000" dirty="0">
                <a:solidFill>
                  <a:srgbClr val="C00000"/>
                </a:solidFill>
              </a:rPr>
              <a:t>, то </a:t>
            </a:r>
            <a:r>
              <a:rPr lang="en-US" sz="2000" dirty="0">
                <a:solidFill>
                  <a:srgbClr val="C00000"/>
                </a:solidFill>
              </a:rPr>
              <a:t>F</a:t>
            </a:r>
            <a:r>
              <a:rPr lang="ru-RU" sz="1100" dirty="0">
                <a:solidFill>
                  <a:srgbClr val="C00000"/>
                </a:solidFill>
              </a:rPr>
              <a:t>тяж1</a:t>
            </a:r>
            <a:r>
              <a:rPr lang="ru-RU" sz="2000" dirty="0">
                <a:solidFill>
                  <a:srgbClr val="C00000"/>
                </a:solidFill>
              </a:rPr>
              <a:t> = </a:t>
            </a:r>
            <a:r>
              <a:rPr lang="en-US" sz="2000" dirty="0">
                <a:solidFill>
                  <a:srgbClr val="C00000"/>
                </a:solidFill>
              </a:rPr>
              <a:t>F</a:t>
            </a:r>
            <a:r>
              <a:rPr lang="ru-RU" sz="1100" dirty="0">
                <a:solidFill>
                  <a:srgbClr val="C00000"/>
                </a:solidFill>
              </a:rPr>
              <a:t>тяж2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928670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F~ m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Сила тяжести зависит:</a:t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1) от расстояния между центром Земли и телом;</a:t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2) от массы тела.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ib2.znate.ru/pars_docs/refs/310/309265/309265_html_6c5daeb5.png"/>
          <p:cNvPicPr>
            <a:picLocks noChangeAspect="1" noChangeArrowheads="1"/>
          </p:cNvPicPr>
          <p:nvPr/>
        </p:nvPicPr>
        <p:blipFill>
          <a:blip r:embed="rId2" cstate="print"/>
          <a:srcRect l="66738" t="-11029" r="-107"/>
          <a:stretch>
            <a:fillRect/>
          </a:stretch>
        </p:blipFill>
        <p:spPr bwMode="auto">
          <a:xfrm>
            <a:off x="785786" y="857232"/>
            <a:ext cx="1500198" cy="2157415"/>
          </a:xfrm>
          <a:prstGeom prst="rect">
            <a:avLst/>
          </a:prstGeom>
          <a:noFill/>
        </p:spPr>
      </p:pic>
      <p:pic>
        <p:nvPicPr>
          <p:cNvPr id="21508" name="Picture 4" descr="http://im4-tub-ru.yandex.net/i?id=7172237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643050"/>
            <a:ext cx="4372006" cy="2428892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08" t="46476" r="13719"/>
          <a:stretch>
            <a:fillRect/>
          </a:stretch>
        </p:blipFill>
        <p:spPr bwMode="auto">
          <a:xfrm>
            <a:off x="1571604" y="3214686"/>
            <a:ext cx="15716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2357422" y="4857760"/>
            <a:ext cx="7143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571501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42886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чём причина наблюдаемых явлений?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066800"/>
            <a:ext cx="2160587" cy="5619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6" descr="водопад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4032250" cy="2971800"/>
          </a:xfrm>
          <a:noFill/>
        </p:spPr>
      </p:pic>
      <p:pic>
        <p:nvPicPr>
          <p:cNvPr id="14341" name="Picture 6" descr="Метеорный дожд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575" y="3573463"/>
            <a:ext cx="4524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20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чём причина наблюдаемых явлений?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066800"/>
            <a:ext cx="3810000" cy="609600"/>
          </a:xfrm>
        </p:spPr>
        <p:txBody>
          <a:bodyPr/>
          <a:lstStyle/>
          <a:p>
            <a:pPr eaLnBrk="1" hangingPunct="1"/>
            <a:r>
              <a:rPr lang="ru-RU" smtClean="0"/>
              <a:t>Приливы и отливы</a:t>
            </a:r>
          </a:p>
        </p:txBody>
      </p:sp>
      <p:pic>
        <p:nvPicPr>
          <p:cNvPr id="15364" name="Picture 6" descr="Прилив и отлив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00" y="1600200"/>
            <a:ext cx="3810000" cy="2286000"/>
          </a:xfrm>
          <a:noFill/>
        </p:spPr>
      </p:pic>
      <p:pic>
        <p:nvPicPr>
          <p:cNvPr id="65543" name="Picture 7" descr="отли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прилив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1910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052513"/>
            <a:ext cx="5673725" cy="1143000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Продолжите предложение: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7272337" cy="251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Я сегодня на уроке открыл для себя…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Мне понравилось на уроке то, что…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На уроке меня порадовало…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Я удовлетворён своей работой, потому что…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Мне  хотелось бы порекомендовать…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Если бы я был учителем, то …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71736" y="500042"/>
            <a:ext cx="3500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Рефлексия</a:t>
            </a:r>
          </a:p>
        </p:txBody>
      </p:sp>
      <p:pic>
        <p:nvPicPr>
          <p:cNvPr id="45060" name="Picture 4" descr="http://www.nn.ru/users/foto/326017-2012-05-01-95813f1b7388668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286256"/>
            <a:ext cx="2851436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23850" y="1196975"/>
            <a:ext cx="83518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</a:rPr>
              <a:t>Спасибо за внимание.</a:t>
            </a:r>
          </a:p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</a:rPr>
              <a:t>Спасибо за урок!</a:t>
            </a:r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				F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357554" y="1500174"/>
          <a:ext cx="2214578" cy="152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3" imgW="190440" imgH="241200" progId="Equation.3">
                  <p:embed/>
                </p:oleObj>
              </mc:Choice>
              <mc:Fallback>
                <p:oleObj name="Формула" r:id="rId3" imgW="1904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500174"/>
                        <a:ext cx="2214578" cy="1524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215206" y="5572140"/>
            <a:ext cx="71438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ила упругости всегда направлена в сторону, противоположную деформации.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858148" y="5643578"/>
            <a:ext cx="642942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Точкой приложения силы упругости является та точка, в которой происходит воздействие.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786710" y="5572140"/>
            <a:ext cx="542350" cy="6137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7200" baseline="-250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K|</a:t>
            </a:r>
            <a:r>
              <a:rPr lang="el-GR" sz="7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L|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Коэффициент пропорциональности </a:t>
            </a:r>
            <a:r>
              <a:rPr lang="en-US" dirty="0" smtClean="0">
                <a:latin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</a:rPr>
              <a:t> называют коэффициентом упругости или жёсткостью.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001024" y="5786454"/>
            <a:ext cx="470912" cy="399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Зависимость модуля силы упругости от значения абсолютной деформации 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Arial" charset="0"/>
              </a:rPr>
              <a:t>|x|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18434" name="Picture 2" descr="http://ege.yandex.ru/media/F1-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71810"/>
            <a:ext cx="3750494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7571184" cy="4104456"/>
          </a:xfrm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YzIwYzdk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57232"/>
            <a:ext cx="5832648" cy="5236064"/>
          </a:xfrm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3.8|12.9|8.2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364</TotalTime>
  <Words>314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Тема1</vt:lpstr>
      <vt:lpstr>Формула</vt:lpstr>
      <vt:lpstr>Проверка домашнего задания</vt:lpstr>
      <vt:lpstr>Определение силы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Сила  тяжести</vt:lpstr>
      <vt:lpstr>Презентация PowerPoint</vt:lpstr>
      <vt:lpstr>В чём причина наблюдаемых явлений?</vt:lpstr>
      <vt:lpstr>В чём причина наблюдаемых явлений?</vt:lpstr>
      <vt:lpstr>Сила тяжести</vt:lpstr>
      <vt:lpstr>Сила тяжести на земной поверхности разная</vt:lpstr>
      <vt:lpstr>Где сила тяжести больше: на вершине горы или у её подножия?</vt:lpstr>
      <vt:lpstr>Презентация PowerPoint</vt:lpstr>
      <vt:lpstr>Презентация PowerPoint</vt:lpstr>
      <vt:lpstr> Вывод:  Сила тяжести зависит:   1) от расстояния между центром Земли и телом;   2) от массы тела. </vt:lpstr>
      <vt:lpstr>Презентация PowerPoint</vt:lpstr>
      <vt:lpstr>В чём причина наблюдаемых явлений?</vt:lpstr>
      <vt:lpstr>В чём причина наблюдаемых явлений?</vt:lpstr>
      <vt:lpstr>Продолжите предложение: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Tester</dc:creator>
  <cp:lastModifiedBy>Бессарабов Александр Юрьевич</cp:lastModifiedBy>
  <cp:revision>38</cp:revision>
  <dcterms:created xsi:type="dcterms:W3CDTF">2013-11-25T18:15:31Z</dcterms:created>
  <dcterms:modified xsi:type="dcterms:W3CDTF">2020-01-27T09:36:24Z</dcterms:modified>
</cp:coreProperties>
</file>