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7" r:id="rId2"/>
    <p:sldId id="268" r:id="rId3"/>
    <p:sldId id="316" r:id="rId4"/>
    <p:sldId id="303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04" r:id="rId17"/>
    <p:sldId id="317" r:id="rId18"/>
    <p:sldId id="318" r:id="rId19"/>
    <p:sldId id="300" r:id="rId20"/>
    <p:sldId id="271" r:id="rId21"/>
    <p:sldId id="319" r:id="rId2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1F8"/>
    <a:srgbClr val="E0E1FC"/>
    <a:srgbClr val="800080"/>
    <a:srgbClr val="006666"/>
    <a:srgbClr val="0066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2175" autoAdjust="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131</c:v>
                </c:pt>
                <c:pt idx="1">
                  <c:v>219</c:v>
                </c:pt>
                <c:pt idx="2">
                  <c:v>270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99360"/>
        <c:axId val="21600896"/>
      </c:barChart>
      <c:catAx>
        <c:axId val="2159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600896"/>
        <c:crosses val="autoZero"/>
        <c:auto val="1"/>
        <c:lblAlgn val="ctr"/>
        <c:lblOffset val="100"/>
        <c:noMultiLvlLbl val="0"/>
      </c:catAx>
      <c:valAx>
        <c:axId val="21600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599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1B3EB-C5E9-44BC-82CD-38FBC0AE3C3A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8CB92-EE11-4175-876E-29DABC3D62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159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96FFF-7875-4BAB-88B3-462FDA1DF997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69F5D-BD3E-4F4B-8DD9-5B302F7143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90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9F5D-BD3E-4F4B-8DD9-5B302F7143A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8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9F5D-BD3E-4F4B-8DD9-5B302F7143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4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9F5D-BD3E-4F4B-8DD9-5B302F7143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43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9F5D-BD3E-4F4B-8DD9-5B302F7143A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25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9F5D-BD3E-4F4B-8DD9-5B302F7143A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796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9F5D-BD3E-4F4B-8DD9-5B302F7143A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796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69F5D-BD3E-4F4B-8DD9-5B302F7143A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2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onerov.r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Творческие лаборатории\Творческие лаборатории 2015-2016\справки свидетельства\май 2016\Пустой бланк со дворцом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6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628800"/>
            <a:ext cx="7412360" cy="1584176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0070C0"/>
                </a:solidFill>
                <a:cs typeface="Aharoni" panose="02010803020104030203" pitchFamily="2" charset="-79"/>
              </a:rPr>
              <a:t/>
            </a:r>
            <a:br>
              <a:rPr lang="ru-RU" sz="3100" b="1" i="1" dirty="0" smtClean="0">
                <a:solidFill>
                  <a:srgbClr val="0070C0"/>
                </a:solidFill>
                <a:cs typeface="Aharoni" panose="02010803020104030203" pitchFamily="2" charset="-79"/>
              </a:rPr>
            </a:br>
            <a:r>
              <a:rPr lang="ru-RU" sz="3100" b="1" i="1" dirty="0" smtClean="0">
                <a:solidFill>
                  <a:srgbClr val="0070C0"/>
                </a:solidFill>
                <a:cs typeface="Aharoni" panose="02010803020104030203" pitchFamily="2" charset="-79"/>
              </a:rPr>
              <a:t/>
            </a:r>
            <a:br>
              <a:rPr lang="ru-RU" sz="3100" b="1" i="1" dirty="0" smtClean="0">
                <a:solidFill>
                  <a:srgbClr val="0070C0"/>
                </a:solidFill>
                <a:cs typeface="Aharoni" panose="02010803020104030203" pitchFamily="2" charset="-79"/>
              </a:rPr>
            </a:br>
            <a:r>
              <a:rPr lang="ru-RU" sz="3100" b="1" i="1" dirty="0">
                <a:solidFill>
                  <a:srgbClr val="0070C0"/>
                </a:solidFill>
                <a:cs typeface="Aharoni" panose="02010803020104030203" pitchFamily="2" charset="-79"/>
              </a:rPr>
              <a:t/>
            </a:r>
            <a:br>
              <a:rPr lang="ru-RU" sz="3100" b="1" i="1" dirty="0">
                <a:solidFill>
                  <a:srgbClr val="0070C0"/>
                </a:solidFill>
                <a:cs typeface="Aharoni" panose="02010803020104030203" pitchFamily="2" charset="-79"/>
              </a:rPr>
            </a:br>
            <a:r>
              <a:rPr lang="ru-RU" sz="3100" b="1" i="1" dirty="0" smtClean="0">
                <a:solidFill>
                  <a:srgbClr val="0070C0"/>
                </a:solidFill>
                <a:cs typeface="Aharoni" panose="02010803020104030203" pitchFamily="2" charset="-79"/>
              </a:rPr>
              <a:t/>
            </a:r>
            <a:br>
              <a:rPr lang="ru-RU" sz="3100" b="1" i="1" dirty="0" smtClean="0">
                <a:solidFill>
                  <a:srgbClr val="0070C0"/>
                </a:solidFill>
                <a:cs typeface="Aharoni" panose="02010803020104030203" pitchFamily="2" charset="-79"/>
              </a:rPr>
            </a:br>
            <a:r>
              <a:rPr lang="ru-RU" sz="3100" b="1" i="1" dirty="0" smtClean="0">
                <a:solidFill>
                  <a:srgbClr val="0070C0"/>
                </a:solidFill>
                <a:cs typeface="Aharoni" panose="02010803020104030203" pitchFamily="2" charset="-79"/>
              </a:rPr>
              <a:t/>
            </a:r>
            <a:br>
              <a:rPr lang="ru-RU" sz="3100" b="1" i="1" dirty="0" smtClean="0">
                <a:solidFill>
                  <a:srgbClr val="0070C0"/>
                </a:solidFill>
                <a:cs typeface="Aharoni" panose="02010803020104030203" pitchFamily="2" charset="-79"/>
              </a:rPr>
            </a:br>
            <a:r>
              <a:rPr lang="ru-RU" sz="3100" b="1" i="1" dirty="0">
                <a:solidFill>
                  <a:srgbClr val="0070C0"/>
                </a:solidFill>
                <a:cs typeface="Aharoni" panose="02010803020104030203" pitchFamily="2" charset="-79"/>
              </a:rPr>
              <a:t/>
            </a:r>
            <a:br>
              <a:rPr lang="ru-RU" sz="3100" b="1" i="1" dirty="0">
                <a:solidFill>
                  <a:srgbClr val="0070C0"/>
                </a:solidFill>
                <a:cs typeface="Aharoni" panose="02010803020104030203" pitchFamily="2" charset="-79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областных профессиональных сообществ в реализации инновационных образовательных проектов</a:t>
            </a:r>
            <a:b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server\DDUT\FileDDUT\Шаблоны\Логотипы\лого ДВОРЕЦ с министерство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982671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71541" y="5949280"/>
            <a:ext cx="42440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3356992"/>
            <a:ext cx="3888432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Марценковская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Е.А., заместитель директора </a:t>
            </a:r>
          </a:p>
          <a:p>
            <a:pPr algn="r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методической работе </a:t>
            </a:r>
          </a:p>
        </p:txBody>
      </p:sp>
    </p:spTree>
    <p:extLst>
      <p:ext uri="{BB962C8B-B14F-4D97-AF65-F5344CB8AC3E}">
        <p14:creationId xmlns:p14="http://schemas.microsoft.com/office/powerpoint/2010/main" val="145294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428868"/>
            <a:ext cx="2915369" cy="220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728" r="2918" b="-728"/>
          <a:stretch/>
        </p:blipFill>
        <p:spPr bwMode="auto">
          <a:xfrm rot="198346">
            <a:off x="5746113" y="4504739"/>
            <a:ext cx="3179667" cy="2159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352">
            <a:off x="194287" y="293555"/>
            <a:ext cx="2816395" cy="1876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26" y="2326485"/>
            <a:ext cx="3176221" cy="2116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8" y="2462498"/>
            <a:ext cx="2929684" cy="1952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56" y="212718"/>
            <a:ext cx="2989386" cy="199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821">
            <a:off x="5893935" y="324783"/>
            <a:ext cx="2970162" cy="1979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520" y="4479021"/>
            <a:ext cx="2884374" cy="2188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/>
          <a:srcRect t="9487" b="23890"/>
          <a:stretch/>
        </p:blipFill>
        <p:spPr>
          <a:xfrm rot="21311360">
            <a:off x="278013" y="4338913"/>
            <a:ext cx="2535222" cy="2226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696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6" y="2288482"/>
            <a:ext cx="2941699" cy="219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https://pp.vk.me/c637416/v637416664/13466/9tlX-yTft9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7" r="13471" b="7987"/>
          <a:stretch/>
        </p:blipFill>
        <p:spPr bwMode="auto">
          <a:xfrm rot="21423111">
            <a:off x="121676" y="159608"/>
            <a:ext cx="3229615" cy="2159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0338" r="6011" b="5360"/>
          <a:stretch/>
        </p:blipFill>
        <p:spPr bwMode="auto">
          <a:xfrm>
            <a:off x="683568" y="4473077"/>
            <a:ext cx="3431282" cy="2214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4575">
            <a:off x="132382" y="2477834"/>
            <a:ext cx="3192289" cy="2127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29">
            <a:off x="6516216" y="416898"/>
            <a:ext cx="2421835" cy="3637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11330" r="6023"/>
          <a:stretch/>
        </p:blipFill>
        <p:spPr bwMode="auto">
          <a:xfrm>
            <a:off x="3425651" y="162645"/>
            <a:ext cx="2928906" cy="1993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0"/>
          <a:stretch/>
        </p:blipFill>
        <p:spPr bwMode="auto">
          <a:xfrm>
            <a:off x="4427984" y="4363999"/>
            <a:ext cx="4385179" cy="2323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721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58" t="18133" r="22256" b="8681"/>
          <a:stretch/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02" t="14952" r="15992" b="21408"/>
          <a:stretch/>
        </p:blipFill>
        <p:spPr>
          <a:xfrm>
            <a:off x="25353" y="701265"/>
            <a:ext cx="3654406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02">
            <a:off x="247999" y="3750119"/>
            <a:ext cx="4036871" cy="2691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b="11926"/>
          <a:stretch/>
        </p:blipFill>
        <p:spPr>
          <a:xfrm rot="21295648">
            <a:off x="3751486" y="479564"/>
            <a:ext cx="2604296" cy="2963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8012"/>
            <a:ext cx="2646040" cy="396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64178"/>
            <a:ext cx="4086496" cy="2724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195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576" t="16542" r="20467" b="23001"/>
          <a:stretch/>
        </p:blipFill>
        <p:spPr>
          <a:xfrm>
            <a:off x="3287183" y="2055848"/>
            <a:ext cx="2243133" cy="1775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14700" r="2002" b="12850"/>
          <a:stretch/>
        </p:blipFill>
        <p:spPr>
          <a:xfrm>
            <a:off x="5606644" y="102373"/>
            <a:ext cx="3134765" cy="3729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09" y="3875224"/>
            <a:ext cx="4330767" cy="288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3" t="4693" r="1063" b="6146"/>
          <a:stretch/>
        </p:blipFill>
        <p:spPr>
          <a:xfrm>
            <a:off x="3624524" y="121069"/>
            <a:ext cx="1568452" cy="1864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7579">
            <a:off x="722913" y="4094230"/>
            <a:ext cx="3384376" cy="2536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9" y="260648"/>
            <a:ext cx="2931790" cy="390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2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Творческая лаборатория по направлению «Информационные технологии» (дистанционный формат)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08" t="11769" r="13308" b="3908"/>
          <a:stretch/>
        </p:blipFill>
        <p:spPr>
          <a:xfrm>
            <a:off x="971600" y="1700808"/>
            <a:ext cx="7352968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445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25219" y="-33496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04" y="1412776"/>
            <a:ext cx="4392488" cy="122413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муниципальных образований</a:t>
            </a:r>
            <a:b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Архангельской области</a:t>
            </a:r>
            <a:b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МО из 25 МО</a:t>
            </a:r>
            <a:b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Мои документы\Творческие лаборатории\общие документы по ТЛ\ФИП\Сним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7" y="2492896"/>
            <a:ext cx="4716016" cy="307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95528" y="4509120"/>
            <a:ext cx="3996952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численности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лабораторий </a:t>
            </a:r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4671020" y="1412776"/>
          <a:ext cx="424656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3568" y="241243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количественные 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8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25219" y="-33496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620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качественные результаты </a:t>
            </a: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апробация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интерактивных форм работы;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банк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талантливых детей по направлениям проекта;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банк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группового и индивидуального сопровождения молодых талантов;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повышение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качественных показателей участия обучающихся в мероприятиях различных уровней;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повышение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компетентности педагогов;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программно-методические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педагогов и родителей;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архив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видеоматериалов мастер-классов, открытых занятий;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организация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сетевого взаимодействия с организациями – партнерами;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обновление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материально-технической базы учреждения.</a:t>
            </a:r>
          </a:p>
          <a:p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проекта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внедрение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интерактивных форм работы в практику организаций дополнительного образования;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расширение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деятельности творческих лабораторий;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привлечение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участию в творческих лабораториях обучающихся и педагогов детских объединений организаций дополнительного образования других регионов РФ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6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0" y="0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199" y="548680"/>
            <a:ext cx="8229600" cy="432048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Проект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«Дистанционные образовательные технологии в практике работы организаций дополнительного образования»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(региональная инновационная площадка, 2016 год)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199" y="1961455"/>
            <a:ext cx="8229601" cy="4164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	Проект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направлен 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разработку, апробацию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и внедрение в практику организации дополнительного образования различных форм образовательной деятельности посредством дистанционных образовательных технологий.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3924697" cy="28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58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47614" y="0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0"/>
            <a:ext cx="9143999" cy="6848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общеразвивающая программа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по технической направленности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занятий по организации безопасного поведения на дорогах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Конкурсы, олимпиады, </a:t>
            </a:r>
            <a:r>
              <a:rPr lang="en-US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квесты</a:t>
            </a:r>
            <a:endPara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endParaRPr lang="ru-RU" sz="19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9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solidFill>
                <a:prstClr val="black"/>
              </a:solidFill>
            </a:endParaRPr>
          </a:p>
          <a:p>
            <a:pPr algn="just"/>
            <a:endParaRPr lang="ru-RU" dirty="0">
              <a:solidFill>
                <a:prstClr val="black"/>
              </a:solidFill>
            </a:endParaRPr>
          </a:p>
          <a:p>
            <a:pPr algn="just"/>
            <a:endParaRPr lang="ru-RU" dirty="0" smtClean="0">
              <a:solidFill>
                <a:prstClr val="black"/>
              </a:solidFill>
            </a:endParaRPr>
          </a:p>
          <a:p>
            <a:pPr algn="just"/>
            <a:endParaRPr lang="ru-RU" dirty="0">
              <a:solidFill>
                <a:prstClr val="black"/>
              </a:solidFill>
            </a:endParaRPr>
          </a:p>
          <a:p>
            <a:pPr algn="just"/>
            <a:endParaRPr lang="ru-RU" dirty="0" smtClean="0">
              <a:solidFill>
                <a:prstClr val="black"/>
              </a:solidFill>
            </a:endParaRPr>
          </a:p>
          <a:p>
            <a:pPr algn="just"/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3125" r="27379" b="10156"/>
          <a:stretch/>
        </p:blipFill>
        <p:spPr bwMode="auto">
          <a:xfrm>
            <a:off x="3923928" y="1556792"/>
            <a:ext cx="4579714" cy="41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3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47614" y="-8708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199" y="548680"/>
            <a:ext cx="8229600" cy="936104"/>
          </a:xfrm>
        </p:spPr>
        <p:txBody>
          <a:bodyPr>
            <a:noAutofit/>
          </a:bodyPr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«Следует поддерживать развитие педагогических сообществ, </a:t>
            </a:r>
            <a:b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интерактивных методических кабинетов – </a:t>
            </a:r>
            <a:b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словом, всего того, что формирует профессиональную среду </a:t>
            </a:r>
            <a:b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(В.В. Путин)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профессиональных сообществ: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создание единого информационного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пространства;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организация формального и неформального общения на профессиональные темы;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обмен опытом;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распространение успешных педагогических практик;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поддержка новых образовательных инициатив.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3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47614" y="0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392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результаты проекта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920880" cy="513825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Разработка, апробация и внедрение в практику организации дополнительного образования различных форм образовательной деятельности посредством дистанционных образовательных технологий.</a:t>
            </a:r>
          </a:p>
          <a:p>
            <a:pPr>
              <a:spcBef>
                <a:spcPts val="0"/>
              </a:spcBef>
            </a:pPr>
            <a:endParaRPr lang="ru-RU" sz="1900" dirty="0" smtClean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Создание проектного продукта доступного для педагогов и руководителей организаций дополнительного образования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0"/>
              </a:spcBef>
            </a:pPr>
            <a:endParaRPr lang="ru-RU" sz="1900" dirty="0" smtClean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Повышение профессиональной компетентности педагогов в области </a:t>
            </a:r>
            <a:r>
              <a:rPr lang="en-US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IT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- технологий.</a:t>
            </a:r>
          </a:p>
          <a:p>
            <a:pPr>
              <a:spcBef>
                <a:spcPts val="0"/>
              </a:spcBef>
            </a:pPr>
            <a:endParaRPr lang="ru-RU" sz="1900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овышение 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доступности дополнительного образования для различных категорий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обучающихся.</a:t>
            </a:r>
          </a:p>
          <a:p>
            <a:pPr>
              <a:spcBef>
                <a:spcPts val="0"/>
              </a:spcBef>
            </a:pP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89098"/>
            <a:ext cx="2065556" cy="137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29121" y="0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392" y="260648"/>
            <a:ext cx="8229600" cy="9361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1"/>
            <a:ext cx="8208912" cy="367240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образовательное учреждение</a:t>
            </a:r>
          </a:p>
          <a:p>
            <a:pPr marL="0" indent="0" algn="ctr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дополнительного образования Архангельской области </a:t>
            </a:r>
          </a:p>
          <a:p>
            <a:pPr marL="0" indent="0" algn="ctr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«Дворец детского и юношеского творчества»</a:t>
            </a:r>
          </a:p>
          <a:p>
            <a:pPr marL="0" indent="0" algn="ctr"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Архангельск, Набережная северной Двины, д.73</a:t>
            </a:r>
          </a:p>
          <a:p>
            <a:pPr marL="0" indent="0" algn="ctr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(8182)286616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pionerov.ru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12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47614" y="-8708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9"/>
          <p:cNvPicPr>
            <a:picLocks noGrp="1"/>
          </p:cNvPicPr>
          <p:nvPr>
            <p:ph idx="1"/>
          </p:nvPr>
        </p:nvPicPr>
        <p:blipFill rotWithShape="1">
          <a:blip r:embed="rId4"/>
          <a:srcRect l="24162" t="5694" r="24971" b="4794"/>
          <a:stretch/>
        </p:blipFill>
        <p:spPr bwMode="auto">
          <a:xfrm>
            <a:off x="0" y="-603448"/>
            <a:ext cx="9120192" cy="7308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227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0" y="0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199" y="548680"/>
            <a:ext cx="8229600" cy="432048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Проект «Молодые таланты Поморья»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(федеральная инновационная площадка, 2016 год)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5" name="Picture 2" descr="F:\Творческие лаборатории 2017-2018\ВЕСНА\чистая эмблем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 t="7335" r="23026" b="9705"/>
          <a:stretch/>
        </p:blipFill>
        <p:spPr bwMode="auto">
          <a:xfrm>
            <a:off x="683568" y="253715"/>
            <a:ext cx="1018785" cy="1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199" y="1961455"/>
            <a:ext cx="8229601" cy="416470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	Проект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направлен на создание благоприятных условий для развития творческих и интеллектуальных способностей, самореализации талантливых детей в условиях учреждения дополнительного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образования.</a:t>
            </a:r>
          </a:p>
          <a:p>
            <a:pPr marL="0" indent="0">
              <a:buNone/>
            </a:pPr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Инновационность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интерактивных форм работы в системе дополнительного образования (творческие лаборатории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обновления содержания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- мастеров (специалистов организаций культуры,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и производства) региона в качестве педагогов - руководителей творческих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лабораторий;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программно-методических материалов для педагогов, работающих с талантливыми детьми в условиях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дополнительного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/>
          <a:srcRect l="7695" t="17435" r="7177" b="8016"/>
          <a:stretch/>
        </p:blipFill>
        <p:spPr bwMode="auto">
          <a:xfrm>
            <a:off x="33637" y="116632"/>
            <a:ext cx="9144000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473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7695" t="17235" r="7177" b="8216"/>
          <a:stretch/>
        </p:blipFill>
        <p:spPr bwMode="auto">
          <a:xfrm>
            <a:off x="-14630" y="0"/>
            <a:ext cx="9158630" cy="6957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934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7535" t="17034" r="7177" b="8618"/>
          <a:stretch/>
        </p:blipFill>
        <p:spPr bwMode="auto">
          <a:xfrm>
            <a:off x="-23486" y="20069"/>
            <a:ext cx="9180512" cy="6741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87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7856" t="17435" r="7498" b="7615"/>
          <a:stretch/>
        </p:blipFill>
        <p:spPr bwMode="auto">
          <a:xfrm>
            <a:off x="0" y="66189"/>
            <a:ext cx="9144000" cy="6770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47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7696" t="17034" r="7017" b="8216"/>
          <a:stretch/>
        </p:blipFill>
        <p:spPr bwMode="auto">
          <a:xfrm>
            <a:off x="0" y="141892"/>
            <a:ext cx="9144000" cy="6741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839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2348</TotalTime>
  <Words>202</Words>
  <Application>Microsoft Office PowerPoint</Application>
  <PresentationFormat>Экран (4:3)</PresentationFormat>
  <Paragraphs>92</Paragraphs>
  <Slides>21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    Роль областных профессиональных сообществ в реализации инновационных образовательных проектов      </vt:lpstr>
      <vt:lpstr>«Следует поддерживать развитие педагогических сообществ,  интерактивных методических кабинетов –  словом, всего того, что формирует профессиональную среду  (В.В. Путин)</vt:lpstr>
      <vt:lpstr>Презентация PowerPoint</vt:lpstr>
      <vt:lpstr>Проект «Молодые таланты Поморья» (федеральная инновационная площадка, 2016 год)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Творческая лаборатория по направлению «Информационные технологии» (дистанционный формат)</vt:lpstr>
      <vt:lpstr> Охват муниципальных образований  Архангельской области 18 МО из 25 МО </vt:lpstr>
      <vt:lpstr>         </vt:lpstr>
      <vt:lpstr> Проект «Дистанционные образовательные технологии в практике работы организаций дополнительного образования» (региональная инновационная площадка, 2016 год)</vt:lpstr>
      <vt:lpstr>Презентация PowerPoint</vt:lpstr>
      <vt:lpstr>Промежуточные результаты проекта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Направление  «Изобразительное искусство»</dc:title>
  <dc:creator>Дом</dc:creator>
  <cp:lastModifiedBy>Админ</cp:lastModifiedBy>
  <cp:revision>162</cp:revision>
  <cp:lastPrinted>2018-12-10T07:36:08Z</cp:lastPrinted>
  <dcterms:created xsi:type="dcterms:W3CDTF">2015-11-05T18:36:14Z</dcterms:created>
  <dcterms:modified xsi:type="dcterms:W3CDTF">2018-12-11T19:15:14Z</dcterms:modified>
</cp:coreProperties>
</file>