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83" r:id="rId2"/>
    <p:sldId id="584" r:id="rId3"/>
    <p:sldId id="587" r:id="rId4"/>
    <p:sldId id="585" r:id="rId5"/>
    <p:sldId id="588" r:id="rId6"/>
    <p:sldId id="555" r:id="rId7"/>
    <p:sldId id="589" r:id="rId8"/>
    <p:sldId id="557" r:id="rId9"/>
    <p:sldId id="590" r:id="rId10"/>
    <p:sldId id="591" r:id="rId11"/>
    <p:sldId id="592" r:id="rId12"/>
    <p:sldId id="561" r:id="rId13"/>
    <p:sldId id="593" r:id="rId14"/>
    <p:sldId id="594" r:id="rId15"/>
  </p:sldIdLst>
  <p:sldSz cx="10080625" cy="7559675"/>
  <p:notesSz cx="7559675" cy="10691813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>
      <p:cViewPr varScale="1">
        <p:scale>
          <a:sx n="75" d="100"/>
          <a:sy n="75" d="100"/>
        </p:scale>
        <p:origin x="66" y="324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910FB6B-2566-4DE7-B44F-F807B2441CC6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2192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C87B999F-4E2B-4853-9E0A-97E0FEFDD97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6855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154AB244-624D-4B3E-9E35-AB9C7357A5D1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6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73291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594FEE1B-EB0E-4A3E-B89D-F8697D7AFA9D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8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2068295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4775" y="1336675"/>
            <a:ext cx="4808538" cy="36083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145088"/>
            <a:ext cx="6048375" cy="4210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r" hangingPunct="1">
              <a:lnSpc>
                <a:spcPct val="100000"/>
              </a:lnSpc>
              <a:buSzPct val="45000"/>
              <a:buFont typeface="Wingdings" charset="2"/>
              <a:buNone/>
            </a:pPr>
            <a:fld id="{594FEE1B-EB0E-4A3E-B89D-F8697D7AFA9D}" type="slidenum">
              <a:rPr lang="ru-RU" altLang="ru-RU" sz="1200"/>
              <a:pPr algn="r" hangingPunct="1">
                <a:lnSpc>
                  <a:spcPct val="100000"/>
                </a:lnSpc>
                <a:buSzPct val="45000"/>
                <a:buFont typeface="Wingdings" charset="2"/>
                <a:buNone/>
              </a:pPr>
              <a:t>12</a:t>
            </a:fld>
            <a:endParaRPr lang="ru-RU" altLang="ru-RU" sz="1200"/>
          </a:p>
        </p:txBody>
      </p:sp>
    </p:spTree>
    <p:extLst>
      <p:ext uri="{BB962C8B-B14F-4D97-AF65-F5344CB8AC3E}">
        <p14:creationId xmlns:p14="http://schemas.microsoft.com/office/powerpoint/2010/main" val="171259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0DA7A0-0DB1-46A5-9ADC-4DA40B4D0F6D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3311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E8EF5D-1822-42A9-87A9-8AB854ADFF9B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085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8CCE12-999F-4F33-8EC3-2E37FFCB1D9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202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de-DE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46463" y="6886575"/>
            <a:ext cx="3192462" cy="519113"/>
          </a:xfrm>
        </p:spPr>
        <p:txBody>
          <a:bodyPr/>
          <a:lstStyle>
            <a:lvl1pPr>
              <a:defRPr/>
            </a:lvl1pPr>
          </a:lstStyle>
          <a:p>
            <a:endParaRPr lang="de-DE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04CC09D-4A1F-4BB2-8692-1DA206DBDA45}" type="slidenum">
              <a:rPr lang="de-DE" altLang="ru-RU"/>
              <a:pPr/>
              <a:t>‹#›</a:t>
            </a:fld>
            <a:endParaRPr lang="de-DE" altLang="ru-RU"/>
          </a:p>
        </p:txBody>
      </p:sp>
    </p:spTree>
    <p:extLst>
      <p:ext uri="{BB962C8B-B14F-4D97-AF65-F5344CB8AC3E}">
        <p14:creationId xmlns:p14="http://schemas.microsoft.com/office/powerpoint/2010/main" val="165744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F524A4-D129-435E-A78E-5B8AFFAA5431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1504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797721-2B3A-4228-A8AF-9E733BE89A9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33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D022BB-DCF7-4A2A-BE07-F6A32ED54FE3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8150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42714E-4A75-4872-8F37-1701BE144A82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9074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D54522-91E3-450A-AA43-86814D19D7F0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D5494DE-C6EF-48EB-803D-FAA32B206CB4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453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76CED3-4A76-4AA0-9200-6B9043F18D46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691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2A4D23-D202-47A6-A12E-3D5F01DB5FA7}" type="slidenum"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895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32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65595A98-75C5-4A20-9A65-854C780CAD98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rtl="0" hangingPunct="0">
        <a:tabLst/>
        <a:defRPr lang="x-none" sz="4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32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51880" y="971525"/>
            <a:ext cx="7980495" cy="4535805"/>
          </a:xfrm>
        </p:spPr>
        <p:txBody>
          <a:bodyPr/>
          <a:lstStyle/>
          <a:p>
            <a:pPr eaLnBrk="1" hangingPunct="1"/>
            <a:endParaRPr lang="ru-RU" altLang="ru-RU" sz="2600" b="1" i="1" dirty="0">
              <a:latin typeface="Arial Black" pitchFamily="34" charset="0"/>
            </a:endParaRPr>
          </a:p>
          <a:p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Проекты Концепций 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преподавания отдельных </a:t>
            </a:r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предметов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 </a:t>
            </a:r>
            <a:endParaRPr lang="ru-RU" altLang="ru-RU" b="1" dirty="0" smtClean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(начальное общее образование)</a:t>
            </a:r>
            <a:endParaRPr lang="ru-RU" altLang="ru-RU" sz="24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  <a:p>
            <a:pPr algn="ctr" eaLnBrk="1" hangingPunct="1"/>
            <a:r>
              <a:rPr lang="ru-RU" altLang="ru-RU" dirty="0" smtClean="0">
                <a:solidFill>
                  <a:srgbClr val="FF0000"/>
                </a:solidFill>
              </a:rPr>
              <a:t>		</a:t>
            </a:r>
            <a:r>
              <a:rPr lang="ru-RU" altLang="ru-RU" sz="2600" dirty="0"/>
              <a:t>.</a:t>
            </a:r>
            <a:endParaRPr lang="ru-RU" altLang="ru-RU" sz="2600" b="1" i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91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Основные направления реализации Концепции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99" y="1331565"/>
            <a:ext cx="9071640" cy="597666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содержания и методов преподавания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(выделить сквозные компетенции, конкретизировать их, сделать однозначно трактуемыми и </a:t>
            </a:r>
            <a:r>
              <a:rPr lang="ru-RU" altLang="ru-RU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операциональными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четырех модулей: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 обществе: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конституционного строя России» (6-7 класс) 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России: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возможности, ответственность» (8-9 класс)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Политическая система РФ»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 класс)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 и государство на современном этапе»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 класс)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4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Основные направления реализации Концепции</a:t>
            </a:r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информационных ресурсов: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тренажеры, электронные экскурсии, сетевые проекты; сетевые (Интернет) модули для углубленного изучения отдельных тем и разделов; библиотеки электронных ресурсов; банки современных средств диагностики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рабочих программ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предмета «Обществознание» с программами воспитания и социализации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доступных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социальной среды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(научных организаций и экспертных центров, музеев, библиотек, театров)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55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7" r="5518" b="8849"/>
          <a:stretch>
            <a:fillRect/>
          </a:stretch>
        </p:blipFill>
        <p:spPr bwMode="auto">
          <a:xfrm>
            <a:off x="-10693" y="221554"/>
            <a:ext cx="10080625" cy="7640638"/>
          </a:xfrm>
          <a:prstGeom prst="rect">
            <a:avLst/>
          </a:prstGeom>
          <a:noFill/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8127" r="5518" b="884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88" y="-30163"/>
            <a:ext cx="10079037" cy="3175001"/>
          </a:xfrm>
          <a:prstGeom prst="rect">
            <a:avLst/>
          </a:prstGeom>
          <a:solidFill>
            <a:srgbClr val="255997">
              <a:alpha val="56999"/>
            </a:srgbClr>
          </a:solidFill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5312" y="366713"/>
            <a:ext cx="9053511" cy="16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Концепция развития </a:t>
            </a:r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географического 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образования в РФ (проект)</a:t>
            </a:r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44792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444817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48425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425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ea typeface="+mn-ea"/>
                <a:cs typeface="Segoe UI" pitchFamily="34" charset="0"/>
              </a:rPr>
              <a:t>Значение географии и географической культуры в России и современном мире</a:t>
            </a:r>
            <a:br>
              <a:rPr lang="ru-RU" altLang="ru-RU" sz="2800" b="1" dirty="0">
                <a:solidFill>
                  <a:srgbClr val="255997"/>
                </a:solidFill>
                <a:latin typeface="Segoe UI" pitchFamily="34" charset="0"/>
                <a:ea typeface="+mn-ea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824" y="1563480"/>
            <a:ext cx="9071640" cy="542671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является одной из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основополагающих дисциплин,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 для формирования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идентичности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гражданина России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географические знания играют особую роль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Географическая информация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необходимой базой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выявления и решения проблем, возникающих в процессе взаимодействия человечества с окружающей средой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Преподавание географии должно основываться на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яркой и образной картины мира,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привязанной к заучиванию значительных массивов данных, а также на получении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навыков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географической информации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21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Задачи</a:t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базового и углубленного уровня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географического образования в основной и старшей школе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современных УМК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поколения, соответствующих требованиям ФГОС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методов работы, технологий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набора учебных материалов (в том числе вспомогательных)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внешкольной и внеурочной деятельности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подготовки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преподавателей географии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лидеров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географического образования (молодых ученых и специалистов, организаций и отдельных педагогов)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4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99" y="107429"/>
            <a:ext cx="9071640" cy="86409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Роль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принятия Концепций преподавания учебных предметов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92" y="971525"/>
            <a:ext cx="9071640" cy="4989240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</a:rPr>
              <a:t>Модернизация технологий и содержания начального общего образования с учётом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Концепций преподавания отдельных  учебных предметов являются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Концепции преподавания отдельных учебных предметов являются регуляторами содержания начального общего образования 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В Концепциях определены актуальные </a:t>
            </a:r>
            <a:r>
              <a:rPr lang="ru-RU" sz="2400" dirty="0">
                <a:solidFill>
                  <a:schemeClr val="tx2"/>
                </a:solidFill>
              </a:rPr>
              <a:t>вопросы и перспективные темы развития российского </a:t>
            </a:r>
            <a:r>
              <a:rPr lang="ru-RU" sz="2400" dirty="0" smtClean="0">
                <a:solidFill>
                  <a:schemeClr val="tx2"/>
                </a:solidFill>
              </a:rPr>
              <a:t>образования</a:t>
            </a:r>
          </a:p>
          <a:p>
            <a:r>
              <a:rPr lang="ru-RU" sz="2400" dirty="0">
                <a:solidFill>
                  <a:schemeClr val="tx2"/>
                </a:solidFill>
              </a:rPr>
              <a:t>До 2020 года будут созданы аналогичные концепции всех оставшихся учебных предметов и предметных областей</a:t>
            </a:r>
          </a:p>
        </p:txBody>
      </p:sp>
    </p:spTree>
    <p:extLst>
      <p:ext uri="{BB962C8B-B14F-4D97-AF65-F5344CB8AC3E}">
        <p14:creationId xmlns:p14="http://schemas.microsoft.com/office/powerpoint/2010/main" val="304093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660" y="302737"/>
            <a:ext cx="8901457" cy="460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sz="3417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sz="3417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>Регуляторы содержания начального общего образования</a:t>
            </a:r>
            <a:r>
              <a:rPr lang="ru-RU" b="1" dirty="0" smtClean="0">
                <a:solidFill>
                  <a:srgbClr val="A02063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b="1" dirty="0" smtClean="0">
                <a:solidFill>
                  <a:srgbClr val="A02063"/>
                </a:solidFill>
                <a:latin typeface="Times New Roman" pitchFamily="18" charset="0"/>
                <a:cs typeface="Lucida Sans Unicode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Lucida Sans Unicode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9" y="922319"/>
            <a:ext cx="9200704" cy="6313901"/>
          </a:xfrm>
        </p:spPr>
        <p:txBody>
          <a:bodyPr>
            <a:noAutofit/>
          </a:bodyPr>
          <a:lstStyle/>
          <a:p>
            <a:pPr marL="0" indent="0"/>
            <a:r>
              <a:rPr lang="ru-RU" altLang="ru-RU" sz="2646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Проекты (май 2018 г.):</a:t>
            </a:r>
            <a:endParaRPr lang="ru-RU" altLang="ru-RU" sz="2646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преподавания обществознания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развития географического образования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преподавания предметной области «Искусство»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развития технологического образования  в системе общего образования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646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 модернизации учебного предмета «Физическая культура» в Российской Федерации</a:t>
            </a:r>
          </a:p>
          <a:p>
            <a:pPr>
              <a:lnSpc>
                <a:spcPct val="90000"/>
              </a:lnSpc>
              <a:spcBef>
                <a:spcPts val="1984"/>
              </a:spcBef>
              <a:buClr>
                <a:srgbClr val="514843"/>
              </a:buClr>
              <a:buFont typeface="Wingdings" charset="2"/>
              <a:buChar char=""/>
            </a:pPr>
            <a:endParaRPr lang="ru-RU" altLang="ru-RU" sz="2646" dirty="0">
              <a:latin typeface="Segoe UI" pitchFamily="34" charset="0"/>
              <a:cs typeface="Segoe UI" pitchFamily="34" charset="0"/>
            </a:endParaRPr>
          </a:p>
          <a:p>
            <a:endParaRPr lang="ru-RU" sz="2646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80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преподавания отдельных предметов: </a:t>
            </a:r>
            <a:r>
              <a:rPr lang="ru-RU" alt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и особенное</a:t>
            </a:r>
            <a: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792" y="1259557"/>
            <a:ext cx="9215847" cy="6300118"/>
          </a:xfrm>
        </p:spPr>
        <p:txBody>
          <a:bodyPr/>
          <a:lstStyle/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Общее: 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Детализация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освоения отдельных учебных </a:t>
            </a:r>
            <a:r>
              <a:rPr lang="ru-RU" alt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</a:pPr>
            <a:r>
              <a:rPr lang="ru-RU" alt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повышение качества образования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предметов (предметных областей) учебного плана</a:t>
            </a:r>
          </a:p>
          <a:p>
            <a:pPr marL="0" indent="0">
              <a:spcBef>
                <a:spcPts val="1800"/>
              </a:spcBef>
              <a:buClr>
                <a:srgbClr val="514843"/>
              </a:buClr>
              <a:buNone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Осмысление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задач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формулировка </a:t>
            </a: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управленческих решений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выявленных проблем</a:t>
            </a:r>
          </a:p>
          <a:p>
            <a:pPr marL="342900" indent="-342900"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единая структура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включающая:  общие положения, цели и задачи, проблемы, основные направления реализации</a:t>
            </a:r>
          </a:p>
          <a:p>
            <a:pPr marL="342900" indent="-342900"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идей для профессионального развития учителя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9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998" y="-108595"/>
            <a:ext cx="9029539" cy="576064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 </a:t>
            </a: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 отдельных предметов: общее и особенное</a:t>
            </a:r>
            <a: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98" y="1043533"/>
            <a:ext cx="9071641" cy="5714747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Особенное:</a:t>
            </a:r>
          </a:p>
          <a:p>
            <a:pPr marL="342900" indent="-342900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Затрагивают отдельные предметы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математика, русский язык)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предметные области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«Искусство»)</a:t>
            </a:r>
          </a:p>
          <a:p>
            <a:pPr marL="342900" indent="-342900" algn="just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Распоряжениями Правительства или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структурами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Российским историческим обществом)</a:t>
            </a:r>
          </a:p>
          <a:p>
            <a:pPr marL="342900" indent="-342900" algn="just"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Tx/>
              <a:buChar char="-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отдельных уровней образования (от дошкольного до профессионального) или представлены как </a:t>
            </a: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документ,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дифференциации по уровням образования.</a:t>
            </a:r>
            <a:endParaRPr lang="ru-RU" alt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44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0" y="0"/>
            <a:ext cx="10080625" cy="7558088"/>
            <a:chOff x="0" y="0"/>
            <a:chExt cx="6350" cy="4761"/>
          </a:xfrm>
        </p:grpSpPr>
        <p:sp>
          <p:nvSpPr>
            <p:cNvPr id="4098" name="Rectangle 2"/>
            <p:cNvSpPr>
              <a:spLocks noChangeArrowheads="1"/>
            </p:cNvSpPr>
            <p:nvPr/>
          </p:nvSpPr>
          <p:spPr bwMode="auto">
            <a:xfrm>
              <a:off x="2" y="0"/>
              <a:ext cx="6347" cy="4761"/>
            </a:xfrm>
            <a:prstGeom prst="rect">
              <a:avLst/>
            </a:prstGeom>
            <a:solidFill>
              <a:srgbClr val="255997"/>
            </a:solidFill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88" t="37506" r="8888" b="10745"/>
            <a:stretch>
              <a:fillRect/>
            </a:stretch>
          </p:blipFill>
          <p:spPr bwMode="auto">
            <a:xfrm>
              <a:off x="5" y="1131"/>
              <a:ext cx="6339" cy="2649"/>
            </a:xfrm>
            <a:prstGeom prst="rect">
              <a:avLst/>
            </a:prstGeom>
            <a:noFill/>
            <a:ln>
              <a:noFill/>
            </a:ln>
            <a:effectLst>
              <a:outerShdw dist="38184" dir="2700000" algn="ctr" rotWithShape="0">
                <a:srgbClr val="000000">
                  <a:alpha val="40033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l="8888" t="37506" r="8888" b="10745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0" y="1131"/>
              <a:ext cx="6349" cy="2649"/>
            </a:xfrm>
            <a:prstGeom prst="rect">
              <a:avLst/>
            </a:prstGeom>
            <a:solidFill>
              <a:srgbClr val="FFFFFF">
                <a:alpha val="43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/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60363" y="2244725"/>
            <a:ext cx="9539287" cy="25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Проекты Концепций преподавания отдельных учебных предметов: </a:t>
            </a:r>
          </a:p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ru-RU" altLang="ru-RU" sz="4000" b="1" dirty="0" smtClean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сущностные особенности и характеристики</a:t>
            </a:r>
            <a:endParaRPr lang="ru-RU" altLang="ru-RU" sz="4000" b="1" dirty="0">
              <a:solidFill>
                <a:srgbClr val="255997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474913" y="195263"/>
            <a:ext cx="5818188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ru-RU" altLang="ru-RU" sz="20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38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концепций преподавания отдельных учебных предметов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14843"/>
              </a:buClr>
              <a:buSzTx/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Преподавания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обществознания</a:t>
            </a:r>
          </a:p>
          <a:p>
            <a:pPr marL="0" lvl="0" indent="0" algn="l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14843"/>
              </a:buClr>
              <a:buSzTx/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Развития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географического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 образования</a:t>
            </a:r>
          </a:p>
          <a:p>
            <a:pPr marL="0" lvl="0" indent="0" algn="l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14843"/>
              </a:buClr>
              <a:buSzTx/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Преподавания предметной области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«Искусство»</a:t>
            </a:r>
          </a:p>
          <a:p>
            <a:pPr marL="0" lvl="0" indent="0" algn="l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14843"/>
              </a:buClr>
              <a:buSzTx/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Развития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технологического</a:t>
            </a: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 образования</a:t>
            </a:r>
          </a:p>
          <a:p>
            <a:pPr marL="0" lvl="0" indent="0" algn="l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rgbClr val="514843"/>
              </a:buClr>
              <a:buSzTx/>
              <a:buFont typeface="Wingdings" charset="2"/>
              <a:buChar char=""/>
            </a:pPr>
            <a:r>
              <a:rPr lang="ru-RU" altLang="ru-RU" sz="2400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Модернизации учебного предмета </a:t>
            </a:r>
            <a:r>
              <a:rPr lang="ru-RU" altLang="ru-RU" sz="2400" b="1" dirty="0">
                <a:solidFill>
                  <a:schemeClr val="tx2"/>
                </a:solidFill>
                <a:latin typeface="Segoe UI" pitchFamily="34" charset="0"/>
                <a:ea typeface="+mn-ea"/>
                <a:cs typeface="Segoe UI" pitchFamily="34" charset="0"/>
              </a:rPr>
              <a:t>«Физическая культура»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63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7" r="5518" b="8849"/>
          <a:stretch>
            <a:fillRect/>
          </a:stretch>
        </p:blipFill>
        <p:spPr bwMode="auto">
          <a:xfrm>
            <a:off x="-10693" y="221554"/>
            <a:ext cx="10080625" cy="7640638"/>
          </a:xfrm>
          <a:prstGeom prst="rect">
            <a:avLst/>
          </a:prstGeom>
          <a:noFill/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8127" r="5518" b="884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588" y="-30163"/>
            <a:ext cx="10079037" cy="3175001"/>
          </a:xfrm>
          <a:prstGeom prst="rect">
            <a:avLst/>
          </a:prstGeom>
          <a:solidFill>
            <a:srgbClr val="255997">
              <a:alpha val="56999"/>
            </a:srgbClr>
          </a:solidFill>
          <a:ln>
            <a:noFill/>
          </a:ln>
          <a:effectLst>
            <a:outerShdw dist="38184" dir="2700000" algn="ctr" rotWithShape="0">
              <a:srgbClr val="000000">
                <a:alpha val="40033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95312" y="366713"/>
            <a:ext cx="9053511" cy="2187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Концепция</a:t>
            </a:r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 sz="3400" b="1" dirty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преподавания обществознания в Российской </a:t>
            </a:r>
            <a:r>
              <a:rPr lang="ru-RU" altLang="ru-RU" sz="3400" b="1" dirty="0" smtClean="0">
                <a:solidFill>
                  <a:srgbClr val="FFFFFF"/>
                </a:solidFill>
                <a:latin typeface="Segoe UI" pitchFamily="34" charset="0"/>
                <a:cs typeface="Segoe UI" pitchFamily="34" charset="0"/>
              </a:rPr>
              <a:t>Федерации (проект)</a:t>
            </a:r>
            <a:endParaRPr lang="ru-RU" altLang="ru-RU" sz="3400" b="1" dirty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244792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4448175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48425"/>
            <a:ext cx="1008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79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  <a:t>Задачи Концепции</a:t>
            </a:r>
            <a:br>
              <a:rPr lang="ru-RU" altLang="ru-RU" b="1" dirty="0">
                <a:solidFill>
                  <a:srgbClr val="255997"/>
                </a:solidFill>
                <a:latin typeface="Segoe UI" pitchFamily="34" charset="0"/>
                <a:cs typeface="Segoe UI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999" y="1403573"/>
            <a:ext cx="9071640" cy="535470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содержания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по обществознанию с обеспечением их преемственности, соответствующих учебных изданий, а также технологий и методик обучения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информационных ресурсов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инструментов деятельности обучающихся и педагогических работников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взаимосвязи </a:t>
            </a:r>
            <a:r>
              <a:rPr lang="ru-RU" alt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предмета с программами воспитания и социализации обучающихся</a:t>
            </a:r>
          </a:p>
          <a:p>
            <a:pPr>
              <a:lnSpc>
                <a:spcPct val="90000"/>
              </a:lnSpc>
              <a:spcBef>
                <a:spcPts val="1800"/>
              </a:spcBef>
              <a:buClr>
                <a:srgbClr val="514843"/>
              </a:buClr>
              <a:buFont typeface="Wingdings" charset="2"/>
              <a:buChar char=""/>
            </a:pPr>
            <a:r>
              <a:rPr lang="ru-RU" alt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кадрового поте</a:t>
            </a:r>
            <a:r>
              <a:rPr lang="ru-RU" altLang="ru-RU" sz="2800" b="1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нциала </a:t>
            </a:r>
            <a:r>
              <a:rPr lang="ru-RU" altLang="ru-RU" sz="2800" dirty="0">
                <a:solidFill>
                  <a:schemeClr val="tx2"/>
                </a:solidFill>
                <a:latin typeface="Segoe UI" pitchFamily="34" charset="0"/>
                <a:cs typeface="Segoe UI" pitchFamily="34" charset="0"/>
              </a:rPr>
              <a:t>учителей обществознания.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1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a695443a14c6d865422c4f4a6c0d2795576b28"/>
</p:tagLst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3220</TotalTime>
  <Words>642</Words>
  <Application>Microsoft Office PowerPoint</Application>
  <PresentationFormat>Произвольный</PresentationFormat>
  <Paragraphs>76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 Unicode MS</vt:lpstr>
      <vt:lpstr>Andale Sans UI</vt:lpstr>
      <vt:lpstr>Arial</vt:lpstr>
      <vt:lpstr>Arial Black</vt:lpstr>
      <vt:lpstr>Calibri</vt:lpstr>
      <vt:lpstr>Lucida Sans Unicode</vt:lpstr>
      <vt:lpstr>Segoe UI</vt:lpstr>
      <vt:lpstr>StarSymbol</vt:lpstr>
      <vt:lpstr>Tahoma</vt:lpstr>
      <vt:lpstr>Times New Roman</vt:lpstr>
      <vt:lpstr>Wingdings</vt:lpstr>
      <vt:lpstr>Default</vt:lpstr>
      <vt:lpstr>Презентация PowerPoint</vt:lpstr>
      <vt:lpstr>Роль принятия Концепций преподавания учебных предметов</vt:lpstr>
      <vt:lpstr>   Регуляторы содержания начального общего образования   </vt:lpstr>
      <vt:lpstr>Концепции преподавания отдельных предметов: общее и особенное </vt:lpstr>
      <vt:lpstr>   Концепции преподавания отдельных предметов: общее и особенное </vt:lpstr>
      <vt:lpstr>Презентация PowerPoint</vt:lpstr>
      <vt:lpstr>Проекты концепций преподавания отдельных учебных предметов</vt:lpstr>
      <vt:lpstr>Презентация PowerPoint</vt:lpstr>
      <vt:lpstr>Задачи Концепции </vt:lpstr>
      <vt:lpstr>Основные направления реализации Концепции </vt:lpstr>
      <vt:lpstr>Основные направления реализации Концепции </vt:lpstr>
      <vt:lpstr>Презентация PowerPoint</vt:lpstr>
      <vt:lpstr>Значение географии и географической культуры в России и современном мире </vt:lpstr>
      <vt:lpstr>Задачи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Galuga</dc:creator>
  <cp:lastModifiedBy>Надежда Е. Скрипова</cp:lastModifiedBy>
  <cp:revision>184</cp:revision>
  <dcterms:created xsi:type="dcterms:W3CDTF">2009-04-16T11:32:32Z</dcterms:created>
  <dcterms:modified xsi:type="dcterms:W3CDTF">2018-05-08T05:54:58Z</dcterms:modified>
</cp:coreProperties>
</file>