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5"/>
  </p:notesMasterIdLst>
  <p:sldIdLst>
    <p:sldId id="268" r:id="rId2"/>
    <p:sldId id="257" r:id="rId3"/>
    <p:sldId id="259" r:id="rId4"/>
    <p:sldId id="311" r:id="rId5"/>
    <p:sldId id="289" r:id="rId6"/>
    <p:sldId id="301" r:id="rId7"/>
    <p:sldId id="293" r:id="rId8"/>
    <p:sldId id="302" r:id="rId9"/>
    <p:sldId id="303" r:id="rId10"/>
    <p:sldId id="305" r:id="rId11"/>
    <p:sldId id="307" r:id="rId12"/>
    <p:sldId id="310" r:id="rId13"/>
    <p:sldId id="309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87406" autoAdjust="0"/>
  </p:normalViewPr>
  <p:slideViewPr>
    <p:cSldViewPr snapToGrid="0">
      <p:cViewPr varScale="1">
        <p:scale>
          <a:sx n="75" d="100"/>
          <a:sy n="75" d="100"/>
        </p:scale>
        <p:origin x="1123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6FC2-7362-4F80-A77B-90CFAF20F397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F791-4E25-4446-8F38-32C08BC6B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3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5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88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7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430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9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51375-0376-4844-8335-BAA97EC012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3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0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47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69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8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F791-4E25-4446-8F38-32C08BC6B08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0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988C-CCA6-46AF-AB70-865B534F1516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8D09-D200-4DA6-ABE7-08409BD97AD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862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B2E6-FBDB-4179-9C1B-2DAEFC4ED934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7ACE-0E14-4CFA-904A-3859796C008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139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AD4E-5F41-4823-844B-7A20ED8DB7C7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E112-C61B-47F9-B5CC-F9B8B4EDBA0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357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DCB-03B3-43EF-A40E-A72D46D17CB4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0B56-BA0D-41EC-8C1E-CCB17D908EC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45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83C5-CBB7-417C-9E87-C27BC5586EE1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A237-3A7C-4045-A99E-E299177EDBF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415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844-B860-4DE9-A650-DA318153A5A7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B3BA-6043-487A-B399-D63B45F43AC4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525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BB93-685D-4DEF-86F4-15AC3A1CC18F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4BAE-E040-4ACD-BFA0-F8AB5790E23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425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6580-CF43-4088-818D-33B7A2C32A21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109-FFE3-4894-ADC1-5FB206B6DDC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5915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1B49-E49D-4909-AA76-42F92058EB6C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CB4E-320A-4B92-B608-EE6B47DD00D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05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AC40-9133-46E4-B009-29A4D674B517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1852-7E73-49A9-999B-5B6B9BC2B29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7462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BA02-8B0D-4525-AA6B-FBB3886393EA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484E-A246-4E7C-9BEE-1B59921395A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5561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31547-B212-4FA7-ABE9-38406654844A}" type="datetimeFigureOut">
              <a:rPr lang="ru-RU" smtClean="0"/>
              <a:pPr/>
              <a:t>01.06.2018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BAC1-CBF7-4217-A3F3-255B35681B3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224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02678" y="0"/>
            <a:ext cx="7813675" cy="1717675"/>
          </a:xfrm>
        </p:spPr>
        <p:txBody>
          <a:bodyPr anchor="b">
            <a:no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институт переподготовки и повышения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работников образования»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начального образования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6" y="1649413"/>
            <a:ext cx="11392834" cy="47625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Чепаксина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Фанзатовна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деятельность по формированию здорового образа жизни среди учащихся начального общего образования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Бабухина Анна Викторовна,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					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начального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2093"/>
            <a:ext cx="10972800" cy="1139825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+mn-lt"/>
                <a:cs typeface="Arial" panose="020B0604020202020204" pitchFamily="34" charset="0"/>
              </a:rPr>
              <a:t>ГЛАВА 2. ПРИКЛАДНЫЕ АСПЕКТЫ ФОРМИРОВАНИЯ ЗДОРОВОГО ОБРАЗА ЖИЗНИ У МЛАДШИХ ШКОЛЬНИКОВ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555" y="1061421"/>
            <a:ext cx="10972800" cy="5414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cs typeface="Arial" panose="020B0604020202020204" pitchFamily="34" charset="0"/>
              </a:rPr>
              <a:t>2.2 </a:t>
            </a:r>
            <a:r>
              <a:rPr lang="ru-RU" sz="2400" b="1" dirty="0">
                <a:cs typeface="Arial" panose="020B0604020202020204" pitchFamily="34" charset="0"/>
              </a:rPr>
              <a:t>Здравоохранительные педагогические технологии доктора В.Ф. </a:t>
            </a:r>
            <a:r>
              <a:rPr lang="ru-RU" sz="2400" b="1" dirty="0" smtClean="0">
                <a:cs typeface="Arial" panose="020B0604020202020204" pitchFamily="34" charset="0"/>
              </a:rPr>
              <a:t>Базарного</a:t>
            </a:r>
          </a:p>
          <a:p>
            <a:pPr marL="0" indent="0">
              <a:buNone/>
            </a:pPr>
            <a:r>
              <a:rPr lang="ru-RU" sz="2400" dirty="0" smtClean="0"/>
              <a:t>Задача </a:t>
            </a:r>
            <a:r>
              <a:rPr lang="ru-RU" sz="2400" dirty="0" smtClean="0"/>
              <a:t>4. </a:t>
            </a:r>
            <a:r>
              <a:rPr lang="ru-RU" sz="2400" dirty="0" smtClean="0"/>
              <a:t>Изучить </a:t>
            </a:r>
            <a:r>
              <a:rPr lang="ru-RU" sz="2400" dirty="0"/>
              <a:t>признанные и апробированные технологии здоровье сбережения и здравоохранения профессора, доктора медицинских наук В. Ф. Базарного. </a:t>
            </a:r>
            <a:endParaRPr lang="ru-RU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400" dirty="0">
                <a:cs typeface="Arial" panose="020B0604020202020204" pitchFamily="34" charset="0"/>
              </a:rPr>
              <a:t>«</a:t>
            </a:r>
            <a:r>
              <a:rPr lang="ru-RU" altLang="ru-RU" sz="2400" b="1" dirty="0">
                <a:cs typeface="Arial" panose="020B0604020202020204" pitchFamily="34" charset="0"/>
              </a:rPr>
              <a:t>Здоровье</a:t>
            </a:r>
            <a:r>
              <a:rPr lang="ru-RU" altLang="ru-RU" sz="2400" dirty="0">
                <a:cs typeface="Arial" panose="020B0604020202020204" pitchFamily="34" charset="0"/>
              </a:rPr>
              <a:t>- это резервы сил: иммунных, защитных, физических и духовных . </a:t>
            </a:r>
            <a:r>
              <a:rPr lang="ru-RU" altLang="ru-RU" sz="2400" dirty="0" smtClean="0">
                <a:cs typeface="Arial" panose="020B0604020202020204" pitchFamily="34" charset="0"/>
              </a:rPr>
              <a:t>Они </a:t>
            </a:r>
            <a:r>
              <a:rPr lang="ru-RU" altLang="ru-RU" sz="2400" dirty="0">
                <a:cs typeface="Arial" panose="020B0604020202020204" pitchFamily="34" charset="0"/>
              </a:rPr>
              <a:t>не даются изначально, а взращиваются по законам воспитания. А наукой воспитания является педагогика.»                      </a:t>
            </a:r>
          </a:p>
          <a:p>
            <a:pPr marL="0" indent="0">
              <a:buNone/>
            </a:pPr>
            <a:r>
              <a:rPr lang="en-US" altLang="ru-RU" sz="2400" dirty="0" smtClean="0">
                <a:cs typeface="Arial" panose="020B0604020202020204" pitchFamily="34" charset="0"/>
              </a:rPr>
              <a:t>								</a:t>
            </a:r>
            <a:r>
              <a:rPr lang="ru-RU" altLang="ru-RU" sz="2400" dirty="0" smtClean="0">
                <a:cs typeface="Arial" panose="020B0604020202020204" pitchFamily="34" charset="0"/>
              </a:rPr>
              <a:t>  В. Ф. Базарный</a:t>
            </a:r>
          </a:p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Виды </a:t>
            </a:r>
            <a:r>
              <a:rPr lang="ru-RU" sz="2400" dirty="0" err="1">
                <a:cs typeface="Arial" panose="020B0604020202020204" pitchFamily="34" charset="0"/>
              </a:rPr>
              <a:t>здоровьесберегающей</a:t>
            </a:r>
            <a:r>
              <a:rPr lang="ru-RU" sz="2400" dirty="0">
                <a:cs typeface="Arial" panose="020B0604020202020204" pitchFamily="34" charset="0"/>
              </a:rPr>
              <a:t> технологии В. Ф. Базарного </a:t>
            </a:r>
          </a:p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- Режим «динамической смены поз» </a:t>
            </a:r>
          </a:p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- «Сенсорно-</a:t>
            </a:r>
            <a:r>
              <a:rPr lang="ru-RU" sz="2400" dirty="0" err="1">
                <a:cs typeface="Arial" panose="020B0604020202020204" pitchFamily="34" charset="0"/>
              </a:rPr>
              <a:t>координаторных</a:t>
            </a:r>
            <a:r>
              <a:rPr lang="ru-RU" sz="2400" dirty="0">
                <a:cs typeface="Arial" panose="020B0604020202020204" pitchFamily="34" charset="0"/>
              </a:rPr>
              <a:t> упражнений «Четыре угла» </a:t>
            </a:r>
          </a:p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- Методики зрительно-координационных упражнений (</a:t>
            </a:r>
            <a:r>
              <a:rPr lang="ru-RU" sz="2400" dirty="0" err="1">
                <a:cs typeface="Arial" panose="020B0604020202020204" pitchFamily="34" charset="0"/>
              </a:rPr>
              <a:t>офтальмотренажёр</a:t>
            </a:r>
            <a:r>
              <a:rPr lang="ru-RU" sz="2400" dirty="0"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- Упражнения на мышечно-телесную координацию 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06" y="349624"/>
            <a:ext cx="10636623" cy="7045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 сохранения здоровья ребенка 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Базарному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В.Ф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05854"/>
              </p:ext>
            </p:extLst>
          </p:nvPr>
        </p:nvGraphicFramePr>
        <p:xfrm>
          <a:off x="869576" y="1210236"/>
          <a:ext cx="10773784" cy="5294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10238"/>
                <a:gridCol w="8463546"/>
              </a:tblGrid>
              <a:tr h="702936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Дыхательная гимнастика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Специальные упражнения, позволяющие очистить  слизистую оболочку дыхательных путей, укрепить дыхательную мускулатуру, улучшить самочувствие ребенка.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485714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Профилактика плоскостопия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Упражнения на формирование мышечного корсета, выработку стереотипа правильной осанки, путь к здоровому образу жизни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695838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Профилактика осанки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Применение и использование общеразвивающих упражнений  укрепляющих  мышцы  и  исправляющих форму стопы ребенка,  формирование и закрепление навыка правильной ходьбы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275589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Гимнастика для глаз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Упражнения для снятия глазного напряжения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773987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Ритмопластика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  физических упражнений, выполняемых под музыку, способствует развитию у детей мышечной свободы, выразительности, красоты, грациозности, ритмичности движений, музыкальности, чувство ритма и пластику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953501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Релаксация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 расслабляющих упражнений, выполняемых под музыку, способствует развитию у детей мышечной свободы направленная на восстановление между процессами равновесия возбуждения и  торможения, снижение двигательного беспокойства (дыхание, мышечное расслабление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435947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Пальчиковая гимнастика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Тренировка  тонких движений пальцев кисти рук.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485714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Массаж</a:t>
                      </a:r>
                    </a:p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(самомассаж)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Массаж, выполняемый собственноручно на своем теле (рук, ног и пр.)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  <a:tr h="485714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Точечный массаж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Точечный массаж – это механическое воздействие пальцами рук на строго  определенные участки  тела.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3741" marR="23741" marT="31654" marB="316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6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Вывод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165" y="1825625"/>
            <a:ext cx="10887635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Первостепенной задачей педагога является обеспечить школьнику возможность сохранения здоровья за период обучения в школе, формировать у него необходимые знания, умения и навыки по здоровому образу жизни, научить использовать полученные знания в повседневной жизни.</a:t>
            </a:r>
          </a:p>
          <a:p>
            <a:pPr marL="514350" indent="-514350"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отметить, что достижение цели формирования здорового образа жизни во многом будет зависеть от того, каким было взаимодействие школы, родителей и социального окружения. При условии соблюдения единых требований ребенок самостоятельно придет к осознанию и потребности придерживаться этих требований, тем самым будет способен вести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здрорвьесберегающую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деятельность по сохранению и укреплению своего здоровья. </a:t>
            </a:r>
          </a:p>
          <a:p>
            <a:pPr marL="514350" indent="-514350"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Достижение названной цели в сегодняшней школе может быть достигнуто с помощью технологий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здоровьесберегающей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педагогики, которые рассматриваются как совокупность форм и методов организации учебно-воспитательного процесса без ущерба для здоровья школьников.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1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02678" y="0"/>
            <a:ext cx="7813675" cy="1717675"/>
          </a:xfrm>
        </p:spPr>
        <p:txBody>
          <a:bodyPr anchor="b">
            <a:no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институт переподготовки и повышения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работников образования»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начального образования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6" y="1649413"/>
            <a:ext cx="11392834" cy="47625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Чепаксина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Фанзатовна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деятельность по формированию здорового образа жизни среди учащихся начального общего образования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Бабухина Анна Викторовна,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					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начального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00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92075"/>
            <a:ext cx="10972800" cy="590550"/>
          </a:xfrm>
        </p:spPr>
        <p:txBody>
          <a:bodyPr anchor="b">
            <a:normAutofit/>
          </a:bodyPr>
          <a:lstStyle/>
          <a:p>
            <a:r>
              <a:rPr lang="ru-RU" sz="3600" b="1" dirty="0">
                <a:latin typeface="+mn-lt"/>
                <a:cs typeface="Arial" panose="020B0604020202020204" pitchFamily="34" charset="0"/>
              </a:rPr>
              <a:t>Методология исследования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45459" y="811214"/>
            <a:ext cx="11546541" cy="5526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cs typeface="Arial" panose="020B0604020202020204" pitchFamily="34" charset="0"/>
              </a:rPr>
              <a:t>Цель</a:t>
            </a:r>
            <a:r>
              <a:rPr lang="ru-RU" dirty="0">
                <a:cs typeface="Arial" panose="020B0604020202020204" pitchFamily="34" charset="0"/>
              </a:rPr>
              <a:t> - выявить эффективные формы и методы формирования знаний о здоровом образе жизни у младших школьников.</a:t>
            </a:r>
          </a:p>
          <a:p>
            <a:pPr marL="0" indent="0">
              <a:buNone/>
            </a:pPr>
            <a:r>
              <a:rPr lang="ru-RU" b="1" dirty="0">
                <a:cs typeface="Arial" panose="020B0604020202020204" pitchFamily="34" charset="0"/>
              </a:rPr>
              <a:t>Объект </a:t>
            </a:r>
            <a:r>
              <a:rPr lang="ru-RU" dirty="0">
                <a:cs typeface="Arial" panose="020B0604020202020204" pitchFamily="34" charset="0"/>
              </a:rPr>
              <a:t>– процесс формирования здорового образа жизни у младших школьников.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dirty="0">
                <a:cs typeface="Arial" panose="020B0604020202020204" pitchFamily="34" charset="0"/>
              </a:rPr>
              <a:t>Предмет</a:t>
            </a:r>
            <a:r>
              <a:rPr lang="ru-RU" dirty="0">
                <a:cs typeface="Arial" panose="020B0604020202020204" pitchFamily="34" charset="0"/>
              </a:rPr>
              <a:t> – социально-педагогическая деятельность по формированию здорового образа жизни у младших школьников. </a:t>
            </a:r>
          </a:p>
          <a:p>
            <a:pPr marL="0" indent="0">
              <a:buNone/>
            </a:pPr>
            <a:r>
              <a:rPr lang="ru-RU" b="1" dirty="0">
                <a:cs typeface="Arial" panose="020B0604020202020204" pitchFamily="34" charset="0"/>
              </a:rPr>
              <a:t>Гипотеза</a:t>
            </a:r>
            <a:r>
              <a:rPr lang="ru-RU" dirty="0">
                <a:cs typeface="Arial" panose="020B0604020202020204" pitchFamily="34" charset="0"/>
              </a:rPr>
              <a:t> – процесс формирования ЗОЖ будет более успешным при реализации в социально-педагогической деятельности </a:t>
            </a:r>
            <a:r>
              <a:rPr lang="ru-RU" dirty="0" err="1">
                <a:cs typeface="Arial" panose="020B0604020202020204" pitchFamily="34" charset="0"/>
              </a:rPr>
              <a:t>возрастоориентированных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здоровьесберегающих</a:t>
            </a:r>
            <a:r>
              <a:rPr lang="ru-RU" dirty="0">
                <a:cs typeface="Arial" panose="020B0604020202020204" pitchFamily="34" charset="0"/>
              </a:rPr>
              <a:t> технологий в начальной </a:t>
            </a:r>
            <a:r>
              <a:rPr lang="ru-RU" dirty="0" smtClean="0">
                <a:cs typeface="Arial" panose="020B0604020202020204" pitchFamily="34" charset="0"/>
              </a:rPr>
              <a:t>школе</a:t>
            </a:r>
            <a:endParaRPr lang="ru-RU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10668000" cy="396875"/>
          </a:xfrm>
        </p:spPr>
        <p:txBody>
          <a:bodyPr anchor="ctr">
            <a:normAutofit fontScale="90000"/>
          </a:bodyPr>
          <a:lstStyle/>
          <a:p>
            <a:pPr marL="723900" indent="-723900"/>
            <a:r>
              <a:rPr lang="en-US" sz="4400" b="1" dirty="0" smtClean="0">
                <a:latin typeface="Times New Roman" pitchFamily="18" charset="0"/>
              </a:rPr>
              <a:t>		</a:t>
            </a:r>
            <a:r>
              <a:rPr lang="ru-RU" sz="4000" b="1" dirty="0" smtClean="0">
                <a:latin typeface="+mn-lt"/>
                <a:cs typeface="Arial" panose="020B0604020202020204" pitchFamily="34" charset="0"/>
              </a:rPr>
              <a:t>Задачи исследования:</a:t>
            </a:r>
            <a:endParaRPr lang="ru-RU" sz="4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493" y="883920"/>
            <a:ext cx="10712077" cy="5463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1. </a:t>
            </a:r>
            <a:r>
              <a:rPr lang="ru-RU" dirty="0">
                <a:cs typeface="Arial" panose="020B0604020202020204" pitchFamily="34" charset="0"/>
              </a:rPr>
              <a:t>Проанализировать психолого-педагогическую литературу по теме исследования и охарактеризовать основные понятия исследования: «здоровье», «культура здоровья личности», «здоровый образ жизни», «социально-педагогическая деятельность учителя начальных классов».</a:t>
            </a: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2 Исследовать особенности социально-педагогической деятельности по формированию здорового образа жизни младших школьников</a:t>
            </a: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3. Проанализировать образовательные </a:t>
            </a:r>
            <a:r>
              <a:rPr lang="ru-RU" dirty="0" err="1">
                <a:cs typeface="Arial" panose="020B0604020202020204" pitchFamily="34" charset="0"/>
              </a:rPr>
              <a:t>здоровьесберегающие</a:t>
            </a:r>
            <a:r>
              <a:rPr lang="ru-RU" dirty="0">
                <a:cs typeface="Arial" panose="020B0604020202020204" pitchFamily="34" charset="0"/>
              </a:rPr>
              <a:t> технологии в начальной школе и передовой педагогический опыт по формированию здорового образа жизни.</a:t>
            </a:r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4. Изучить признанные и апробированные технологии здоровье сбережения и здравоохранения профессора, доктора медицинских наук В. Ф. </a:t>
            </a:r>
            <a:r>
              <a:rPr lang="ru-RU" dirty="0" smtClean="0">
                <a:cs typeface="Arial" panose="020B0604020202020204" pitchFamily="34" charset="0"/>
              </a:rPr>
              <a:t>Базарного</a:t>
            </a:r>
            <a:endParaRPr lang="ru-RU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7159"/>
            <a:ext cx="10515600" cy="16764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400" b="1" dirty="0">
                <a:latin typeface="+mn-lt"/>
                <a:cs typeface="Arial" panose="020B0604020202020204" pitchFamily="34" charset="0"/>
              </a:rPr>
              <a:t>ГЛАВА 1. ТЕОРЕТИЧЕСКИЕ ОСНОВЫ СОЦИАЛЬНО-ПЕДАГОГИЧЕСКОЙ ДЕЯТЕЛЬНОСТИ ПО ФОРМИРОВАНИЮ ЗДОРОВОГО ОБРАЗА ЖИЗНИ СРЕДИ УЧАЩИХСЯ НАЧАЛЬНОГО ОБЩЕГО 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341121"/>
            <a:ext cx="11094720" cy="53041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dirty="0"/>
              <a:t> </a:t>
            </a:r>
            <a:r>
              <a:rPr lang="ru-RU" sz="1800" dirty="0" smtClean="0">
                <a:cs typeface="Times New Roman" panose="02020603050405020304" pitchFamily="18" charset="0"/>
              </a:rPr>
              <a:t>1.1</a:t>
            </a:r>
            <a:r>
              <a:rPr lang="ru-RU" sz="1800" dirty="0">
                <a:cs typeface="Times New Roman" panose="02020603050405020304" pitchFamily="18" charset="0"/>
              </a:rPr>
              <a:t>. Анализ понятия «здоровье», «культура здоровья», «здоровый образ жизни</a:t>
            </a:r>
            <a:r>
              <a:rPr lang="ru-RU" sz="1800" dirty="0" smtClean="0"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800" dirty="0" smtClean="0"/>
              <a:t>Задача 1. </a:t>
            </a:r>
            <a:r>
              <a:rPr lang="ru-RU" sz="1800" dirty="0"/>
              <a:t>проанализировать психолого-педагогическую литературу по теме исследования и охарактеризовать основные понятия исследования: «здоровье», «культура здоровья личности», «здоровый образ жизни», </a:t>
            </a:r>
          </a:p>
          <a:p>
            <a:pPr marL="0" indent="0">
              <a:buNone/>
              <a:defRPr/>
            </a:pPr>
            <a:r>
              <a:rPr lang="ru-RU" sz="1800" dirty="0" smtClean="0"/>
              <a:t>1</a:t>
            </a:r>
            <a:r>
              <a:rPr lang="ru-RU" sz="1800" dirty="0"/>
              <a:t>. Проанализировать психолого-педагогическую литературу по теме исследования и охарактеризовать основные понятия исследования: «здоровье», «культура здоровья личности», «здоровый образ жизни», «социально-педагогическая деятельность учителя начальных классов»</a:t>
            </a:r>
            <a:endParaRPr lang="ru-RU" sz="1800" dirty="0" smtClean="0"/>
          </a:p>
          <a:p>
            <a:pPr marL="0" indent="0">
              <a:buNone/>
              <a:defRPr/>
            </a:pPr>
            <a:r>
              <a:rPr lang="ru-RU" sz="1800" b="1" dirty="0" smtClean="0">
                <a:cs typeface="Times New Roman" panose="02020603050405020304" pitchFamily="18" charset="0"/>
              </a:rPr>
              <a:t>« </a:t>
            </a:r>
            <a:r>
              <a:rPr lang="ru-RU" sz="1800" b="1" dirty="0">
                <a:cs typeface="Times New Roman" panose="02020603050405020304" pitchFamily="18" charset="0"/>
              </a:rPr>
              <a:t>Здоровье»</a:t>
            </a:r>
            <a:r>
              <a:rPr lang="ru-RU" sz="1800" dirty="0">
                <a:cs typeface="Times New Roman" panose="02020603050405020304" pitchFamily="18" charset="0"/>
              </a:rPr>
              <a:t> - это состояние физического, духовного и социального благополучия, а не только отсутствие болезней и физических дефектов</a:t>
            </a:r>
            <a:r>
              <a:rPr lang="ru-RU" sz="1800" dirty="0" smtClean="0">
                <a:cs typeface="Times New Roman" panose="02020603050405020304" pitchFamily="18" charset="0"/>
              </a:rPr>
              <a:t>"</a:t>
            </a:r>
            <a:endParaRPr lang="ru-RU" sz="180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1800" dirty="0">
                <a:cs typeface="Times New Roman" panose="02020603050405020304" pitchFamily="18" charset="0"/>
              </a:rPr>
              <a:t>			</a:t>
            </a:r>
            <a:r>
              <a:rPr lang="ru-RU" sz="1800" dirty="0" smtClean="0">
                <a:cs typeface="Times New Roman" panose="02020603050405020304" pitchFamily="18" charset="0"/>
              </a:rPr>
              <a:t>		</a:t>
            </a:r>
            <a:r>
              <a:rPr lang="ru-RU" sz="1800" dirty="0">
                <a:cs typeface="Times New Roman" panose="02020603050405020304" pitchFamily="18" charset="0"/>
              </a:rPr>
              <a:t>	Всемирной организации здравоохранения </a:t>
            </a:r>
          </a:p>
          <a:p>
            <a:pPr marL="0" indent="0">
              <a:buNone/>
            </a:pPr>
            <a:r>
              <a:rPr lang="ru-RU" sz="1800" b="1" dirty="0">
                <a:cs typeface="Times New Roman" panose="02020603050405020304" pitchFamily="18" charset="0"/>
              </a:rPr>
              <a:t>«Культура здоровья личности» </a:t>
            </a:r>
            <a:r>
              <a:rPr lang="ru-RU" sz="1800" dirty="0">
                <a:cs typeface="Times New Roman" panose="02020603050405020304" pitchFamily="18" charset="0"/>
              </a:rPr>
              <a:t>– это социально-детерминированная область общей культуры человека, представляющая собой качественное, системное, динамичное состояние, характеризующееся определённым уровнем специальной образованности, физического совершенства, мотивационно- ценностных ориентаций, социальных ценностей, приобретённых в результате обучения и воспитания и интегрированных в образе жизни. 					</a:t>
            </a:r>
            <a:r>
              <a:rPr lang="ru-RU" sz="1800" dirty="0" smtClean="0">
                <a:cs typeface="Times New Roman" panose="02020603050405020304" pitchFamily="18" charset="0"/>
              </a:rPr>
              <a:t>			В. И. Дубровский</a:t>
            </a:r>
            <a:endParaRPr lang="ru-RU" sz="1800" dirty="0"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1800" b="1" dirty="0">
                <a:cs typeface="Times New Roman" panose="02020603050405020304" pitchFamily="18" charset="0"/>
              </a:rPr>
              <a:t>«Здоровый образ жизни»</a:t>
            </a:r>
            <a:r>
              <a:rPr lang="ru-RU" sz="1800" dirty="0">
                <a:cs typeface="Times New Roman" panose="02020603050405020304" pitchFamily="18" charset="0"/>
              </a:rPr>
              <a:t> – комплекс оздоровительных мероприятий, форм и способов повседневной культурной жизнедеятельности личности, который проявляется в двигательной активности, закаливающих процедурах, соблюдении режимов питания, сна, труда и отдыха, отказе от вредных привычек, умении управлять собой, своими эмоциями и своим </a:t>
            </a:r>
            <a:r>
              <a:rPr lang="ru-RU" sz="1800" dirty="0" smtClean="0">
                <a:cs typeface="Times New Roman" panose="02020603050405020304" pitchFamily="18" charset="0"/>
              </a:rPr>
              <a:t>здоровьем			</a:t>
            </a:r>
            <a:r>
              <a:rPr lang="ru-RU" sz="1800" dirty="0" smtClean="0"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cs typeface="Times New Roman" panose="02020603050405020304" pitchFamily="18" charset="0"/>
              </a:rPr>
              <a:t>. П. Казначеев </a:t>
            </a:r>
            <a:endParaRPr lang="ru-RU" sz="1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7161"/>
            <a:ext cx="11125200" cy="128047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  <a:cs typeface="Arial" panose="020B0604020202020204" pitchFamily="34" charset="0"/>
              </a:rPr>
              <a:t>ГЛАВА 1. ТЕОРЕТИЧЕСКИЕ ОСНОВЫ СОЦИАЛЬНО-ПЕДАГОГИЧЕСКОЙ ДЕЯТЕЛЬНОСТИ ПО ФОРМИРОВАНИЮ ЗДОРОВОГО ОБРАЗА ЖИЗНИ СРЕДИ УЧАЩИХСЯ НАЧАЛЬНОГО ОБЩЕГО ОБРАЗОВАНИЯ</a:t>
            </a:r>
            <a:endParaRPr lang="ru-RU" sz="24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825624"/>
            <a:ext cx="10896600" cy="47123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>
                <a:cs typeface="Arial" panose="020B0604020202020204" pitchFamily="34" charset="0"/>
              </a:rPr>
              <a:t>1.2. Социально–педагогическая деятельность по </a:t>
            </a:r>
            <a:r>
              <a:rPr lang="ru-RU" sz="2600" dirty="0" err="1">
                <a:cs typeface="Arial" panose="020B0604020202020204" pitchFamily="34" charset="0"/>
              </a:rPr>
              <a:t>здоровьесбережению</a:t>
            </a:r>
            <a:r>
              <a:rPr lang="ru-RU" sz="2600" dirty="0">
                <a:cs typeface="Arial" panose="020B0604020202020204" pitchFamily="34" charset="0"/>
              </a:rPr>
              <a:t> младших </a:t>
            </a:r>
            <a:r>
              <a:rPr lang="ru-RU" sz="2600" dirty="0" smtClean="0">
                <a:cs typeface="Arial" panose="020B0604020202020204" pitchFamily="34" charset="0"/>
              </a:rPr>
              <a:t>школьников</a:t>
            </a:r>
          </a:p>
          <a:p>
            <a:pPr marL="0" indent="0">
              <a:buNone/>
            </a:pPr>
            <a:r>
              <a:rPr lang="ru-RU" altLang="ru-RU" sz="2600" dirty="0" smtClean="0">
                <a:cs typeface="Arial" panose="020B0604020202020204" pitchFamily="34" charset="0"/>
              </a:rPr>
              <a:t>Задача </a:t>
            </a:r>
            <a:r>
              <a:rPr lang="ru-RU" altLang="ru-RU" sz="2600" dirty="0" smtClean="0">
                <a:cs typeface="Arial" panose="020B0604020202020204" pitchFamily="34" charset="0"/>
              </a:rPr>
              <a:t>2. </a:t>
            </a:r>
            <a:r>
              <a:rPr lang="ru-RU" sz="2600" dirty="0" smtClean="0"/>
              <a:t>Исследовать </a:t>
            </a:r>
            <a:r>
              <a:rPr lang="ru-RU" sz="2600" dirty="0"/>
              <a:t>особенности социально-педагогической деятельности по формированию здорового образа жизни младших школьников</a:t>
            </a:r>
            <a:endParaRPr lang="ru-RU" altLang="ru-RU" sz="26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 smtClean="0">
                <a:cs typeface="Arial" panose="020B0604020202020204" pitchFamily="34" charset="0"/>
              </a:rPr>
              <a:t>Социальной окружение </a:t>
            </a:r>
            <a:r>
              <a:rPr lang="ru-RU" sz="2600" dirty="0" smtClean="0">
                <a:cs typeface="Arial" panose="020B0604020202020204" pitchFamily="34" charset="0"/>
              </a:rPr>
              <a:t>-</a:t>
            </a:r>
            <a:r>
              <a:rPr lang="ru-RU" sz="2600" b="1" dirty="0" smtClean="0">
                <a:cs typeface="Arial" panose="020B0604020202020204" pitchFamily="34" charset="0"/>
              </a:rPr>
              <a:t> </a:t>
            </a:r>
            <a:r>
              <a:rPr lang="ru-RU" sz="2600" dirty="0" smtClean="0">
                <a:cs typeface="Arial" panose="020B0604020202020204" pitchFamily="34" charset="0"/>
              </a:rPr>
              <a:t>это </a:t>
            </a:r>
            <a:r>
              <a:rPr lang="ru-RU" sz="2600" dirty="0">
                <a:cs typeface="Arial" panose="020B0604020202020204" pitchFamily="34" charset="0"/>
              </a:rPr>
              <a:t>семья, школа и общественность. Они играют ведущую роль в становлении и развитии личности младшего школьника, формировании здорового образа жизни, сохранения и укрепления его </a:t>
            </a:r>
            <a:r>
              <a:rPr lang="ru-RU" sz="2600" dirty="0" smtClean="0">
                <a:cs typeface="Arial" panose="020B0604020202020204" pitchFamily="34" charset="0"/>
              </a:rPr>
              <a:t>здоровья</a:t>
            </a:r>
            <a:endParaRPr lang="ru-RU" sz="2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>
                <a:cs typeface="Arial" panose="020B0604020202020204" pitchFamily="34" charset="0"/>
              </a:rPr>
              <a:t>Педагогическая деятельность </a:t>
            </a:r>
            <a:r>
              <a:rPr lang="ru-RU" sz="2600" dirty="0">
                <a:cs typeface="Arial" panose="020B0604020202020204" pitchFamily="34" charset="0"/>
              </a:rPr>
              <a:t>–представляет собой особый вид социальной, направленной на передачу от старших поколений, накопленных человечеством культуры и опыта, создание условий для их личностного развития и подготовку к выполнению определенных социальных ролей в </a:t>
            </a:r>
            <a:r>
              <a:rPr lang="ru-RU" sz="2600" dirty="0" smtClean="0">
                <a:cs typeface="Arial" panose="020B0604020202020204" pitchFamily="34" charset="0"/>
              </a:rPr>
              <a:t>обществе</a:t>
            </a:r>
            <a:endParaRPr lang="ru-RU" sz="2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>
                <a:cs typeface="Arial" panose="020B0604020202020204" pitchFamily="34" charset="0"/>
              </a:rPr>
              <a:t>Социально-педагогическая деятельность-представляет </a:t>
            </a:r>
            <a:r>
              <a:rPr lang="ru-RU" sz="2600" dirty="0">
                <a:cs typeface="Arial" panose="020B0604020202020204" pitchFamily="34" charset="0"/>
              </a:rPr>
              <a:t>собой разновидность профессиональной деятельности, направленная на оказание помощи ребенку в процессе его становления в обществе, освоения им социокультурного опыта и на создание условий для его самореализации в обществе</a:t>
            </a:r>
            <a:r>
              <a:rPr lang="ru-RU" sz="2600" dirty="0" smtClean="0">
                <a:cs typeface="Arial" panose="020B0604020202020204" pitchFamily="34" charset="0"/>
              </a:rPr>
              <a:t>.</a:t>
            </a:r>
            <a:endParaRPr lang="ru-RU" sz="2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2204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367" y="-67848"/>
            <a:ext cx="10703859" cy="106851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  <a:cs typeface="Arial" panose="020B0604020202020204" pitchFamily="34" charset="0"/>
              </a:rPr>
              <a:t>Социально–педагогическая деятельность учителя начальных (классного руководителя) по формированию </a:t>
            </a:r>
            <a:r>
              <a:rPr lang="ru-RU" sz="2400" b="1" dirty="0" smtClean="0">
                <a:latin typeface="+mn-lt"/>
                <a:cs typeface="Arial" panose="020B0604020202020204" pitchFamily="34" charset="0"/>
              </a:rPr>
              <a:t>здорового образа жизни</a:t>
            </a:r>
            <a:endParaRPr lang="ru-RU" sz="2400" b="1" dirty="0"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071196" y="1168926"/>
            <a:ext cx="7682404" cy="5445234"/>
            <a:chOff x="828065" y="426735"/>
            <a:chExt cx="7178570" cy="5902089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51025" y="426735"/>
              <a:ext cx="4788812" cy="7011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Социально-педагогическая деятельность учителя начальных</a:t>
              </a:r>
            </a:p>
            <a:p>
              <a:pPr algn="ctr" eaLnBrk="0" hangingPunct="0">
                <a:lnSpc>
                  <a:spcPct val="150000"/>
                </a:lnSpc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классов по формированию ЗОЖ 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(классный руководитель)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663385" y="1691436"/>
              <a:ext cx="2019300" cy="87616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spcAft>
                  <a:spcPts val="0"/>
                </a:spcAft>
              </a:pPr>
              <a:r>
                <a:rPr lang="ru-RU" sz="1400" cap="all" dirty="0">
                  <a:solidFill>
                    <a:srgbClr val="00008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Медицинские работники, психолог,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hangingPunct="0"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социальный педагог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828065" y="1540094"/>
              <a:ext cx="2535986" cy="101706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Учителя-предметники,</a:t>
              </a:r>
              <a:r>
                <a:rPr lang="ru-RU" sz="1400" cap="all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учитель физической культуры, руководители спортивных секций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398592" y="3257692"/>
              <a:ext cx="2534851" cy="62876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ru-RU" sz="14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Здоровьесберегающая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работа с семьей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350653" y="4246145"/>
              <a:ext cx="2019300" cy="64475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Мониторинг уровня здоровья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451709" y="4226814"/>
              <a:ext cx="2307440" cy="8084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>
                <a:spcAft>
                  <a:spcPts val="0"/>
                </a:spcAft>
              </a:pPr>
              <a:r>
                <a:rPr lang="ru-RU" sz="1400" kern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Просветительская работа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hangingPunct="0">
                <a:spcAft>
                  <a:spcPts val="0"/>
                </a:spcAft>
              </a:pPr>
              <a:r>
                <a:rPr lang="ru-RU" sz="1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(лекции, родительские собрания, индивидуальные консультации</a:t>
              </a:r>
              <a:r>
                <a:rPr lang="ru-RU" sz="1200" dirty="0">
                  <a:solidFill>
                    <a:srgbClr val="00008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6073040" y="4238368"/>
              <a:ext cx="1933595" cy="7968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just" eaLnBrk="0" hangingPunct="0"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Вовлечение</a:t>
              </a:r>
              <a:r>
                <a:rPr lang="ru-RU" sz="1400" dirty="0">
                  <a:solidFill>
                    <a:srgbClr val="FFFF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в 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спортивно-досуговую деятельность</a:t>
              </a:r>
              <a:endParaRPr lang="ru-R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082185" y="5722618"/>
              <a:ext cx="3317979" cy="60620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just" eaLnBrk="0" hangingPunct="0"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Культура здоровья личности обучающегося</a:t>
              </a: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18495840">
              <a:off x="2439168" y="1305679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13556578">
              <a:off x="6268424" y="1375334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 rot="16200000">
              <a:off x="4523161" y="3990246"/>
              <a:ext cx="358838" cy="114298"/>
            </a:xfrm>
            <a:prstGeom prst="leftArrow">
              <a:avLst>
                <a:gd name="adj1" fmla="val 50000"/>
                <a:gd name="adj2" fmla="val 11189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 rot="18495840">
              <a:off x="2849375" y="3900758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 rot="13826859">
              <a:off x="6171565" y="3935763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 rot="5400000">
              <a:off x="4291014" y="276675"/>
              <a:ext cx="647699" cy="5261495"/>
            </a:xfrm>
            <a:prstGeom prst="rightArrow">
              <a:avLst>
                <a:gd name="adj1" fmla="val 64870"/>
                <a:gd name="adj2" fmla="val 64556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 rot="5400000">
              <a:off x="4291012" y="2533787"/>
              <a:ext cx="647700" cy="5715000"/>
            </a:xfrm>
            <a:prstGeom prst="rightArrow">
              <a:avLst>
                <a:gd name="adj1" fmla="val 45241"/>
                <a:gd name="adj2" fmla="val 56194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 rot="16200000">
              <a:off x="4443415" y="1398140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7739245" y="2254972"/>
            <a:ext cx="1879469" cy="66752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115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Партнёрство с общественными организациями</a:t>
            </a:r>
            <a:endParaRPr lang="ru-RU" sz="1200" kern="0" dirty="0">
              <a:solidFill>
                <a:sysClr val="windowText" lastClr="000000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125413"/>
            <a:ext cx="11666537" cy="1139825"/>
          </a:xfrm>
        </p:spPr>
        <p:txBody>
          <a:bodyPr anchor="b">
            <a:normAutofit fontScale="90000"/>
          </a:bodyPr>
          <a:lstStyle/>
          <a:p>
            <a:r>
              <a:rPr lang="ru-RU" sz="2800" b="1" dirty="0">
                <a:latin typeface="+mn-lt"/>
                <a:cs typeface="Arial" panose="020B0604020202020204" pitchFamily="34" charset="0"/>
              </a:rPr>
              <a:t>ГЛАВА 2. ПРИКЛАДНЫЕ АСПЕКТЫ ФОРМИРОВАНИЯ ЗДОРОВОГО ОБРАЗА ЖИЗНИ У МЛАДШИХ ШКОЛЬНИКОВ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1341" y="1143318"/>
            <a:ext cx="11770659" cy="46553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>
                <a:cs typeface="Arial" panose="020B0604020202020204" pitchFamily="34" charset="0"/>
              </a:rPr>
              <a:t>2.1. Обобщенная характеристика технологий формирования здорового образа жизни</a:t>
            </a:r>
          </a:p>
          <a:p>
            <a:pPr>
              <a:buNone/>
            </a:pPr>
            <a:r>
              <a:rPr lang="ru-RU" sz="2600" dirty="0" smtClean="0">
                <a:cs typeface="Arial" panose="020B0604020202020204" pitchFamily="34" charset="0"/>
              </a:rPr>
              <a:t>Задача </a:t>
            </a:r>
            <a:r>
              <a:rPr lang="ru-RU" sz="2600" dirty="0" smtClean="0">
                <a:cs typeface="Arial" panose="020B0604020202020204" pitchFamily="34" charset="0"/>
              </a:rPr>
              <a:t>3. </a:t>
            </a:r>
            <a:r>
              <a:rPr lang="ru-RU" sz="2400" dirty="0"/>
              <a:t>3. Проанализировать образовательные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 в начальной школе и передовой педагогический опыт по формированию здорового образа </a:t>
            </a:r>
            <a:r>
              <a:rPr lang="ru-RU" sz="2400" dirty="0" smtClean="0"/>
              <a:t>жизни</a:t>
            </a:r>
            <a:endParaRPr lang="ru-RU" sz="2400" dirty="0"/>
          </a:p>
          <a:p>
            <a:pPr marL="0" indent="0">
              <a:buNone/>
            </a:pPr>
            <a:r>
              <a:rPr lang="ru-RU" altLang="ru-RU" sz="2600" b="1" dirty="0" smtClean="0">
                <a:cs typeface="Arial" panose="020B0604020202020204" pitchFamily="34" charset="0"/>
              </a:rPr>
              <a:t>Педагогическая </a:t>
            </a:r>
            <a:r>
              <a:rPr lang="ru-RU" altLang="ru-RU" sz="2600" dirty="0" smtClean="0">
                <a:cs typeface="Arial" panose="020B0604020202020204" pitchFamily="34" charset="0"/>
              </a:rPr>
              <a:t>т</a:t>
            </a:r>
            <a:r>
              <a:rPr lang="ru-RU" altLang="ru-RU" sz="2600" b="1" dirty="0" smtClean="0">
                <a:cs typeface="Arial" panose="020B0604020202020204" pitchFamily="34" charset="0"/>
              </a:rPr>
              <a:t>ехнология </a:t>
            </a:r>
            <a:r>
              <a:rPr lang="ru-RU" altLang="ru-RU" sz="2600" dirty="0" smtClean="0">
                <a:cs typeface="Arial" panose="020B0604020202020204" pitchFamily="34" charset="0"/>
              </a:rPr>
              <a:t>– содержательная техника реализации системы </a:t>
            </a:r>
            <a:r>
              <a:rPr lang="ru-RU" altLang="ru-RU" sz="2600" dirty="0" err="1" smtClean="0">
                <a:cs typeface="Arial" panose="020B0604020202020204" pitchFamily="34" charset="0"/>
              </a:rPr>
              <a:t>последывательного</a:t>
            </a:r>
            <a:r>
              <a:rPr lang="ru-RU" altLang="ru-RU" sz="2600" dirty="0" smtClean="0">
                <a:cs typeface="Arial" panose="020B0604020202020204" pitchFamily="34" charset="0"/>
              </a:rPr>
              <a:t> развертывания педагогической деятельности, направленная на достижение целей образования и развития </a:t>
            </a:r>
            <a:r>
              <a:rPr lang="ru-RU" altLang="ru-RU" sz="2600" dirty="0" err="1" smtClean="0">
                <a:cs typeface="Arial" panose="020B0604020202020204" pitchFamily="34" charset="0"/>
              </a:rPr>
              <a:t>личтности</a:t>
            </a:r>
            <a:r>
              <a:rPr lang="ru-RU" altLang="ru-RU" sz="2600" dirty="0" smtClean="0">
                <a:cs typeface="Arial" panose="020B0604020202020204" pitchFamily="34" charset="0"/>
              </a:rPr>
              <a:t> обучающихся </a:t>
            </a:r>
            <a:endParaRPr lang="ru-RU" altLang="ru-RU" sz="26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600" dirty="0">
                <a:cs typeface="Arial" panose="020B0604020202020204" pitchFamily="34" charset="0"/>
              </a:rPr>
              <a:t>	</a:t>
            </a:r>
            <a:r>
              <a:rPr lang="ru-RU" altLang="ru-RU" sz="2600" dirty="0" smtClean="0">
                <a:cs typeface="Arial" panose="020B0604020202020204" pitchFamily="34" charset="0"/>
              </a:rPr>
              <a:t>									</a:t>
            </a:r>
            <a:r>
              <a:rPr lang="ru-RU" altLang="ru-RU" sz="2600" dirty="0" smtClean="0">
                <a:cs typeface="Arial" panose="020B0604020202020204" pitchFamily="34" charset="0"/>
              </a:rPr>
              <a:t>(</a:t>
            </a:r>
            <a:r>
              <a:rPr lang="ru-RU" altLang="ru-RU" sz="2600" dirty="0" smtClean="0">
                <a:cs typeface="Arial" panose="020B0604020202020204" pitchFamily="34" charset="0"/>
              </a:rPr>
              <a:t>И. </a:t>
            </a:r>
            <a:r>
              <a:rPr lang="ru-RU" altLang="ru-RU" sz="2600" dirty="0" err="1" smtClean="0">
                <a:cs typeface="Arial" panose="020B0604020202020204" pitchFamily="34" charset="0"/>
              </a:rPr>
              <a:t>Марьев</a:t>
            </a:r>
            <a:r>
              <a:rPr lang="ru-RU" altLang="ru-RU" sz="2600" dirty="0" smtClean="0">
                <a:cs typeface="Arial" panose="020B0604020202020204" pitchFamily="34" charset="0"/>
              </a:rPr>
              <a:t>)</a:t>
            </a:r>
            <a:endParaRPr lang="ru-RU" altLang="ru-RU" sz="2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600" b="1" dirty="0" err="1">
                <a:cs typeface="Arial" panose="020B0604020202020204" pitchFamily="34" charset="0"/>
              </a:rPr>
              <a:t>Здоровьесберегающие</a:t>
            </a:r>
            <a:r>
              <a:rPr lang="ru-RU" altLang="ru-RU" sz="2600" b="1" dirty="0">
                <a:cs typeface="Arial" panose="020B0604020202020204" pitchFamily="34" charset="0"/>
              </a:rPr>
              <a:t> технологии – </a:t>
            </a:r>
            <a:r>
              <a:rPr lang="ru-RU" altLang="ru-RU" sz="2600" dirty="0">
                <a:cs typeface="Arial" panose="020B0604020202020204" pitchFamily="34" charset="0"/>
              </a:rPr>
              <a:t>это совокупность приёмов, методов, методик, средств обучения и подходов к образовательному процессу </a:t>
            </a:r>
            <a:r>
              <a:rPr lang="ru-RU" sz="2600" dirty="0">
                <a:cs typeface="Arial" panose="020B0604020202020204" pitchFamily="34" charset="0"/>
              </a:rPr>
              <a:t>позволяющему работать так, чтобы не наносить ущерба здоровью младших учеников на своих уроках, и в общей программе работы </a:t>
            </a:r>
            <a:r>
              <a:rPr lang="ru-RU" sz="2600" dirty="0" smtClean="0">
                <a:cs typeface="Arial" panose="020B0604020202020204" pitchFamily="34" charset="0"/>
              </a:rPr>
              <a:t>школы</a:t>
            </a:r>
          </a:p>
          <a:p>
            <a:pPr marL="0" indent="0">
              <a:buNone/>
            </a:pPr>
            <a:r>
              <a:rPr lang="ru-RU" sz="2600" dirty="0">
                <a:cs typeface="Arial" panose="020B0604020202020204" pitchFamily="34" charset="0"/>
              </a:rPr>
              <a:t>	</a:t>
            </a:r>
            <a:r>
              <a:rPr lang="ru-RU" sz="2600" dirty="0" smtClean="0">
                <a:cs typeface="Arial" panose="020B0604020202020204" pitchFamily="34" charset="0"/>
              </a:rPr>
              <a:t>									</a:t>
            </a:r>
            <a:r>
              <a:rPr lang="ru-RU" sz="2600" dirty="0" smtClean="0">
                <a:cs typeface="Arial" panose="020B0604020202020204" pitchFamily="34" charset="0"/>
              </a:rPr>
              <a:t> </a:t>
            </a:r>
            <a:r>
              <a:rPr lang="ru-RU" sz="2600" dirty="0" smtClean="0">
                <a:cs typeface="Arial" panose="020B0604020202020204" pitchFamily="34" charset="0"/>
              </a:rPr>
              <a:t>(</a:t>
            </a:r>
            <a:r>
              <a:rPr lang="ru-RU" sz="2600" dirty="0">
                <a:cs typeface="Arial" panose="020B0604020202020204" pitchFamily="34" charset="0"/>
              </a:rPr>
              <a:t>В. </a:t>
            </a:r>
            <a:r>
              <a:rPr lang="ru-RU" sz="2600" dirty="0" smtClean="0">
                <a:cs typeface="Arial" panose="020B0604020202020204" pitchFamily="34" charset="0"/>
              </a:rPr>
              <a:t>Ф. Базарный)</a:t>
            </a:r>
            <a:endParaRPr lang="ru-RU" sz="2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245" y="1325563"/>
            <a:ext cx="10775576" cy="50531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000" dirty="0">
                <a:cs typeface="Arial" panose="020B0604020202020204" pitchFamily="34" charset="0"/>
              </a:rPr>
              <a:t>2.1. Обобщенная характеристика технологий формирования здорового образа </a:t>
            </a:r>
            <a:r>
              <a:rPr lang="ru-RU" sz="3000" dirty="0" smtClean="0">
                <a:cs typeface="Arial" panose="020B0604020202020204" pitchFamily="34" charset="0"/>
              </a:rPr>
              <a:t>жизни</a:t>
            </a:r>
          </a:p>
          <a:p>
            <a:pPr marL="0" indent="0">
              <a:buNone/>
            </a:pPr>
            <a:endParaRPr lang="ru-RU" sz="3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000" dirty="0" smtClean="0">
                <a:cs typeface="Arial" panose="020B0604020202020204" pitchFamily="34" charset="0"/>
              </a:rPr>
              <a:t>Педагогические технологии формирования здорового образа жизни :</a:t>
            </a:r>
          </a:p>
          <a:p>
            <a:pPr marL="0" indent="0">
              <a:buNone/>
            </a:pPr>
            <a:r>
              <a:rPr lang="ru-RU" sz="3000" dirty="0" smtClean="0">
                <a:cs typeface="Arial" panose="020B0604020202020204" pitchFamily="34" charset="0"/>
              </a:rPr>
              <a:t>1. Снятие эмоционального напряжения.</a:t>
            </a:r>
          </a:p>
          <a:p>
            <a:pPr marL="0" indent="0">
              <a:buNone/>
            </a:pPr>
            <a:r>
              <a:rPr lang="ru-RU" sz="3000" dirty="0" smtClean="0">
                <a:cs typeface="Arial" panose="020B0604020202020204" pitchFamily="34" charset="0"/>
              </a:rPr>
              <a:t>2</a:t>
            </a:r>
            <a:r>
              <a:rPr lang="ru-RU" sz="3000" dirty="0">
                <a:cs typeface="Arial" panose="020B0604020202020204" pitchFamily="34" charset="0"/>
              </a:rPr>
              <a:t>. Создание благоприятного психологического климата на </a:t>
            </a:r>
            <a:r>
              <a:rPr lang="ru-RU" sz="3000" dirty="0" smtClean="0">
                <a:cs typeface="Arial" panose="020B0604020202020204" pitchFamily="34" charset="0"/>
              </a:rPr>
              <a:t>уроке</a:t>
            </a:r>
          </a:p>
          <a:p>
            <a:pPr marL="0" indent="0">
              <a:buNone/>
            </a:pPr>
            <a:r>
              <a:rPr lang="ru-RU" sz="3000" dirty="0">
                <a:cs typeface="Arial" panose="020B0604020202020204" pitchFamily="34" charset="0"/>
              </a:rPr>
              <a:t>3. Охрана здоровья и пропаганда здорового образа жизни.</a:t>
            </a:r>
          </a:p>
          <a:p>
            <a:pPr marL="0" indent="0">
              <a:buNone/>
            </a:pPr>
            <a:r>
              <a:rPr lang="ru-RU" sz="3000" dirty="0">
                <a:cs typeface="Arial" panose="020B0604020202020204" pitchFamily="34" charset="0"/>
              </a:rPr>
              <a:t>4. Комплексное использование личностно–ориентированных технологий, учитывающих особенности каждого ученика и направленные на возможно более полное раскрытие его </a:t>
            </a:r>
            <a:r>
              <a:rPr lang="ru-RU" sz="3000" dirty="0" smtClean="0">
                <a:cs typeface="Arial" panose="020B0604020202020204" pitchFamily="34" charset="0"/>
              </a:rPr>
              <a:t>потенциала</a:t>
            </a:r>
            <a:endParaRPr lang="ru-RU" sz="3000" dirty="0"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64776" y="0"/>
            <a:ext cx="10789024" cy="1325563"/>
          </a:xfrm>
        </p:spPr>
        <p:txBody>
          <a:bodyPr anchor="b"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ГЛАВА 2. ПРИКЛАДНЫЕ АСПЕКТЫ ФОРМИРОВАНИЯ ЗДОРОВОГО ОБРАЗА ЖИЗНИ У МЛАДШИХ ШКОЛЬНИКОВ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849947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  <a:cs typeface="Arial" panose="020B0604020202020204" pitchFamily="34" charset="0"/>
              </a:rPr>
              <a:t>ГЛАВА 2. ПРИКЛАДНЫЕ АСПЕКТЫ ФОРМИРОВАНИЯ ЗДОРОВОГО ОБРАЗА ЖИЗНИ У МЛАДШИХ ШКОЛЬНИКОВ</a:t>
            </a:r>
            <a:endParaRPr lang="ru-RU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cs typeface="Arial" panose="020B0604020202020204" pitchFamily="34" charset="0"/>
              </a:rPr>
              <a:t>2.1. Обобщенная характеристика технологий формирования здорового образа жизни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cs typeface="Arial" panose="020B0604020202020204" pitchFamily="34" charset="0"/>
              </a:rPr>
              <a:t> </a:t>
            </a:r>
            <a:r>
              <a:rPr lang="ru-RU" sz="2300" dirty="0" smtClean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300" dirty="0" smtClean="0">
                <a:cs typeface="Arial" panose="020B0604020202020204" pitchFamily="34" charset="0"/>
              </a:rPr>
              <a:t>Формирование </a:t>
            </a:r>
            <a:r>
              <a:rPr lang="ru-RU" sz="2300" dirty="0">
                <a:cs typeface="Arial" panose="020B0604020202020204" pitchFamily="34" charset="0"/>
              </a:rPr>
              <a:t>здорового образа жизни школьников включает в себя четыре составляющих :</a:t>
            </a:r>
          </a:p>
          <a:p>
            <a:pPr marL="0" indent="0">
              <a:buNone/>
            </a:pPr>
            <a:r>
              <a:rPr lang="ru-RU" sz="2300" dirty="0" smtClean="0">
                <a:cs typeface="Arial" panose="020B0604020202020204" pitchFamily="34" charset="0"/>
              </a:rPr>
              <a:t>1</a:t>
            </a:r>
            <a:r>
              <a:rPr lang="ru-RU" sz="2300" dirty="0">
                <a:cs typeface="Arial" panose="020B0604020202020204" pitchFamily="34" charset="0"/>
              </a:rPr>
              <a:t>. Создание информационно–пропагандистской системы повышения уровня знаний о негативном влиянии факторов риска на здоровье, возможностях его снижения.</a:t>
            </a:r>
          </a:p>
          <a:p>
            <a:pPr marL="0" indent="0">
              <a:buNone/>
            </a:pPr>
            <a:r>
              <a:rPr lang="ru-RU" sz="2300" dirty="0" smtClean="0">
                <a:cs typeface="Arial" panose="020B0604020202020204" pitchFamily="34" charset="0"/>
              </a:rPr>
              <a:t>2</a:t>
            </a:r>
            <a:r>
              <a:rPr lang="ru-RU" sz="2300" dirty="0">
                <a:cs typeface="Arial" panose="020B0604020202020204" pitchFamily="34" charset="0"/>
              </a:rPr>
              <a:t>. Второе важное направление формирования здорового образа жизни – так называемое «обучение здоровью».</a:t>
            </a:r>
          </a:p>
          <a:p>
            <a:pPr marL="0" indent="0">
              <a:buNone/>
            </a:pPr>
            <a:r>
              <a:rPr lang="ru-RU" sz="2300" dirty="0" smtClean="0">
                <a:cs typeface="Arial" panose="020B0604020202020204" pitchFamily="34" charset="0"/>
              </a:rPr>
              <a:t>3</a:t>
            </a:r>
            <a:r>
              <a:rPr lang="ru-RU" sz="2300" dirty="0">
                <a:cs typeface="Arial" panose="020B0604020202020204" pitchFamily="34" charset="0"/>
              </a:rPr>
              <a:t>. Меры по снижению распространенности курения и потребления табачных изделий, снижению потребления алкоголя, профилактика наркомании.</a:t>
            </a:r>
          </a:p>
          <a:p>
            <a:pPr marL="0" indent="0">
              <a:buNone/>
            </a:pPr>
            <a:r>
              <a:rPr lang="ru-RU" sz="2300" dirty="0" smtClean="0">
                <a:cs typeface="Arial" panose="020B0604020202020204" pitchFamily="34" charset="0"/>
              </a:rPr>
              <a:t>4</a:t>
            </a:r>
            <a:r>
              <a:rPr lang="ru-RU" sz="2300" dirty="0">
                <a:cs typeface="Arial" panose="020B0604020202020204" pitchFamily="34" charset="0"/>
              </a:rPr>
              <a:t>. Побуждение населения к физически активному образу жизни, занятиям физической культурой, туризмом и спортом, повышение доступности этих видов </a:t>
            </a:r>
            <a:r>
              <a:rPr lang="ru-RU" sz="2300" dirty="0" smtClean="0">
                <a:cs typeface="Arial" panose="020B0604020202020204" pitchFamily="34" charset="0"/>
              </a:rPr>
              <a:t>оздоровления</a:t>
            </a:r>
            <a:endParaRPr lang="ru-RU" sz="23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7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1879</TotalTime>
  <Words>1016</Words>
  <Application>Microsoft Office PowerPoint</Application>
  <PresentationFormat>Широкоэкранный</PresentationFormat>
  <Paragraphs>127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  </vt:lpstr>
      <vt:lpstr>Методология исследования</vt:lpstr>
      <vt:lpstr>  Задачи исследования:</vt:lpstr>
      <vt:lpstr> ГЛАВА 1. ТЕОРЕТИЧЕСКИЕ ОСНОВЫ СОЦИАЛЬНО-ПЕДАГОГИЧЕСКОЙ ДЕЯТЕЛЬНОСТИ ПО ФОРМИРОВАНИЮ ЗДОРОВОГО ОБРАЗА ЖИЗНИ СРЕДИ УЧАЩИХСЯ НАЧАЛЬНОГО ОБЩЕГО ОБРАЗОВАНИЯ </vt:lpstr>
      <vt:lpstr>ГЛАВА 1. ТЕОРЕТИЧЕСКИЕ ОСНОВЫ СОЦИАЛЬНО-ПЕДАГОГИЧЕСКОЙ ДЕЯТЕЛЬНОСТИ ПО ФОРМИРОВАНИЮ ЗДОРОВОГО ОБРАЗА ЖИЗНИ СРЕДИ УЧАЩИХСЯ НАЧАЛЬНОГО ОБЩЕГО ОБРАЗОВАНИЯ</vt:lpstr>
      <vt:lpstr>Социально–педагогическая деятельность учителя начальных (классного руководителя) по формированию здорового образа жизни</vt:lpstr>
      <vt:lpstr>ГЛАВА 2. ПРИКЛАДНЫЕ АСПЕКТЫ ФОРМИРОВАНИЯ ЗДОРОВОГО ОБРАЗА ЖИЗНИ У МЛАДШИХ ШКОЛЬНИКОВ </vt:lpstr>
      <vt:lpstr>ГЛАВА 2. ПРИКЛАДНЫЕ АСПЕКТЫ ФОРМИРОВАНИЯ ЗДОРОВОГО ОБРАЗА ЖИЗНИ У МЛАДШИХ ШКОЛЬНИКОВ </vt:lpstr>
      <vt:lpstr>ГЛАВА 2. ПРИКЛАДНЫЕ АСПЕКТЫ ФОРМИРОВАНИЯ ЗДОРОВОГО ОБРАЗА ЖИЗНИ У МЛАДШИХ ШКОЛЬНИКОВ</vt:lpstr>
      <vt:lpstr> ГЛАВА 2. ПРИКЛАДНЫЕ АСПЕКТЫ ФОРМИРОВАНИЯ ЗДОРОВОГО ОБРАЗА ЖИЗНИ У МЛАДШИХ ШКОЛЬНИКОВ </vt:lpstr>
      <vt:lpstr>Технологии  сохранения здоровья ребенка по Базарному В.Ф</vt:lpstr>
      <vt:lpstr>Вывод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Татьяна Мажитова</dc:creator>
  <cp:lastModifiedBy>Андрей Садовничий</cp:lastModifiedBy>
  <cp:revision>105</cp:revision>
  <dcterms:created xsi:type="dcterms:W3CDTF">2015-10-10T15:04:16Z</dcterms:created>
  <dcterms:modified xsi:type="dcterms:W3CDTF">2018-05-31T19:24:44Z</dcterms:modified>
</cp:coreProperties>
</file>