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88" r:id="rId3"/>
    <p:sldId id="311" r:id="rId4"/>
    <p:sldId id="305" r:id="rId5"/>
    <p:sldId id="310" r:id="rId6"/>
    <p:sldId id="260" r:id="rId7"/>
    <p:sldId id="283" r:id="rId8"/>
    <p:sldId id="295" r:id="rId9"/>
    <p:sldId id="269" r:id="rId10"/>
    <p:sldId id="302" r:id="rId11"/>
    <p:sldId id="287" r:id="rId12"/>
    <p:sldId id="307" r:id="rId13"/>
    <p:sldId id="312" r:id="rId14"/>
    <p:sldId id="313" r:id="rId15"/>
    <p:sldId id="314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0000FF"/>
    <a:srgbClr val="00CC00"/>
    <a:srgbClr val="CC99FF"/>
    <a:srgbClr val="CC00FF"/>
    <a:srgbClr val="660066"/>
    <a:srgbClr val="00CC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24" autoAdjust="0"/>
    <p:restoredTop sz="93124" autoAdjust="0"/>
  </p:normalViewPr>
  <p:slideViewPr>
    <p:cSldViewPr>
      <p:cViewPr>
        <p:scale>
          <a:sx n="50" d="100"/>
          <a:sy n="50" d="100"/>
        </p:scale>
        <p:origin x="-193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0"/>
      <c:perspective val="30"/>
    </c:view3D>
    <c:floor>
      <c:thickness val="0"/>
      <c:spPr>
        <a:solidFill>
          <a:srgbClr val="00CC00">
            <a:alpha val="42000"/>
          </a:srgb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770700636943261E-2"/>
          <c:y val="8.5782951789564729E-2"/>
          <c:w val="0.91849793346127062"/>
          <c:h val="0.766781202698543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</c:v>
                </c:pt>
              </c:strCache>
            </c:strRef>
          </c:tx>
          <c:spPr>
            <a:gradFill flip="none" rotWithShape="1">
              <a:gsLst>
                <a:gs pos="0">
                  <a:srgbClr val="CC66FF"/>
                </a:gs>
                <a:gs pos="0">
                  <a:srgbClr val="CC99FF"/>
                </a:gs>
                <a:gs pos="0">
                  <a:srgbClr val="CC99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  <a:ln w="1184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951537844900342E-2"/>
                  <c:y val="-6.6457358953547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347257630895013E-2"/>
                  <c:y val="-6.5273079589757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025260009092257E-2"/>
                  <c:y val="-6.3206771288122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194575512613904E-3"/>
                  <c:y val="-9.3506111029303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097529773501467E-2"/>
                  <c:y val="-0.141579124670781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5972877563067805E-3"/>
                  <c:y val="-0.101298286948414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7791240205704924E-3"/>
                  <c:y val="-0.1383713139466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7561462460503647E-3"/>
                  <c:y val="-0.134663380722612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5208478166100475E-3"/>
                  <c:y val="-0.138480055215656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058970629651672E-2"/>
                  <c:y val="-0.139339334689907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674">
                <a:noFill/>
              </a:ln>
            </c:spPr>
            <c:txPr>
              <a:bodyPr/>
              <a:lstStyle/>
              <a:p>
                <a:pPr>
                  <a:defRPr sz="2373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eorgia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0</c:formatCode>
                <c:ptCount val="4"/>
                <c:pt idx="0">
                  <c:v>39.0625</c:v>
                </c:pt>
                <c:pt idx="1">
                  <c:v>44.444444444444443</c:v>
                </c:pt>
                <c:pt idx="2">
                  <c:v>46</c:v>
                </c:pt>
                <c:pt idx="3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875200"/>
        <c:axId val="91876736"/>
        <c:axId val="0"/>
      </c:bar3DChart>
      <c:catAx>
        <c:axId val="9187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780" b="1">
                <a:latin typeface="Georgia" pitchFamily="18" charset="0"/>
                <a:cs typeface="Times New Roman" pitchFamily="18" charset="0"/>
              </a:defRPr>
            </a:pPr>
            <a:endParaRPr lang="ru-RU"/>
          </a:p>
        </c:txPr>
        <c:crossAx val="91876736"/>
        <c:crosses val="autoZero"/>
        <c:auto val="1"/>
        <c:lblAlgn val="ctr"/>
        <c:lblOffset val="100"/>
        <c:noMultiLvlLbl val="0"/>
      </c:catAx>
      <c:valAx>
        <c:axId val="9187673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91875200"/>
        <c:crosses val="autoZero"/>
        <c:crossBetween val="between"/>
      </c:valAx>
      <c:spPr>
        <a:noFill/>
        <a:ln w="25393">
          <a:noFill/>
        </a:ln>
      </c:spPr>
    </c:plotArea>
    <c:plotVisOnly val="1"/>
    <c:dispBlanksAs val="zero"/>
    <c:showDLblsOverMax val="0"/>
  </c:chart>
  <c:txPr>
    <a:bodyPr/>
    <a:lstStyle/>
    <a:p>
      <a:pPr>
        <a:defRPr sz="1678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983430-65DE-487D-A612-10662E8419BF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CB241D-9678-4F6D-A1F5-CE6AC86BB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18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5335C0-99F7-4A8B-A399-DDED262BE7A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FD629A-37E0-4625-A0A1-F0F31C81402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3B8E-59FA-4376-9AFD-68A96C3A5109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576A9-B1AE-454E-964B-782833C87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30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36F8F-B366-4AFF-9837-315AF3D67BD9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53E9B-2FED-4264-964F-A527576F8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57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2388B-2B12-453E-A227-732460F1B643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15D03-3883-41F2-94A6-76FD7D6BB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519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A018B-BC53-4A78-9759-DB17C8A47317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37AA6-DB57-4A8B-AEE1-27EE87B16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361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92AFE-FBD0-4A16-BD20-A1730C76151E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AFAC7-8A93-4359-BF5B-3DFDCD4A0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422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56F7A-1AB6-46F7-BE1C-EC6F9CE072DC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90431-AE11-4F09-A2BB-2C924511F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698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AB8D7-7A2A-4CE4-9C70-99B1C827FCC5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FF36D-BED2-4876-B6F0-41A96B65E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474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7D6E6-D559-47F8-8D7E-7498E954CF40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F0831-E593-4F38-89E5-104D41354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509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15587-C31A-4F36-891B-D5C8A03DFA0B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5D01D-60B7-457F-A3F6-A652AFB5B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644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31F89-F34F-4798-9FDC-630939AF75E6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4DDDF-50D3-43D9-AF00-FAB6276F3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469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24E13-EDDD-4426-AACF-61689885C7D1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3C966-C1EC-409E-8DC0-25369336E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09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54CE4-6363-4EB9-843D-08C908B089A8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41BA4-7B81-4E94-8737-FE582D29E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838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077D-6CA3-4B3E-A1E4-7F2B150BB6E0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CBB8-AE90-4610-908D-8A50547B2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16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317B3-913E-4056-984E-736DA4B21BCD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848B9-7D1D-4418-9102-EF22A6F86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778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6E5AA-48D1-4C3B-8AB9-5E10DB1C9C5E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A4EC6-8C57-4BF0-A2D3-1AA39E0D6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29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538E9-438F-4F13-8B1F-8CF59C032D52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45E7-A81F-4799-91A6-BCC803B19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43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BED67-61B2-4AFF-81D1-FC01C675ECEF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EB22E-DC55-4B47-AE2C-3141DF7DF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07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12463-78CE-4807-8E67-9FE01CB511A7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F4785-DF52-4758-A566-67576334A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15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70CA4-6641-4376-9337-8FBBFA8264F4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D26E2-5FA7-44E0-9262-F5731E89E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7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94EB0-3C1A-45CD-94F8-1BCC14332D15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4EEB5-4B22-4676-9A91-11FE6FE7C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30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442A-AE44-45C2-ABDD-26760819280F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81D2F-745E-498A-875E-8137D4751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74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62649-0F0D-4896-9250-5305E84A35B2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9943C-A30A-4AE7-AE42-EC1D67E9E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34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FAB2C0-1DDC-4308-BD29-76988E245FF5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E00E99-F194-4F7B-98D4-472EA1CE9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9" descr="24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D071D5-3D24-4248-B672-4353841CF277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BAD930-3AB4-4F84-B088-1D5DC691B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5" name="Рисунок 9" descr="1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404813"/>
            <a:ext cx="6913562" cy="2566987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Технологизация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как фактор совершенствования механизмов управления индивидуализацией образовательных программ  и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профориентационной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деятельностью общеобразовательной организации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72313" y="500063"/>
            <a:ext cx="1643062" cy="642937"/>
          </a:xfrm>
        </p:spPr>
        <p:txBody>
          <a:bodyPr/>
          <a:lstStyle/>
          <a:p>
            <a:r>
              <a:rPr lang="ru-RU" altLang="ru-RU" smtClean="0">
                <a:solidFill>
                  <a:schemeClr val="tx1"/>
                </a:solidFill>
              </a:rPr>
              <a:t>Логотип 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000125" y="5429250"/>
            <a:ext cx="4714875" cy="114300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МБОУ «Гимназия № 127»,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Снежинский городской округ</a:t>
            </a:r>
          </a:p>
        </p:txBody>
      </p:sp>
      <p:pic>
        <p:nvPicPr>
          <p:cNvPr id="3077" name="Picture 16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0" y="214313"/>
            <a:ext cx="15001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20700" y="1571625"/>
            <a:ext cx="7480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Выбор инженерных и конструкторских специальностей ВУЗов выпускниками  гимназии (%)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031875" y="2174875"/>
          <a:ext cx="6978650" cy="36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292" name="Picture 16" descr="scgerb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0" y="214313"/>
            <a:ext cx="15001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>
            <a:spLocks/>
          </p:cNvSpPr>
          <p:nvPr/>
        </p:nvSpPr>
        <p:spPr bwMode="auto">
          <a:xfrm>
            <a:off x="528638" y="642938"/>
            <a:ext cx="63293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Times New Roman" pitchFamily="18" charset="0"/>
              </a:rPr>
              <a:t>Потенциальная эффективность проекта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7" grpId="0">
        <p:bldAsOne/>
      </p:bldGraphic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6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0" y="214313"/>
            <a:ext cx="15001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71500" y="1285875"/>
            <a:ext cx="6572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ИП</a:t>
            </a:r>
            <a:r>
              <a:rPr lang="ru-RU" dirty="0">
                <a:latin typeface="Georgia" pitchFamily="18" charset="0"/>
              </a:rPr>
              <a:t> - коэффициент положительного имиджа образовательной организации, прямо пропорциональный потенциальному желанию инвестора вложить финансовые или человеческие ресурсы в развитие учреждения 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57188" y="714375"/>
            <a:ext cx="6572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Инвестиционная привлекательность проекта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285875" y="2571750"/>
            <a:ext cx="6858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>
                <a:latin typeface="Georgia" pitchFamily="18" charset="0"/>
              </a:rPr>
              <a:t> </a:t>
            </a:r>
            <a:r>
              <a:rPr lang="ru-RU" altLang="ru-RU" sz="1600" b="1" u="sng">
                <a:latin typeface="Georgia" pitchFamily="18" charset="0"/>
              </a:rPr>
              <a:t>ИП обеспечивается: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1600">
                <a:latin typeface="Georgia" pitchFamily="18" charset="0"/>
              </a:rPr>
              <a:t> высоким уровнем образования, подтвержденным результатами независимой оценки качества образования;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1600">
                <a:latin typeface="Georgia" pitchFamily="18" charset="0"/>
              </a:rPr>
              <a:t> наличием комплекса ресурсов, обеспечивающих необходимые и достаточные условия для сетевого взаимодействия гимназии с образовательными организациями;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1600">
                <a:latin typeface="Georgia" pitchFamily="18" charset="0"/>
              </a:rPr>
              <a:t> мотивационной готовностью целевых групп к реализации мероприятий проекта;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1600">
                <a:latin typeface="Georgia" pitchFamily="18" charset="0"/>
              </a:rPr>
              <a:t> «положительной кредитной историей» гимназии, подтвержденной целесообразностью использования инвестированных средств в рамках реализации предыдущих образовательных и социальных проектов.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246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/>
          <p:cNvSpPr txBox="1">
            <a:spLocks/>
          </p:cNvSpPr>
          <p:nvPr/>
        </p:nvSpPr>
        <p:spPr bwMode="auto">
          <a:xfrm>
            <a:off x="642938" y="642938"/>
            <a:ext cx="5143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Times New Roman" pitchFamily="18" charset="0"/>
              </a:rPr>
              <a:t>Ожидаемые результаты </a:t>
            </a:r>
          </a:p>
        </p:txBody>
      </p:sp>
      <p:pic>
        <p:nvPicPr>
          <p:cNvPr id="14339" name="Picture 16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0" y="214313"/>
            <a:ext cx="15001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87" name="Group 19"/>
          <p:cNvGraphicFramePr>
            <a:graphicFrameLocks noGrp="1"/>
          </p:cNvGraphicFramePr>
          <p:nvPr/>
        </p:nvGraphicFramePr>
        <p:xfrm>
          <a:off x="395288" y="1412875"/>
          <a:ext cx="8497887" cy="4664075"/>
        </p:xfrm>
        <a:graphic>
          <a:graphicData uri="http://schemas.openxmlformats.org/drawingml/2006/table">
            <a:tbl>
              <a:tblPr/>
              <a:tblGrid>
                <a:gridCol w="5689600"/>
                <a:gridCol w="2808287"/>
              </a:tblGrid>
              <a:tr h="155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Разработка программы  и проведение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вебинара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  для педагогических и руководящих работников ОО Челябинской области по тематике региональной инновационной площадки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8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Arial" charset="0"/>
                        </a:rPr>
                        <a:t>«</a:t>
                      </a:r>
                      <a:r>
                        <a:rPr kumimoji="0" lang="ru-RU" sz="16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48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Arial" charset="0"/>
                        </a:rPr>
                        <a:t>Технологизация</a:t>
                      </a: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48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Arial" charset="0"/>
                        </a:rPr>
                        <a:t> как фактор совершенствования механизмов управления индивидуализацией образовательных программ ОО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8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Arial" charset="0"/>
                        </a:rPr>
                        <a:t>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8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Программа вебинара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Технологические карты, методические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рекомендации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Разработка программы и проведение семинара для родителей (законных представителей) учащихся  МБОУ «Гимназия № 127», являющейся региональной инновационной площадкой, «</a:t>
                      </a: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Выявление и развитие индивидуальных способностей ребенка как основа осознанного  выбора профессии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Программа семинара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Методические материалы педагога-психолога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Проведение стажировки для педагогических и руководящих работников общеобразовательных организаций Челябинской области по теме «</a:t>
                      </a:r>
                      <a:r>
                        <a:rPr kumimoji="0" lang="ru-R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Организационно-управленческие механизмы индивидуализации образовательных программ в общеобразовательной организации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»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Модернизированная программа стажировки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Пакеты ЛНА, презентации, технологические карты, кейсы, сценарии мастер-классов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/>
          <p:cNvSpPr txBox="1">
            <a:spLocks/>
          </p:cNvSpPr>
          <p:nvPr/>
        </p:nvSpPr>
        <p:spPr bwMode="auto">
          <a:xfrm>
            <a:off x="642938" y="642938"/>
            <a:ext cx="5143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Times New Roman" pitchFamily="18" charset="0"/>
              </a:rPr>
              <a:t>Ожидаемые результаты </a:t>
            </a:r>
          </a:p>
        </p:txBody>
      </p:sp>
      <p:pic>
        <p:nvPicPr>
          <p:cNvPr id="15363" name="Picture 16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0" y="214313"/>
            <a:ext cx="15001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211" name="Group 19"/>
          <p:cNvGraphicFramePr>
            <a:graphicFrameLocks noGrp="1"/>
          </p:cNvGraphicFramePr>
          <p:nvPr/>
        </p:nvGraphicFramePr>
        <p:xfrm>
          <a:off x="428625" y="1631950"/>
          <a:ext cx="8501063" cy="4389438"/>
        </p:xfrm>
        <a:graphic>
          <a:graphicData uri="http://schemas.openxmlformats.org/drawingml/2006/table">
            <a:tbl>
              <a:tblPr/>
              <a:tblGrid>
                <a:gridCol w="5943600"/>
                <a:gridCol w="2557463"/>
              </a:tblGrid>
              <a:tr h="1188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Разработка методических рекомендаций по 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48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Arial" charset="0"/>
                        </a:rPr>
                        <a:t>формированию нормативно-правовой базы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общеобразовательной организации по 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48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Arial" charset="0"/>
                        </a:rPr>
                        <a:t>индивидуализации образовательных программ</a:t>
                      </a:r>
                      <a:endParaRPr kumimoji="0" lang="ru-RU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48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Методические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рекомендации, шаблоны ЛНА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Разработка 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48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Arial" charset="0"/>
                        </a:rPr>
                        <a:t>мотивационных механизмов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стимулирования участия целевых аудиторий в реализации мероприятий проекта (финансово-экономические;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деятельностные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Положение об оплате труда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Положение о поощрении учащихся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План мероприятий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7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Формирование 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48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Arial" charset="0"/>
                        </a:rPr>
                        <a:t>комплекта инструментария психолого-педагогической диагностики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индивидуальных способностей и образовательных потребностей учащихся с учетом профессиональных требований к образованию  и личностным качествам выпускника – будущего инженера и конструктора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Комплект инструментария, циклограмма деятельности педагога-психолога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/>
          <p:cNvSpPr txBox="1">
            <a:spLocks/>
          </p:cNvSpPr>
          <p:nvPr/>
        </p:nvSpPr>
        <p:spPr bwMode="auto">
          <a:xfrm>
            <a:off x="642938" y="642938"/>
            <a:ext cx="5143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Times New Roman" pitchFamily="18" charset="0"/>
              </a:rPr>
              <a:t>Ожидаемые результаты </a:t>
            </a:r>
          </a:p>
        </p:txBody>
      </p:sp>
      <p:pic>
        <p:nvPicPr>
          <p:cNvPr id="16387" name="Picture 16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0" y="214313"/>
            <a:ext cx="15001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38" name="Group 22"/>
          <p:cNvGraphicFramePr>
            <a:graphicFrameLocks noGrp="1"/>
          </p:cNvGraphicFramePr>
          <p:nvPr/>
        </p:nvGraphicFramePr>
        <p:xfrm>
          <a:off x="428625" y="1557338"/>
          <a:ext cx="8391525" cy="4479925"/>
        </p:xfrm>
        <a:graphic>
          <a:graphicData uri="http://schemas.openxmlformats.org/drawingml/2006/table">
            <a:tbl>
              <a:tblPr/>
              <a:tblGrid>
                <a:gridCol w="5429250"/>
                <a:gridCol w="2962275"/>
              </a:tblGrid>
              <a:tr h="118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Разработка и подготовка к изданию программ внеурочной деятельности и дополнительных общеобразовательных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общеразвивающих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 программ технической направленности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Программы внеурочной деятельности, ДООП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Разработка и подготовка к изданию 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48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Arial" charset="0"/>
                        </a:rPr>
                        <a:t>программ Летних предметных школ</a:t>
                      </a:r>
                      <a:endParaRPr kumimoji="0" lang="ru-RU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48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Технологические карты, программы Летних предметных школ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Разработка 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48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Arial" charset="0"/>
                        </a:rPr>
                        <a:t>Положения о Детском научном центре на базе предметной физической лаборатории и центра образовательной робототехники</a:t>
                      </a:r>
                      <a:endParaRPr kumimoji="0" lang="ru-RU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48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Положение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Программа деятельности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Информирование участников образовательных отношений о содержании, этапах и планируемых результатах реализации проекта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Пресс-релизы, информационные буклеты,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СМИ гимназии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625" y="714375"/>
            <a:ext cx="596265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Региональная  инновационная площадка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8625" y="1571625"/>
            <a:ext cx="7858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«Популяризация инженерных и конструкторских специальностей на основе индивидуализации образовательных программ в условиях ЗАТО»</a:t>
            </a:r>
          </a:p>
        </p:txBody>
      </p:sp>
      <p:pic>
        <p:nvPicPr>
          <p:cNvPr id="4100" name="Picture 16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0" y="214313"/>
            <a:ext cx="15001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57188" y="642938"/>
            <a:ext cx="6629400" cy="50006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000000"/>
                </a:solidFill>
                <a:latin typeface="Georgia" pitchFamily="18" charset="0"/>
                <a:ea typeface="+mj-ea"/>
                <a:cs typeface="+mj-cs"/>
              </a:rPr>
              <a:t>Город Снежинск… Где это?</a:t>
            </a:r>
          </a:p>
        </p:txBody>
      </p:sp>
      <p:pic>
        <p:nvPicPr>
          <p:cNvPr id="5123" name="Picture 2" descr="C:\Users\Вера\Pictures\Снежинс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3" y="1285875"/>
            <a:ext cx="83947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3" descr="C:\Users\Вера\Pictures\MAIN_SQUAR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411480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C:\Users\Вера\Pictures\g750_snezhinsk2_city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9500" y="357188"/>
            <a:ext cx="9906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625" y="714375"/>
            <a:ext cx="59785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Инновационная направленность проекта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55650" y="1785938"/>
            <a:ext cx="7673975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defRPr/>
            </a:pPr>
            <a:endParaRPr lang="ru-RU" sz="2000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 marL="342900" indent="-342900" eaLnBrk="0" hangingPunct="0">
              <a:defRPr/>
            </a:pPr>
            <a:r>
              <a:rPr lang="ru-RU" sz="2000" b="1" dirty="0" err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Инновационность</a:t>
            </a:r>
            <a:r>
              <a:rPr lang="ru-RU" sz="20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проекта проявляется в: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ru-RU" sz="2000" b="1" dirty="0">
                <a:latin typeface="Georgia" pitchFamily="18" charset="0"/>
              </a:rPr>
              <a:t>в принципиальных изменениях в содержании образования</a:t>
            </a:r>
            <a:r>
              <a:rPr lang="ru-RU" sz="2000" dirty="0">
                <a:latin typeface="Georgia" pitchFamily="18" charset="0"/>
              </a:rPr>
              <a:t>, образовательных отношений и образовательного пространства; 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ru-RU" sz="2000" b="1" dirty="0">
                <a:latin typeface="Georgia" pitchFamily="18" charset="0"/>
              </a:rPr>
              <a:t>в совершенствовании инфраструктуры и ресурсной базы </a:t>
            </a:r>
            <a:r>
              <a:rPr lang="ru-RU" sz="2000" dirty="0">
                <a:latin typeface="Georgia" pitchFamily="18" charset="0"/>
              </a:rPr>
              <a:t>гимназии, в том числе за счет привлечения ресурсов социальных партнеров.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ru-RU" sz="2000" dirty="0">
                <a:latin typeface="Georgia" pitchFamily="18" charset="0"/>
              </a:rPr>
              <a:t>в использовании управленческих механизмов на основе </a:t>
            </a:r>
            <a:r>
              <a:rPr lang="ru-RU" sz="2000" b="1" dirty="0">
                <a:latin typeface="Georgia" pitchFamily="18" charset="0"/>
              </a:rPr>
              <a:t>реализации принципа государственно-общественного управления</a:t>
            </a:r>
            <a:r>
              <a:rPr lang="ru-RU" sz="2000" dirty="0">
                <a:latin typeface="Georgia" pitchFamily="18" charset="0"/>
              </a:rPr>
              <a:t> образовательной организацией.</a:t>
            </a:r>
          </a:p>
          <a:p>
            <a:pPr marL="342900" indent="-342900" eaLnBrk="0" hangingPunct="0">
              <a:buFontTx/>
              <a:buAutoNum type="arabicParenR"/>
              <a:defRPr/>
            </a:pPr>
            <a:endParaRPr lang="ru-RU" sz="2000" dirty="0">
              <a:latin typeface="Georgia" pitchFamily="18" charset="0"/>
            </a:endParaRPr>
          </a:p>
        </p:txBody>
      </p:sp>
      <p:pic>
        <p:nvPicPr>
          <p:cNvPr id="6148" name="Picture 16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0" y="214313"/>
            <a:ext cx="15001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00063" y="1643063"/>
            <a:ext cx="65008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МОДЕЛЬ ОБРАЗОВАТЕЛЬНОЙ СИСТЕМЫ ГИМНАЗИИ, ОБЕСПЕЧИВАЮЩЕЙ НОВЫЕ ОБРАЗОВАТЕЛЬНЫЕ РЕЗУЛЬТАТЫ НА ОСНОВЕ ИНДИВИДУАЛИЗАЦИИ ОБРАЗОВАТЕЛЬНОЙ ДЕЯТЕЛЬНОСТИ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71500" y="3190875"/>
            <a:ext cx="7715250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Ведущая идея </a:t>
            </a:r>
            <a:r>
              <a:rPr lang="ru-RU" dirty="0">
                <a:latin typeface="Georgia" pitchFamily="18" charset="0"/>
                <a:cs typeface="Times New Roman" pitchFamily="18" charset="0"/>
              </a:rPr>
              <a:t>– </a:t>
            </a:r>
          </a:p>
          <a:p>
            <a:pPr>
              <a:defRPr/>
            </a:pPr>
            <a:r>
              <a:rPr lang="ru-RU" dirty="0">
                <a:latin typeface="Georgia" pitchFamily="18" charset="0"/>
                <a:cs typeface="Times New Roman" pitchFamily="18" charset="0"/>
              </a:rPr>
              <a:t>создание условий для </a:t>
            </a:r>
            <a:r>
              <a:rPr lang="ru-RU" b="1" dirty="0">
                <a:latin typeface="Georgia" pitchFamily="18" charset="0"/>
                <a:cs typeface="Times New Roman" pitchFamily="18" charset="0"/>
              </a:rPr>
              <a:t>индивидуализации обучения </a:t>
            </a:r>
            <a:r>
              <a:rPr lang="ru-RU" dirty="0">
                <a:latin typeface="Georgia" pitchFamily="18" charset="0"/>
                <a:cs typeface="Times New Roman" pitchFamily="18" charset="0"/>
              </a:rPr>
              <a:t>в гимназии как стратегического направления повышения качества образования на основе развития индивидуальных способностей и наиболее полного удовлетворения образовательных потребностей учащихся </a:t>
            </a:r>
            <a:r>
              <a:rPr lang="ru-RU" b="1" dirty="0">
                <a:latin typeface="Georgia" pitchFamily="18" charset="0"/>
                <a:cs typeface="Times New Roman" pitchFamily="18" charset="0"/>
              </a:rPr>
              <a:t>для подготовки к самостоятельному осознанному выбору профессии и успешному построению жизненной карьеры</a:t>
            </a:r>
            <a:r>
              <a:rPr lang="ru-RU" dirty="0">
                <a:latin typeface="Georgia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16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0" y="214313"/>
            <a:ext cx="15001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42938" y="1362075"/>
            <a:ext cx="69294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Популяризация инженерных и конструкторских специальностей на основе индивидуализации образовательных программ в условиях ЗАТО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42938" y="2574925"/>
            <a:ext cx="807243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П</a:t>
            </a:r>
            <a:r>
              <a:rPr lang="ru-RU" dirty="0">
                <a:latin typeface="Georgia" pitchFamily="18" charset="0"/>
              </a:rPr>
              <a:t>одготовлены информационные и методические материалы.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dirty="0">
                <a:latin typeface="Georgia" pitchFamily="18" charset="0"/>
              </a:rPr>
              <a:t>Разработана дополнительная профессиональная программа повышения квалификации в форме стажировки по теме: «Организационно-управленческие механизмы индивидуализации образовательных программ в общеобразовательной организации».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dirty="0">
                <a:latin typeface="Georgia" pitchFamily="18" charset="0"/>
              </a:rPr>
              <a:t>Проведена стажировка для руководящих и педагогических работников школьных команд городов Касли, Озерск и Трехгорный в декабре 2016 года 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dirty="0">
                <a:latin typeface="Georgia" pitchFamily="18" charset="0"/>
              </a:rPr>
              <a:t>Разработан план работы РИП МБОУ «Гимназия № 127» по реализации научно-прикладного проекта на среднесрочную перспективу.</a:t>
            </a:r>
          </a:p>
        </p:txBody>
      </p:sp>
      <p:pic>
        <p:nvPicPr>
          <p:cNvPr id="8196" name="Picture 16" descr="scgerb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0" y="214313"/>
            <a:ext cx="15001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625" y="714375"/>
            <a:ext cx="4357688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Цель и задачи проекта</a:t>
            </a:r>
          </a:p>
        </p:txBody>
      </p:sp>
      <p:pic>
        <p:nvPicPr>
          <p:cNvPr id="9219" name="Picture 16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0" y="214313"/>
            <a:ext cx="15001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28625" y="1214438"/>
            <a:ext cx="67151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>
                <a:latin typeface="Georgia" pitchFamily="18" charset="0"/>
              </a:rPr>
              <a:t>Цель: </a:t>
            </a:r>
            <a:r>
              <a:rPr lang="ru-RU" altLang="ru-RU" sz="1600">
                <a:latin typeface="Georgia" pitchFamily="18" charset="0"/>
              </a:rPr>
              <a:t>обеспечение эффективной подготовки выпускников гимназии к самостоятельному осознанному выбору профессии и успешному построению жизненной карьеры в реальном секторе экономики с учетом приоритетов рынка труда региона на основе индивидуализации образовательных программ с использованием имеющихся ресурсов гимназии и социальных партнеров в условиях ЗАТО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8625" y="3000375"/>
            <a:ext cx="842962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>
                <a:latin typeface="Georgia" pitchFamily="18" charset="0"/>
              </a:rPr>
              <a:t>Задачи:</a:t>
            </a:r>
          </a:p>
          <a:p>
            <a:pPr eaLnBrk="1" hangingPunct="1">
              <a:buFont typeface="Tahoma" pitchFamily="34" charset="0"/>
              <a:buAutoNum type="arabicPeriod"/>
            </a:pPr>
            <a:r>
              <a:rPr lang="ru-RU" altLang="ru-RU" sz="1600">
                <a:latin typeface="Georgia" pitchFamily="18" charset="0"/>
              </a:rPr>
              <a:t>Обеспечить выявление индивидуальных способностей и образовательных потребностей учащихся.</a:t>
            </a:r>
          </a:p>
          <a:p>
            <a:pPr eaLnBrk="1" hangingPunct="1">
              <a:buFont typeface="Tahoma" pitchFamily="34" charset="0"/>
              <a:buAutoNum type="arabicPeriod"/>
            </a:pPr>
            <a:r>
              <a:rPr lang="ru-RU" altLang="ru-RU" sz="1600">
                <a:latin typeface="Georgia" pitchFamily="18" charset="0"/>
              </a:rPr>
              <a:t>Обеспечить корректировку содержания программ внеурочной деятельности и ДООП, увеличить количество ДООП технической направленности на всех уровнях основного общего образования. </a:t>
            </a:r>
          </a:p>
          <a:p>
            <a:pPr eaLnBrk="1" hangingPunct="1">
              <a:buFont typeface="Tahoma" pitchFamily="34" charset="0"/>
              <a:buAutoNum type="arabicPeriod"/>
            </a:pPr>
            <a:r>
              <a:rPr lang="ru-RU" altLang="zh-CN" sz="1600">
                <a:latin typeface="Georgia" pitchFamily="18" charset="0"/>
              </a:rPr>
              <a:t>Ориентировать деятельность предметной физической лаборатории и центра образовательной робототехники на в</a:t>
            </a:r>
            <a:r>
              <a:rPr lang="ru-RU" altLang="ru-RU" sz="1600">
                <a:latin typeface="Georgia" pitchFamily="18" charset="0"/>
                <a:ea typeface="Calibri" pitchFamily="34" charset="0"/>
                <a:cs typeface="Times New Roman" pitchFamily="18" charset="0"/>
              </a:rPr>
              <a:t>овлечение учащихся и педагогов в проектную и исследовательскую деятельность технической направленности.</a:t>
            </a:r>
          </a:p>
          <a:p>
            <a:pPr eaLnBrk="1" hangingPunct="1">
              <a:buFont typeface="Tahoma" pitchFamily="34" charset="0"/>
              <a:buAutoNum type="arabicPeriod"/>
            </a:pPr>
            <a:r>
              <a:rPr lang="ru-RU" altLang="ru-RU" sz="1600">
                <a:latin typeface="Georgia" pitchFamily="18" charset="0"/>
              </a:rPr>
              <a:t>Обеспечить разработку и реализацию профориентационных программ.</a:t>
            </a:r>
            <a:r>
              <a:rPr lang="ru-RU" altLang="zh-CN" sz="1600">
                <a:latin typeface="Georgia" pitchFamily="18" charset="0"/>
              </a:rPr>
              <a:t> </a:t>
            </a:r>
          </a:p>
          <a:p>
            <a:pPr eaLnBrk="1" hangingPunct="1">
              <a:buFont typeface="Tahoma" pitchFamily="34" charset="0"/>
              <a:buAutoNum type="arabicPeriod"/>
            </a:pPr>
            <a:r>
              <a:rPr lang="ru-RU" altLang="ru-RU" sz="1600">
                <a:latin typeface="Georgia" pitchFamily="18" charset="0"/>
              </a:rPr>
              <a:t>Отработать механизмы стимулирования участников образовательных отношений к реализации задач проекта.</a:t>
            </a:r>
          </a:p>
          <a:p>
            <a:pPr eaLnBrk="1" hangingPunct="1">
              <a:buFont typeface="Tahoma" pitchFamily="34" charset="0"/>
              <a:buAutoNum type="arabicPeriod"/>
            </a:pPr>
            <a:endParaRPr lang="ru-RU" altLang="zh-CN" sz="160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435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6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0" y="214313"/>
            <a:ext cx="15001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00063" y="1214438"/>
            <a:ext cx="7818437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Clr>
                <a:srgbClr val="FF3399"/>
              </a:buClr>
              <a:buSzPct val="80000"/>
            </a:pPr>
            <a:r>
              <a:rPr lang="ru-RU" altLang="ru-RU" sz="1600" b="1" u="sng">
                <a:latin typeface="Georgia" pitchFamily="18" charset="0"/>
                <a:cs typeface="Times New Roman" pitchFamily="18" charset="0"/>
              </a:rPr>
              <a:t>В содержании образования: </a:t>
            </a:r>
          </a:p>
          <a:p>
            <a:pPr>
              <a:spcBef>
                <a:spcPts val="600"/>
              </a:spcBef>
              <a:buClr>
                <a:srgbClr val="FF3399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  <a:cs typeface="Times New Roman" pitchFamily="18" charset="0"/>
              </a:rPr>
              <a:t> дифференциация учебных материалов в урочной деятельности по учебным предметам «Математика», «Физика», «Химия», «Технология» с учетом индивидуальных способностей учащихся на уровне основного общего и среднего общего образования;</a:t>
            </a:r>
          </a:p>
          <a:p>
            <a:pPr>
              <a:spcBef>
                <a:spcPts val="600"/>
              </a:spcBef>
              <a:buClr>
                <a:srgbClr val="FF3399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  <a:cs typeface="Times New Roman" pitchFamily="18" charset="0"/>
              </a:rPr>
              <a:t> ориентация тематики исследовательских работ, учебных  и социальных проектов на популяризацию  инженерных и конструкторских специальностей; </a:t>
            </a:r>
          </a:p>
          <a:p>
            <a:pPr>
              <a:spcBef>
                <a:spcPts val="600"/>
              </a:spcBef>
              <a:buClr>
                <a:srgbClr val="FF3399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  <a:cs typeface="Times New Roman" pitchFamily="18" charset="0"/>
              </a:rPr>
              <a:t> введение </a:t>
            </a:r>
            <a:r>
              <a:rPr lang="ru-RU" altLang="ru-RU" sz="1600">
                <a:latin typeface="Georgia" pitchFamily="18" charset="0"/>
              </a:rPr>
              <a:t>ТЕМП-ориентированных </a:t>
            </a:r>
            <a:r>
              <a:rPr lang="ru-RU" altLang="ru-RU" sz="1600">
                <a:latin typeface="Georgia" pitchFamily="18" charset="0"/>
                <a:cs typeface="Times New Roman" pitchFamily="18" charset="0"/>
              </a:rPr>
              <a:t>модульных курсов («Черчение», «ТРИЗ» и другие), программ внеурочной  деятельности и дополнительных общеобразовательных общеразвивающих программ технической направленности, профориентационных программ;</a:t>
            </a:r>
          </a:p>
          <a:p>
            <a:pPr>
              <a:spcBef>
                <a:spcPts val="600"/>
              </a:spcBef>
              <a:buClr>
                <a:srgbClr val="FF3399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</a:rPr>
              <a:t> введение модуля «Перевод технических текстов» в учебном предмете «Технология» на уровне среднего общего образования;</a:t>
            </a:r>
          </a:p>
          <a:p>
            <a:pPr>
              <a:spcBef>
                <a:spcPts val="600"/>
              </a:spcBef>
              <a:buClr>
                <a:srgbClr val="FF3399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  <a:cs typeface="Times New Roman" pitchFamily="18" charset="0"/>
              </a:rPr>
              <a:t> </a:t>
            </a:r>
            <a:r>
              <a:rPr lang="ru-RU" altLang="ru-RU" sz="1600">
                <a:latin typeface="Georgia" pitchFamily="18" charset="0"/>
              </a:rPr>
              <a:t>реализация курса «Образовательная робототехника» на уровне начального общего образования в статусе платной образовательной услуги;</a:t>
            </a:r>
            <a:endParaRPr lang="ru-RU" altLang="ru-RU" sz="1600">
              <a:latin typeface="Georgia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Clr>
                <a:srgbClr val="FF3399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  <a:cs typeface="Times New Roman" pitchFamily="18" charset="0"/>
              </a:rPr>
              <a:t> стимулирование участия в проектной деятельности, олимпиадах, инженерных выставках, мероприятиях Госкорпорации Росатом.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57188" y="714375"/>
            <a:ext cx="5429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Механизмы решения задач проекта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6" descr="scgerb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0" y="214313"/>
            <a:ext cx="15001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00063" y="1214438"/>
            <a:ext cx="84296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Clr>
                <a:srgbClr val="FF3399"/>
              </a:buClr>
              <a:buSzPct val="80000"/>
            </a:pPr>
            <a:r>
              <a:rPr lang="ru-RU" altLang="ru-RU" sz="1600" b="1" u="sng">
                <a:latin typeface="Georgia" pitchFamily="18" charset="0"/>
                <a:cs typeface="Times New Roman" pitchFamily="18" charset="0"/>
              </a:rPr>
              <a:t>Организационные формы обучения:</a:t>
            </a:r>
            <a:r>
              <a:rPr lang="ru-RU" altLang="ru-RU" sz="1600" b="1">
                <a:latin typeface="Georgia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  <a:buClr>
                <a:srgbClr val="FF3399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  <a:cs typeface="Times New Roman" pitchFamily="18" charset="0"/>
              </a:rPr>
              <a:t> деление класса на группы при изучении учебных предметов;	</a:t>
            </a:r>
          </a:p>
          <a:p>
            <a:pPr>
              <a:spcBef>
                <a:spcPts val="600"/>
              </a:spcBef>
              <a:buClr>
                <a:srgbClr val="FF3399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  <a:cs typeface="Times New Roman" pitchFamily="18" charset="0"/>
              </a:rPr>
              <a:t> профильные группы на уровне среднего общего образования;</a:t>
            </a:r>
          </a:p>
          <a:p>
            <a:pPr>
              <a:spcBef>
                <a:spcPts val="600"/>
              </a:spcBef>
              <a:buClr>
                <a:srgbClr val="FF3399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  <a:cs typeface="Times New Roman" pitchFamily="18" charset="0"/>
              </a:rPr>
              <a:t> Летние предметные школы;</a:t>
            </a:r>
          </a:p>
          <a:p>
            <a:pPr>
              <a:spcBef>
                <a:spcPts val="600"/>
              </a:spcBef>
              <a:buClr>
                <a:srgbClr val="FF3399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  <a:cs typeface="Times New Roman" pitchFamily="18" charset="0"/>
              </a:rPr>
              <a:t> выездные школы ВУЗов на базе гимназии (МГУ, МФТИ, МИФИ);</a:t>
            </a:r>
          </a:p>
          <a:p>
            <a:pPr>
              <a:spcBef>
                <a:spcPts val="600"/>
              </a:spcBef>
              <a:buClr>
                <a:srgbClr val="FF3399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  <a:cs typeface="Times New Roman" pitchFamily="18" charset="0"/>
              </a:rPr>
              <a:t> Дни науки с участием специалистов ФГУП «РФЯЦ-ВНИИТФ».</a:t>
            </a:r>
          </a:p>
          <a:p>
            <a:pPr>
              <a:spcBef>
                <a:spcPts val="600"/>
              </a:spcBef>
              <a:buClr>
                <a:srgbClr val="FF3399"/>
              </a:buClr>
              <a:buSzPct val="80000"/>
            </a:pPr>
            <a:r>
              <a:rPr lang="ru-RU" altLang="ru-RU" sz="1600" b="1" u="sng">
                <a:latin typeface="Georgia" pitchFamily="18" charset="0"/>
                <a:cs typeface="Times New Roman" pitchFamily="18" charset="0"/>
              </a:rPr>
              <a:t>Инфраструктура гимназии:</a:t>
            </a:r>
            <a:r>
              <a:rPr lang="ru-RU" altLang="ru-RU" sz="1600" b="1">
                <a:latin typeface="Georgia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  <a:buClr>
                <a:srgbClr val="FF3399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  <a:cs typeface="Times New Roman" pitchFamily="18" charset="0"/>
              </a:rPr>
              <a:t> Предметная физическая лаборатория </a:t>
            </a:r>
          </a:p>
          <a:p>
            <a:pPr>
              <a:spcBef>
                <a:spcPts val="600"/>
              </a:spcBef>
              <a:buClr>
                <a:srgbClr val="FF3399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  <a:cs typeface="Times New Roman" pitchFamily="18" charset="0"/>
              </a:rPr>
              <a:t> Центр образовательной робототехники</a:t>
            </a:r>
          </a:p>
          <a:p>
            <a:pPr>
              <a:spcBef>
                <a:spcPts val="600"/>
              </a:spcBef>
              <a:buClr>
                <a:srgbClr val="FF3399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  <a:cs typeface="Times New Roman" pitchFamily="18" charset="0"/>
              </a:rPr>
              <a:t> АТОМ-класс</a:t>
            </a:r>
          </a:p>
          <a:p>
            <a:pPr>
              <a:spcBef>
                <a:spcPts val="600"/>
              </a:spcBef>
              <a:buClr>
                <a:srgbClr val="FF3399"/>
              </a:buClr>
              <a:buSzPct val="80000"/>
            </a:pPr>
            <a:r>
              <a:rPr lang="ru-RU" altLang="ru-RU" sz="1600" b="1" u="sng">
                <a:latin typeface="Georgia" pitchFamily="18" charset="0"/>
                <a:cs typeface="Times New Roman" pitchFamily="18" charset="0"/>
              </a:rPr>
              <a:t>Профориентационная работа</a:t>
            </a:r>
          </a:p>
          <a:p>
            <a:pPr eaLnBrk="1" hangingPunct="1"/>
            <a:r>
              <a:rPr lang="ru-RU" altLang="ru-RU" sz="1600" b="1" u="sng">
                <a:latin typeface="Georgia" pitchFamily="18" charset="0"/>
              </a:rPr>
              <a:t>Методическая работа:</a:t>
            </a:r>
            <a:endParaRPr lang="ru-RU" altLang="ru-RU" sz="1600" b="1">
              <a:latin typeface="Georgia" pitchFamily="18" charset="0"/>
            </a:endParaRPr>
          </a:p>
          <a:p>
            <a:pPr eaLnBrk="1" hangingPunct="1">
              <a:buClr>
                <a:srgbClr val="FF33CC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</a:rPr>
              <a:t>деятельность ШМО и временных творческих групп педагогов;</a:t>
            </a:r>
          </a:p>
          <a:p>
            <a:pPr eaLnBrk="1" hangingPunct="1">
              <a:buClr>
                <a:srgbClr val="FF33CC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</a:rPr>
              <a:t> сотрудничество с ГБУ ДПО ЧИППКРО, МБУ «ЦОДОУ», СФТИ НИЯУ МИФИ;</a:t>
            </a:r>
          </a:p>
          <a:p>
            <a:pPr eaLnBrk="1" hangingPunct="1">
              <a:buClr>
                <a:srgbClr val="FF33CC"/>
              </a:buClr>
              <a:buSzPct val="80000"/>
              <a:buFont typeface="Wingdings" pitchFamily="2" charset="2"/>
              <a:buChar char="q"/>
            </a:pPr>
            <a:r>
              <a:rPr lang="ru-RU" altLang="ru-RU" sz="1600">
                <a:latin typeface="Georgia" pitchFamily="18" charset="0"/>
              </a:rPr>
              <a:t> внутрифирменное повышение квалификации, в том числе по проблемам популяризации инженерных и конструкторских специальностей.</a:t>
            </a:r>
            <a:endParaRPr lang="ru-RU" altLang="ru-RU" sz="16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57188" y="714375"/>
            <a:ext cx="5429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Механизмы решения задач проекта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4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3751</TotalTime>
  <Words>875</Words>
  <Application>Microsoft Office PowerPoint</Application>
  <PresentationFormat>Экран (4:3)</PresentationFormat>
  <Paragraphs>96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Georgia</vt:lpstr>
      <vt:lpstr>Times New Roman</vt:lpstr>
      <vt:lpstr>宋体</vt:lpstr>
      <vt:lpstr>Tahoma</vt:lpstr>
      <vt:lpstr>Wingdings</vt:lpstr>
      <vt:lpstr>Тема Office</vt:lpstr>
      <vt:lpstr>Специальное оформление</vt:lpstr>
      <vt:lpstr>Технологизация как фактор совершенствования механизмов управления индивидуализацией образовательных программ  и профориентационной деятельностью общеобразовательной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Admin</dc:creator>
  <cp:lastModifiedBy>Павел А.Сафронов</cp:lastModifiedBy>
  <cp:revision>254</cp:revision>
  <dcterms:created xsi:type="dcterms:W3CDTF">2011-11-28T19:44:49Z</dcterms:created>
  <dcterms:modified xsi:type="dcterms:W3CDTF">2018-10-08T10:25:46Z</dcterms:modified>
</cp:coreProperties>
</file>