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7" r:id="rId7"/>
    <p:sldId id="261" r:id="rId8"/>
    <p:sldId id="262" r:id="rId9"/>
    <p:sldId id="263" r:id="rId10"/>
    <p:sldId id="264" r:id="rId11"/>
    <p:sldId id="265" r:id="rId12"/>
    <p:sldId id="266" r:id="rId13"/>
    <p:sldId id="267" r:id="rId14"/>
    <p:sldId id="270" r:id="rId15"/>
    <p:sldId id="268" r:id="rId16"/>
    <p:sldId id="269"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1" d="100"/>
          <a:sy n="101" d="100"/>
        </p:scale>
        <p:origin x="-111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45901D-A2F1-49F2-B548-C9E9D190B49E}" type="doc">
      <dgm:prSet loTypeId="urn:microsoft.com/office/officeart/2008/layout/RadialCluster" loCatId="cycle" qsTypeId="urn:microsoft.com/office/officeart/2005/8/quickstyle/simple1" qsCatId="simple" csTypeId="urn:microsoft.com/office/officeart/2005/8/colors/accent5_1" csCatId="accent5" phldr="1"/>
      <dgm:spPr/>
      <dgm:t>
        <a:bodyPr/>
        <a:lstStyle/>
        <a:p>
          <a:endParaRPr lang="ru-RU"/>
        </a:p>
      </dgm:t>
    </dgm:pt>
    <dgm:pt modelId="{7C325FD6-25D9-484D-8837-07B5F29EB296}">
      <dgm:prSet phldrT="[Текст]"/>
      <dgm:spPr>
        <a:solidFill>
          <a:srgbClr val="FFFFFF">
            <a:alpha val="69020"/>
          </a:srgbClr>
        </a:solidFill>
      </dgm:spPr>
      <dgm:t>
        <a:bodyPr/>
        <a:lstStyle/>
        <a:p>
          <a:r>
            <a:rPr lang="ru-RU" dirty="0" smtClean="0"/>
            <a:t>Верность</a:t>
          </a:r>
          <a:endParaRPr lang="ru-RU" dirty="0"/>
        </a:p>
      </dgm:t>
    </dgm:pt>
    <dgm:pt modelId="{F6227B45-107D-4FA4-812D-ED6851ED15E3}" type="parTrans" cxnId="{B256A2A5-44D9-41D8-8550-59A2307549B8}">
      <dgm:prSet/>
      <dgm:spPr/>
      <dgm:t>
        <a:bodyPr/>
        <a:lstStyle/>
        <a:p>
          <a:endParaRPr lang="ru-RU"/>
        </a:p>
      </dgm:t>
    </dgm:pt>
    <dgm:pt modelId="{069951BF-79AA-4B2C-B7FE-E07AE86855DD}" type="sibTrans" cxnId="{B256A2A5-44D9-41D8-8550-59A2307549B8}">
      <dgm:prSet/>
      <dgm:spPr/>
      <dgm:t>
        <a:bodyPr/>
        <a:lstStyle/>
        <a:p>
          <a:endParaRPr lang="ru-RU"/>
        </a:p>
      </dgm:t>
    </dgm:pt>
    <dgm:pt modelId="{C6B83F44-A3BE-4C1B-92CE-75B58E46488D}">
      <dgm:prSet phldrT="[Текст]"/>
      <dgm:spPr>
        <a:solidFill>
          <a:srgbClr val="FFFFFF">
            <a:alpha val="69804"/>
          </a:srgbClr>
        </a:solidFill>
      </dgm:spPr>
      <dgm:t>
        <a:bodyPr/>
        <a:lstStyle/>
        <a:p>
          <a:r>
            <a:rPr lang="ru-RU" dirty="0" smtClean="0"/>
            <a:t>Честность</a:t>
          </a:r>
          <a:endParaRPr lang="ru-RU" dirty="0"/>
        </a:p>
      </dgm:t>
    </dgm:pt>
    <dgm:pt modelId="{AF1B9DA8-3E25-4331-8944-07768B91D00B}" type="parTrans" cxnId="{05EE7337-3D72-49D5-9BE3-188F53477BD5}">
      <dgm:prSet/>
      <dgm:spPr/>
      <dgm:t>
        <a:bodyPr/>
        <a:lstStyle/>
        <a:p>
          <a:endParaRPr lang="ru-RU"/>
        </a:p>
      </dgm:t>
    </dgm:pt>
    <dgm:pt modelId="{89839E21-1A10-4942-BF02-9CA5C5388F2F}" type="sibTrans" cxnId="{05EE7337-3D72-49D5-9BE3-188F53477BD5}">
      <dgm:prSet/>
      <dgm:spPr/>
      <dgm:t>
        <a:bodyPr/>
        <a:lstStyle/>
        <a:p>
          <a:endParaRPr lang="ru-RU"/>
        </a:p>
      </dgm:t>
    </dgm:pt>
    <dgm:pt modelId="{FBA4819E-709C-4000-A876-E1A426F51C31}">
      <dgm:prSet phldrT="[Текст]"/>
      <dgm:spPr>
        <a:solidFill>
          <a:srgbClr val="FFFFFF">
            <a:alpha val="69804"/>
          </a:srgbClr>
        </a:solidFill>
      </dgm:spPr>
      <dgm:t>
        <a:bodyPr/>
        <a:lstStyle/>
        <a:p>
          <a:r>
            <a:rPr lang="ru-RU" dirty="0" smtClean="0"/>
            <a:t>Благородство</a:t>
          </a:r>
          <a:endParaRPr lang="ru-RU" dirty="0"/>
        </a:p>
      </dgm:t>
    </dgm:pt>
    <dgm:pt modelId="{5D658083-A426-4B63-B64E-506E0DBDC9BD}" type="parTrans" cxnId="{DE286B93-1094-4584-A8C0-CCC10C14A92E}">
      <dgm:prSet/>
      <dgm:spPr/>
      <dgm:t>
        <a:bodyPr/>
        <a:lstStyle/>
        <a:p>
          <a:endParaRPr lang="ru-RU"/>
        </a:p>
      </dgm:t>
    </dgm:pt>
    <dgm:pt modelId="{016D1820-5B22-4761-A04A-8E7DC6F62994}" type="sibTrans" cxnId="{DE286B93-1094-4584-A8C0-CCC10C14A92E}">
      <dgm:prSet/>
      <dgm:spPr/>
      <dgm:t>
        <a:bodyPr/>
        <a:lstStyle/>
        <a:p>
          <a:endParaRPr lang="ru-RU"/>
        </a:p>
      </dgm:t>
    </dgm:pt>
    <dgm:pt modelId="{C934FCBA-29EE-4D27-8B35-0071E041BA65}">
      <dgm:prSet phldrT="[Текст]"/>
      <dgm:spPr>
        <a:solidFill>
          <a:srgbClr val="FFFFFF">
            <a:alpha val="69804"/>
          </a:srgbClr>
        </a:solidFill>
      </dgm:spPr>
      <dgm:t>
        <a:bodyPr/>
        <a:lstStyle/>
        <a:p>
          <a:r>
            <a:rPr lang="ru-RU" dirty="0" smtClean="0"/>
            <a:t>Смелость</a:t>
          </a:r>
          <a:endParaRPr lang="ru-RU" dirty="0"/>
        </a:p>
      </dgm:t>
    </dgm:pt>
    <dgm:pt modelId="{3421DA70-C469-4683-ACF9-219D8A081FD4}" type="parTrans" cxnId="{0CC7204B-3D2F-44F8-AA0A-935847B88C83}">
      <dgm:prSet/>
      <dgm:spPr/>
      <dgm:t>
        <a:bodyPr/>
        <a:lstStyle/>
        <a:p>
          <a:endParaRPr lang="ru-RU"/>
        </a:p>
      </dgm:t>
    </dgm:pt>
    <dgm:pt modelId="{6BC6C5BA-7BE7-42D2-852F-F0CFC8A4323B}" type="sibTrans" cxnId="{0CC7204B-3D2F-44F8-AA0A-935847B88C83}">
      <dgm:prSet/>
      <dgm:spPr/>
      <dgm:t>
        <a:bodyPr/>
        <a:lstStyle/>
        <a:p>
          <a:endParaRPr lang="ru-RU"/>
        </a:p>
      </dgm:t>
    </dgm:pt>
    <dgm:pt modelId="{0072F62F-835D-4869-A25C-B6CF39F29A7B}">
      <dgm:prSet/>
      <dgm:spPr>
        <a:solidFill>
          <a:srgbClr val="FFFFFF">
            <a:alpha val="69804"/>
          </a:srgbClr>
        </a:solidFill>
      </dgm:spPr>
      <dgm:t>
        <a:bodyPr/>
        <a:lstStyle/>
        <a:p>
          <a:r>
            <a:rPr lang="ru-RU" dirty="0" smtClean="0"/>
            <a:t>Жертвенность</a:t>
          </a:r>
          <a:endParaRPr lang="ru-RU" dirty="0"/>
        </a:p>
      </dgm:t>
    </dgm:pt>
    <dgm:pt modelId="{3BEAA736-B234-49F5-B8B2-3BD6BC4A0CC4}" type="parTrans" cxnId="{B9EC7DE1-E047-4E5A-AD64-7704271AB73C}">
      <dgm:prSet/>
      <dgm:spPr/>
      <dgm:t>
        <a:bodyPr/>
        <a:lstStyle/>
        <a:p>
          <a:endParaRPr lang="ru-RU"/>
        </a:p>
      </dgm:t>
    </dgm:pt>
    <dgm:pt modelId="{E17D202C-5F52-463D-B963-06897598D3B2}" type="sibTrans" cxnId="{B9EC7DE1-E047-4E5A-AD64-7704271AB73C}">
      <dgm:prSet/>
      <dgm:spPr/>
      <dgm:t>
        <a:bodyPr/>
        <a:lstStyle/>
        <a:p>
          <a:endParaRPr lang="ru-RU"/>
        </a:p>
      </dgm:t>
    </dgm:pt>
    <dgm:pt modelId="{AEAD3E97-5AA3-4A94-BD51-C952B07D6CF9}">
      <dgm:prSet/>
      <dgm:spPr>
        <a:solidFill>
          <a:srgbClr val="FFFFFF">
            <a:alpha val="69804"/>
          </a:srgbClr>
        </a:solidFill>
      </dgm:spPr>
      <dgm:t>
        <a:bodyPr/>
        <a:lstStyle/>
        <a:p>
          <a:r>
            <a:rPr lang="ru-RU" dirty="0" smtClean="0"/>
            <a:t>Постоянство</a:t>
          </a:r>
          <a:endParaRPr lang="ru-RU" dirty="0"/>
        </a:p>
      </dgm:t>
    </dgm:pt>
    <dgm:pt modelId="{E5A79AF3-C0C4-46D2-8AF8-403FF0DEDE33}" type="parTrans" cxnId="{4C2A7EB6-D87F-458E-BD31-89499327A2A1}">
      <dgm:prSet/>
      <dgm:spPr/>
      <dgm:t>
        <a:bodyPr/>
        <a:lstStyle/>
        <a:p>
          <a:endParaRPr lang="ru-RU"/>
        </a:p>
      </dgm:t>
    </dgm:pt>
    <dgm:pt modelId="{89A04505-83A2-41C7-A91B-07A567C3A2CD}" type="sibTrans" cxnId="{4C2A7EB6-D87F-458E-BD31-89499327A2A1}">
      <dgm:prSet/>
      <dgm:spPr/>
      <dgm:t>
        <a:bodyPr/>
        <a:lstStyle/>
        <a:p>
          <a:endParaRPr lang="ru-RU"/>
        </a:p>
      </dgm:t>
    </dgm:pt>
    <dgm:pt modelId="{255EB165-FC8A-422D-8A8E-FBB46C4BA7BA}" type="pres">
      <dgm:prSet presAssocID="{8A45901D-A2F1-49F2-B548-C9E9D190B49E}" presName="Name0" presStyleCnt="0">
        <dgm:presLayoutVars>
          <dgm:chMax val="1"/>
          <dgm:chPref val="1"/>
          <dgm:dir/>
          <dgm:animOne val="branch"/>
          <dgm:animLvl val="lvl"/>
        </dgm:presLayoutVars>
      </dgm:prSet>
      <dgm:spPr/>
      <dgm:t>
        <a:bodyPr/>
        <a:lstStyle/>
        <a:p>
          <a:endParaRPr lang="ru-RU"/>
        </a:p>
      </dgm:t>
    </dgm:pt>
    <dgm:pt modelId="{88E3CF13-4A8D-4D8C-B0DD-8961292FA138}" type="pres">
      <dgm:prSet presAssocID="{7C325FD6-25D9-484D-8837-07B5F29EB296}" presName="singleCycle" presStyleCnt="0"/>
      <dgm:spPr/>
    </dgm:pt>
    <dgm:pt modelId="{76E105EB-6FED-4BB4-AD24-905437237AAA}" type="pres">
      <dgm:prSet presAssocID="{7C325FD6-25D9-484D-8837-07B5F29EB296}" presName="singleCenter" presStyleLbl="node1" presStyleIdx="0" presStyleCnt="6">
        <dgm:presLayoutVars>
          <dgm:chMax val="7"/>
          <dgm:chPref val="7"/>
        </dgm:presLayoutVars>
      </dgm:prSet>
      <dgm:spPr/>
      <dgm:t>
        <a:bodyPr/>
        <a:lstStyle/>
        <a:p>
          <a:endParaRPr lang="ru-RU"/>
        </a:p>
      </dgm:t>
    </dgm:pt>
    <dgm:pt modelId="{58AC0C14-CCF1-4389-90A4-A64AC31936B0}" type="pres">
      <dgm:prSet presAssocID="{AF1B9DA8-3E25-4331-8944-07768B91D00B}" presName="Name56" presStyleLbl="parChTrans1D2" presStyleIdx="0" presStyleCnt="5"/>
      <dgm:spPr/>
      <dgm:t>
        <a:bodyPr/>
        <a:lstStyle/>
        <a:p>
          <a:endParaRPr lang="ru-RU"/>
        </a:p>
      </dgm:t>
    </dgm:pt>
    <dgm:pt modelId="{7DD89016-91DB-4FEA-8A8C-7C8FB342CA3D}" type="pres">
      <dgm:prSet presAssocID="{C6B83F44-A3BE-4C1B-92CE-75B58E46488D}" presName="text0" presStyleLbl="node1" presStyleIdx="1" presStyleCnt="6" custScaleX="163434">
        <dgm:presLayoutVars>
          <dgm:bulletEnabled val="1"/>
        </dgm:presLayoutVars>
      </dgm:prSet>
      <dgm:spPr/>
      <dgm:t>
        <a:bodyPr/>
        <a:lstStyle/>
        <a:p>
          <a:endParaRPr lang="ru-RU"/>
        </a:p>
      </dgm:t>
    </dgm:pt>
    <dgm:pt modelId="{DABF34CC-1564-49A5-9D93-9FE609C04255}" type="pres">
      <dgm:prSet presAssocID="{5D658083-A426-4B63-B64E-506E0DBDC9BD}" presName="Name56" presStyleLbl="parChTrans1D2" presStyleIdx="1" presStyleCnt="5"/>
      <dgm:spPr/>
      <dgm:t>
        <a:bodyPr/>
        <a:lstStyle/>
        <a:p>
          <a:endParaRPr lang="ru-RU"/>
        </a:p>
      </dgm:t>
    </dgm:pt>
    <dgm:pt modelId="{54D11268-96D7-4290-B87D-6FAC72CCA2F9}" type="pres">
      <dgm:prSet presAssocID="{FBA4819E-709C-4000-A876-E1A426F51C31}" presName="text0" presStyleLbl="node1" presStyleIdx="2" presStyleCnt="6" custScaleX="185930">
        <dgm:presLayoutVars>
          <dgm:bulletEnabled val="1"/>
        </dgm:presLayoutVars>
      </dgm:prSet>
      <dgm:spPr/>
      <dgm:t>
        <a:bodyPr/>
        <a:lstStyle/>
        <a:p>
          <a:endParaRPr lang="ru-RU"/>
        </a:p>
      </dgm:t>
    </dgm:pt>
    <dgm:pt modelId="{41F22226-C9F3-454B-B018-6D53FC8DF6FD}" type="pres">
      <dgm:prSet presAssocID="{3421DA70-C469-4683-ACF9-219D8A081FD4}" presName="Name56" presStyleLbl="parChTrans1D2" presStyleIdx="2" presStyleCnt="5"/>
      <dgm:spPr/>
      <dgm:t>
        <a:bodyPr/>
        <a:lstStyle/>
        <a:p>
          <a:endParaRPr lang="ru-RU"/>
        </a:p>
      </dgm:t>
    </dgm:pt>
    <dgm:pt modelId="{ADF0E134-818C-4147-9EEE-01D2676BE296}" type="pres">
      <dgm:prSet presAssocID="{C934FCBA-29EE-4D27-8B35-0071E041BA65}" presName="text0" presStyleLbl="node1" presStyleIdx="3" presStyleCnt="6" custScaleX="162510" custScaleY="79426">
        <dgm:presLayoutVars>
          <dgm:bulletEnabled val="1"/>
        </dgm:presLayoutVars>
      </dgm:prSet>
      <dgm:spPr/>
      <dgm:t>
        <a:bodyPr/>
        <a:lstStyle/>
        <a:p>
          <a:endParaRPr lang="ru-RU"/>
        </a:p>
      </dgm:t>
    </dgm:pt>
    <dgm:pt modelId="{B631B0F7-34E1-45D3-8989-A3780F5D7E0A}" type="pres">
      <dgm:prSet presAssocID="{3BEAA736-B234-49F5-B8B2-3BD6BC4A0CC4}" presName="Name56" presStyleLbl="parChTrans1D2" presStyleIdx="3" presStyleCnt="5"/>
      <dgm:spPr/>
      <dgm:t>
        <a:bodyPr/>
        <a:lstStyle/>
        <a:p>
          <a:endParaRPr lang="ru-RU"/>
        </a:p>
      </dgm:t>
    </dgm:pt>
    <dgm:pt modelId="{24A11FEF-11B9-4E60-8D26-A8119380FFD8}" type="pres">
      <dgm:prSet presAssocID="{0072F62F-835D-4869-A25C-B6CF39F29A7B}" presName="text0" presStyleLbl="node1" presStyleIdx="4" presStyleCnt="6" custScaleX="209853">
        <dgm:presLayoutVars>
          <dgm:bulletEnabled val="1"/>
        </dgm:presLayoutVars>
      </dgm:prSet>
      <dgm:spPr/>
      <dgm:t>
        <a:bodyPr/>
        <a:lstStyle/>
        <a:p>
          <a:endParaRPr lang="ru-RU"/>
        </a:p>
      </dgm:t>
    </dgm:pt>
    <dgm:pt modelId="{1E7BFDCC-D615-4038-90AA-CCAA764AEB93}" type="pres">
      <dgm:prSet presAssocID="{E5A79AF3-C0C4-46D2-8AF8-403FF0DEDE33}" presName="Name56" presStyleLbl="parChTrans1D2" presStyleIdx="4" presStyleCnt="5"/>
      <dgm:spPr/>
      <dgm:t>
        <a:bodyPr/>
        <a:lstStyle/>
        <a:p>
          <a:endParaRPr lang="ru-RU"/>
        </a:p>
      </dgm:t>
    </dgm:pt>
    <dgm:pt modelId="{96F4F7B7-3095-40E1-A251-C36299520347}" type="pres">
      <dgm:prSet presAssocID="{AEAD3E97-5AA3-4A94-BD51-C952B07D6CF9}" presName="text0" presStyleLbl="node1" presStyleIdx="5" presStyleCnt="6" custScaleX="163551" custRadScaleRad="97637" custRadScaleInc="-6777">
        <dgm:presLayoutVars>
          <dgm:bulletEnabled val="1"/>
        </dgm:presLayoutVars>
      </dgm:prSet>
      <dgm:spPr/>
      <dgm:t>
        <a:bodyPr/>
        <a:lstStyle/>
        <a:p>
          <a:endParaRPr lang="ru-RU"/>
        </a:p>
      </dgm:t>
    </dgm:pt>
  </dgm:ptLst>
  <dgm:cxnLst>
    <dgm:cxn modelId="{A4B1CF22-7AB1-465B-B390-56B5A8331BF6}" type="presOf" srcId="{0072F62F-835D-4869-A25C-B6CF39F29A7B}" destId="{24A11FEF-11B9-4E60-8D26-A8119380FFD8}" srcOrd="0" destOrd="0" presId="urn:microsoft.com/office/officeart/2008/layout/RadialCluster"/>
    <dgm:cxn modelId="{4C2A7EB6-D87F-458E-BD31-89499327A2A1}" srcId="{7C325FD6-25D9-484D-8837-07B5F29EB296}" destId="{AEAD3E97-5AA3-4A94-BD51-C952B07D6CF9}" srcOrd="4" destOrd="0" parTransId="{E5A79AF3-C0C4-46D2-8AF8-403FF0DEDE33}" sibTransId="{89A04505-83A2-41C7-A91B-07A567C3A2CD}"/>
    <dgm:cxn modelId="{05EE7337-3D72-49D5-9BE3-188F53477BD5}" srcId="{7C325FD6-25D9-484D-8837-07B5F29EB296}" destId="{C6B83F44-A3BE-4C1B-92CE-75B58E46488D}" srcOrd="0" destOrd="0" parTransId="{AF1B9DA8-3E25-4331-8944-07768B91D00B}" sibTransId="{89839E21-1A10-4942-BF02-9CA5C5388F2F}"/>
    <dgm:cxn modelId="{E97446AA-6892-4DC6-839D-28BBEA3A4EEF}" type="presOf" srcId="{3BEAA736-B234-49F5-B8B2-3BD6BC4A0CC4}" destId="{B631B0F7-34E1-45D3-8989-A3780F5D7E0A}" srcOrd="0" destOrd="0" presId="urn:microsoft.com/office/officeart/2008/layout/RadialCluster"/>
    <dgm:cxn modelId="{B256A2A5-44D9-41D8-8550-59A2307549B8}" srcId="{8A45901D-A2F1-49F2-B548-C9E9D190B49E}" destId="{7C325FD6-25D9-484D-8837-07B5F29EB296}" srcOrd="0" destOrd="0" parTransId="{F6227B45-107D-4FA4-812D-ED6851ED15E3}" sibTransId="{069951BF-79AA-4B2C-B7FE-E07AE86855DD}"/>
    <dgm:cxn modelId="{AC876DD0-5FCB-4CDF-B3A2-99FC5B18761C}" type="presOf" srcId="{5D658083-A426-4B63-B64E-506E0DBDC9BD}" destId="{DABF34CC-1564-49A5-9D93-9FE609C04255}" srcOrd="0" destOrd="0" presId="urn:microsoft.com/office/officeart/2008/layout/RadialCluster"/>
    <dgm:cxn modelId="{C0AA5B6A-5FB2-4A45-9BD0-009D41220249}" type="presOf" srcId="{FBA4819E-709C-4000-A876-E1A426F51C31}" destId="{54D11268-96D7-4290-B87D-6FAC72CCA2F9}" srcOrd="0" destOrd="0" presId="urn:microsoft.com/office/officeart/2008/layout/RadialCluster"/>
    <dgm:cxn modelId="{CD46B2E8-3C58-4264-B7FE-BF3447DB19B8}" type="presOf" srcId="{3421DA70-C469-4683-ACF9-219D8A081FD4}" destId="{41F22226-C9F3-454B-B018-6D53FC8DF6FD}" srcOrd="0" destOrd="0" presId="urn:microsoft.com/office/officeart/2008/layout/RadialCluster"/>
    <dgm:cxn modelId="{37E46D46-1483-4FA0-9FED-ECFC54D05151}" type="presOf" srcId="{8A45901D-A2F1-49F2-B548-C9E9D190B49E}" destId="{255EB165-FC8A-422D-8A8E-FBB46C4BA7BA}" srcOrd="0" destOrd="0" presId="urn:microsoft.com/office/officeart/2008/layout/RadialCluster"/>
    <dgm:cxn modelId="{0CC7204B-3D2F-44F8-AA0A-935847B88C83}" srcId="{7C325FD6-25D9-484D-8837-07B5F29EB296}" destId="{C934FCBA-29EE-4D27-8B35-0071E041BA65}" srcOrd="2" destOrd="0" parTransId="{3421DA70-C469-4683-ACF9-219D8A081FD4}" sibTransId="{6BC6C5BA-7BE7-42D2-852F-F0CFC8A4323B}"/>
    <dgm:cxn modelId="{E79E7C9B-1DF1-4D26-A979-179360BAAAA9}" type="presOf" srcId="{AF1B9DA8-3E25-4331-8944-07768B91D00B}" destId="{58AC0C14-CCF1-4389-90A4-A64AC31936B0}" srcOrd="0" destOrd="0" presId="urn:microsoft.com/office/officeart/2008/layout/RadialCluster"/>
    <dgm:cxn modelId="{EA61C58E-6FBF-4D5F-9D20-21D7B99F1DAF}" type="presOf" srcId="{C6B83F44-A3BE-4C1B-92CE-75B58E46488D}" destId="{7DD89016-91DB-4FEA-8A8C-7C8FB342CA3D}" srcOrd="0" destOrd="0" presId="urn:microsoft.com/office/officeart/2008/layout/RadialCluster"/>
    <dgm:cxn modelId="{A57AD5FF-17DE-4471-80B2-4D6897ED0718}" type="presOf" srcId="{7C325FD6-25D9-484D-8837-07B5F29EB296}" destId="{76E105EB-6FED-4BB4-AD24-905437237AAA}" srcOrd="0" destOrd="0" presId="urn:microsoft.com/office/officeart/2008/layout/RadialCluster"/>
    <dgm:cxn modelId="{BE5BF52A-7A50-4BEC-ACC4-4E3E3E71AF6D}" type="presOf" srcId="{E5A79AF3-C0C4-46D2-8AF8-403FF0DEDE33}" destId="{1E7BFDCC-D615-4038-90AA-CCAA764AEB93}" srcOrd="0" destOrd="0" presId="urn:microsoft.com/office/officeart/2008/layout/RadialCluster"/>
    <dgm:cxn modelId="{625465D3-733D-4376-84F9-228B9B6BF53F}" type="presOf" srcId="{AEAD3E97-5AA3-4A94-BD51-C952B07D6CF9}" destId="{96F4F7B7-3095-40E1-A251-C36299520347}" srcOrd="0" destOrd="0" presId="urn:microsoft.com/office/officeart/2008/layout/RadialCluster"/>
    <dgm:cxn modelId="{DE286B93-1094-4584-A8C0-CCC10C14A92E}" srcId="{7C325FD6-25D9-484D-8837-07B5F29EB296}" destId="{FBA4819E-709C-4000-A876-E1A426F51C31}" srcOrd="1" destOrd="0" parTransId="{5D658083-A426-4B63-B64E-506E0DBDC9BD}" sibTransId="{016D1820-5B22-4761-A04A-8E7DC6F62994}"/>
    <dgm:cxn modelId="{B4E010BA-BE81-4202-9017-D8C1A2CE41EF}" type="presOf" srcId="{C934FCBA-29EE-4D27-8B35-0071E041BA65}" destId="{ADF0E134-818C-4147-9EEE-01D2676BE296}" srcOrd="0" destOrd="0" presId="urn:microsoft.com/office/officeart/2008/layout/RadialCluster"/>
    <dgm:cxn modelId="{B9EC7DE1-E047-4E5A-AD64-7704271AB73C}" srcId="{7C325FD6-25D9-484D-8837-07B5F29EB296}" destId="{0072F62F-835D-4869-A25C-B6CF39F29A7B}" srcOrd="3" destOrd="0" parTransId="{3BEAA736-B234-49F5-B8B2-3BD6BC4A0CC4}" sibTransId="{E17D202C-5F52-463D-B963-06897598D3B2}"/>
    <dgm:cxn modelId="{E66E2B0C-DF77-4075-B71E-3E5193ECAE58}" type="presParOf" srcId="{255EB165-FC8A-422D-8A8E-FBB46C4BA7BA}" destId="{88E3CF13-4A8D-4D8C-B0DD-8961292FA138}" srcOrd="0" destOrd="0" presId="urn:microsoft.com/office/officeart/2008/layout/RadialCluster"/>
    <dgm:cxn modelId="{356516FA-46EA-4B06-82F9-282378F3923E}" type="presParOf" srcId="{88E3CF13-4A8D-4D8C-B0DD-8961292FA138}" destId="{76E105EB-6FED-4BB4-AD24-905437237AAA}" srcOrd="0" destOrd="0" presId="urn:microsoft.com/office/officeart/2008/layout/RadialCluster"/>
    <dgm:cxn modelId="{B2DFC326-9ECC-4894-8472-D8D50BECF1F7}" type="presParOf" srcId="{88E3CF13-4A8D-4D8C-B0DD-8961292FA138}" destId="{58AC0C14-CCF1-4389-90A4-A64AC31936B0}" srcOrd="1" destOrd="0" presId="urn:microsoft.com/office/officeart/2008/layout/RadialCluster"/>
    <dgm:cxn modelId="{203F979D-BBD6-4B9A-8EB6-7F21960744A6}" type="presParOf" srcId="{88E3CF13-4A8D-4D8C-B0DD-8961292FA138}" destId="{7DD89016-91DB-4FEA-8A8C-7C8FB342CA3D}" srcOrd="2" destOrd="0" presId="urn:microsoft.com/office/officeart/2008/layout/RadialCluster"/>
    <dgm:cxn modelId="{E657716C-32B4-4F7E-81C2-FB3071C92903}" type="presParOf" srcId="{88E3CF13-4A8D-4D8C-B0DD-8961292FA138}" destId="{DABF34CC-1564-49A5-9D93-9FE609C04255}" srcOrd="3" destOrd="0" presId="urn:microsoft.com/office/officeart/2008/layout/RadialCluster"/>
    <dgm:cxn modelId="{13A44E30-6E44-493F-8541-A18C412EE78C}" type="presParOf" srcId="{88E3CF13-4A8D-4D8C-B0DD-8961292FA138}" destId="{54D11268-96D7-4290-B87D-6FAC72CCA2F9}" srcOrd="4" destOrd="0" presId="urn:microsoft.com/office/officeart/2008/layout/RadialCluster"/>
    <dgm:cxn modelId="{1BC287D8-2D2C-407A-9F58-D2064E6FE5FD}" type="presParOf" srcId="{88E3CF13-4A8D-4D8C-B0DD-8961292FA138}" destId="{41F22226-C9F3-454B-B018-6D53FC8DF6FD}" srcOrd="5" destOrd="0" presId="urn:microsoft.com/office/officeart/2008/layout/RadialCluster"/>
    <dgm:cxn modelId="{9F20A4A0-B2E5-49BE-A434-40BEA54A7776}" type="presParOf" srcId="{88E3CF13-4A8D-4D8C-B0DD-8961292FA138}" destId="{ADF0E134-818C-4147-9EEE-01D2676BE296}" srcOrd="6" destOrd="0" presId="urn:microsoft.com/office/officeart/2008/layout/RadialCluster"/>
    <dgm:cxn modelId="{8BCDDE13-4AB3-49BD-A863-CAA5A3B4DB99}" type="presParOf" srcId="{88E3CF13-4A8D-4D8C-B0DD-8961292FA138}" destId="{B631B0F7-34E1-45D3-8989-A3780F5D7E0A}" srcOrd="7" destOrd="0" presId="urn:microsoft.com/office/officeart/2008/layout/RadialCluster"/>
    <dgm:cxn modelId="{EA3E4EDF-00F1-4932-9C3D-B5929CE4F814}" type="presParOf" srcId="{88E3CF13-4A8D-4D8C-B0DD-8961292FA138}" destId="{24A11FEF-11B9-4E60-8D26-A8119380FFD8}" srcOrd="8" destOrd="0" presId="urn:microsoft.com/office/officeart/2008/layout/RadialCluster"/>
    <dgm:cxn modelId="{7B0DA25C-DFF0-43AB-B067-AB100014BB9B}" type="presParOf" srcId="{88E3CF13-4A8D-4D8C-B0DD-8961292FA138}" destId="{1E7BFDCC-D615-4038-90AA-CCAA764AEB93}" srcOrd="9" destOrd="0" presId="urn:microsoft.com/office/officeart/2008/layout/RadialCluster"/>
    <dgm:cxn modelId="{FDD37FCE-9FB1-4838-A264-EC4AA67A5AFB}" type="presParOf" srcId="{88E3CF13-4A8D-4D8C-B0DD-8961292FA138}" destId="{96F4F7B7-3095-40E1-A251-C36299520347}" srcOrd="10"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A0A5CB9C-1003-4FF9-9FA8-0FEC0ED3E3E2}" type="datetimeFigureOut">
              <a:rPr lang="ru-RU"/>
              <a:pPr>
                <a:defRPr/>
              </a:pPr>
              <a:t>10.11.2017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82AC814-2764-4A61-9E9B-E13F0C689B85}" type="slidenum">
              <a:rPr lang="ru-RU"/>
              <a:pPr>
                <a:defRPr/>
              </a:pPr>
              <a:t>‹#›</a:t>
            </a:fld>
            <a:endParaRPr lang="ru-RU"/>
          </a:p>
        </p:txBody>
      </p:sp>
    </p:spTree>
    <p:extLst>
      <p:ext uri="{BB962C8B-B14F-4D97-AF65-F5344CB8AC3E}">
        <p14:creationId xmlns:p14="http://schemas.microsoft.com/office/powerpoint/2010/main" val="181331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5A9359FC-818F-4180-A8AC-4C992A471B05}" type="datetimeFigureOut">
              <a:rPr lang="ru-RU"/>
              <a:pPr>
                <a:defRPr/>
              </a:pPr>
              <a:t>10.11.2017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C698D84-7B79-42B9-80BE-F6995D868A8C}" type="slidenum">
              <a:rPr lang="ru-RU"/>
              <a:pPr>
                <a:defRPr/>
              </a:pPr>
              <a:t>‹#›</a:t>
            </a:fld>
            <a:endParaRPr lang="ru-RU"/>
          </a:p>
        </p:txBody>
      </p:sp>
    </p:spTree>
    <p:extLst>
      <p:ext uri="{BB962C8B-B14F-4D97-AF65-F5344CB8AC3E}">
        <p14:creationId xmlns:p14="http://schemas.microsoft.com/office/powerpoint/2010/main" val="364491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73250C8-40A6-47A6-9367-D3FA670449AB}" type="datetimeFigureOut">
              <a:rPr lang="ru-RU"/>
              <a:pPr>
                <a:defRPr/>
              </a:pPr>
              <a:t>10.11.2017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270ADA5-5B38-4AEA-AE28-6C8877DD9018}" type="slidenum">
              <a:rPr lang="ru-RU"/>
              <a:pPr>
                <a:defRPr/>
              </a:pPr>
              <a:t>‹#›</a:t>
            </a:fld>
            <a:endParaRPr lang="ru-RU"/>
          </a:p>
        </p:txBody>
      </p:sp>
    </p:spTree>
    <p:extLst>
      <p:ext uri="{BB962C8B-B14F-4D97-AF65-F5344CB8AC3E}">
        <p14:creationId xmlns:p14="http://schemas.microsoft.com/office/powerpoint/2010/main" val="344011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3FF62936-983C-4635-A49D-AE7099392949}" type="datetimeFigureOut">
              <a:rPr lang="ru-RU"/>
              <a:pPr>
                <a:defRPr/>
              </a:pPr>
              <a:t>10.11.2017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D141466-927F-4122-84E7-F69257F812F2}" type="slidenum">
              <a:rPr lang="ru-RU"/>
              <a:pPr>
                <a:defRPr/>
              </a:pPr>
              <a:t>‹#›</a:t>
            </a:fld>
            <a:endParaRPr lang="ru-RU"/>
          </a:p>
        </p:txBody>
      </p:sp>
    </p:spTree>
    <p:extLst>
      <p:ext uri="{BB962C8B-B14F-4D97-AF65-F5344CB8AC3E}">
        <p14:creationId xmlns:p14="http://schemas.microsoft.com/office/powerpoint/2010/main" val="195710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0F02F709-9F75-43F7-9D9B-AC0A93C1AC32}" type="datetimeFigureOut">
              <a:rPr lang="ru-RU"/>
              <a:pPr>
                <a:defRPr/>
              </a:pPr>
              <a:t>10.11.2017</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1858128-6AB9-4DFE-AF5B-284D11BA433B}" type="slidenum">
              <a:rPr lang="ru-RU"/>
              <a:pPr>
                <a:defRPr/>
              </a:pPr>
              <a:t>‹#›</a:t>
            </a:fld>
            <a:endParaRPr lang="ru-RU"/>
          </a:p>
        </p:txBody>
      </p:sp>
    </p:spTree>
    <p:extLst>
      <p:ext uri="{BB962C8B-B14F-4D97-AF65-F5344CB8AC3E}">
        <p14:creationId xmlns:p14="http://schemas.microsoft.com/office/powerpoint/2010/main" val="255388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6F281F86-6B7E-4213-A118-AB46C97F8B5A}" type="datetimeFigureOut">
              <a:rPr lang="ru-RU"/>
              <a:pPr>
                <a:defRPr/>
              </a:pPr>
              <a:t>10.11.2017</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F9D9DCB-13C0-431D-AAC4-30C97B04BB60}" type="slidenum">
              <a:rPr lang="ru-RU"/>
              <a:pPr>
                <a:defRPr/>
              </a:pPr>
              <a:t>‹#›</a:t>
            </a:fld>
            <a:endParaRPr lang="ru-RU"/>
          </a:p>
        </p:txBody>
      </p:sp>
    </p:spTree>
    <p:extLst>
      <p:ext uri="{BB962C8B-B14F-4D97-AF65-F5344CB8AC3E}">
        <p14:creationId xmlns:p14="http://schemas.microsoft.com/office/powerpoint/2010/main" val="257021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2CB5A369-0A13-48DD-B450-843BB9496A68}" type="datetimeFigureOut">
              <a:rPr lang="ru-RU"/>
              <a:pPr>
                <a:defRPr/>
              </a:pPr>
              <a:t>10.11.2017</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C8CD1605-65C2-4B16-A0C1-F66E460D3995}" type="slidenum">
              <a:rPr lang="ru-RU"/>
              <a:pPr>
                <a:defRPr/>
              </a:pPr>
              <a:t>‹#›</a:t>
            </a:fld>
            <a:endParaRPr lang="ru-RU"/>
          </a:p>
        </p:txBody>
      </p:sp>
    </p:spTree>
    <p:extLst>
      <p:ext uri="{BB962C8B-B14F-4D97-AF65-F5344CB8AC3E}">
        <p14:creationId xmlns:p14="http://schemas.microsoft.com/office/powerpoint/2010/main" val="351273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395F011E-70A0-410C-AD98-5BBEFBD2E3C9}" type="datetimeFigureOut">
              <a:rPr lang="ru-RU"/>
              <a:pPr>
                <a:defRPr/>
              </a:pPr>
              <a:t>10.11.2017</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17B171E9-8DE6-48C0-B8C2-E1196A39036F}" type="slidenum">
              <a:rPr lang="ru-RU"/>
              <a:pPr>
                <a:defRPr/>
              </a:pPr>
              <a:t>‹#›</a:t>
            </a:fld>
            <a:endParaRPr lang="ru-RU"/>
          </a:p>
        </p:txBody>
      </p:sp>
    </p:spTree>
    <p:extLst>
      <p:ext uri="{BB962C8B-B14F-4D97-AF65-F5344CB8AC3E}">
        <p14:creationId xmlns:p14="http://schemas.microsoft.com/office/powerpoint/2010/main" val="219641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35CE080-0034-4256-9328-69BD814816C6}" type="datetimeFigureOut">
              <a:rPr lang="ru-RU"/>
              <a:pPr>
                <a:defRPr/>
              </a:pPr>
              <a:t>10.11.2017</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7CC05E1E-827D-43EC-8441-3512888BA9FC}" type="slidenum">
              <a:rPr lang="ru-RU"/>
              <a:pPr>
                <a:defRPr/>
              </a:pPr>
              <a:t>‹#›</a:t>
            </a:fld>
            <a:endParaRPr lang="ru-RU"/>
          </a:p>
        </p:txBody>
      </p:sp>
    </p:spTree>
    <p:extLst>
      <p:ext uri="{BB962C8B-B14F-4D97-AF65-F5344CB8AC3E}">
        <p14:creationId xmlns:p14="http://schemas.microsoft.com/office/powerpoint/2010/main" val="48028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97239EB9-EA09-4D06-8A96-62B45CA1A5A8}" type="datetimeFigureOut">
              <a:rPr lang="ru-RU"/>
              <a:pPr>
                <a:defRPr/>
              </a:pPr>
              <a:t>10.11.2017</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BA253A2-9101-496C-9E72-3D6D03528FB0}" type="slidenum">
              <a:rPr lang="ru-RU"/>
              <a:pPr>
                <a:defRPr/>
              </a:pPr>
              <a:t>‹#›</a:t>
            </a:fld>
            <a:endParaRPr lang="ru-RU"/>
          </a:p>
        </p:txBody>
      </p:sp>
    </p:spTree>
    <p:extLst>
      <p:ext uri="{BB962C8B-B14F-4D97-AF65-F5344CB8AC3E}">
        <p14:creationId xmlns:p14="http://schemas.microsoft.com/office/powerpoint/2010/main" val="257272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71D0620B-D112-4F22-9823-51ED3402BA9B}" type="datetimeFigureOut">
              <a:rPr lang="ru-RU"/>
              <a:pPr>
                <a:defRPr/>
              </a:pPr>
              <a:t>10.11.2017</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088C1FB-E90C-4F73-95C4-4521E1D3447A}" type="slidenum">
              <a:rPr lang="ru-RU"/>
              <a:pPr>
                <a:defRPr/>
              </a:pPr>
              <a:t>‹#›</a:t>
            </a:fld>
            <a:endParaRPr lang="ru-RU"/>
          </a:p>
        </p:txBody>
      </p:sp>
    </p:spTree>
    <p:extLst>
      <p:ext uri="{BB962C8B-B14F-4D97-AF65-F5344CB8AC3E}">
        <p14:creationId xmlns:p14="http://schemas.microsoft.com/office/powerpoint/2010/main" val="42529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endParaRPr lang="en-US" altLang="ru-RU"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FB0E732E-7588-442D-BBFB-A2F2C35842E3}" type="datetimeFigureOut">
              <a:rPr lang="ru-RU"/>
              <a:pPr>
                <a:defRPr/>
              </a:pPr>
              <a:t>10.11.2017</a:t>
            </a:fld>
            <a:endParaRPr lang="ru-RU"/>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CD2B11D4-03F8-49E0-9AB4-48CA8DEAD0B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3"/>
          <p:cNvSpPr>
            <a:spLocks noGrp="1"/>
          </p:cNvSpPr>
          <p:nvPr>
            <p:ph type="ctrTitle"/>
          </p:nvPr>
        </p:nvSpPr>
        <p:spPr>
          <a:xfrm>
            <a:off x="685800" y="685800"/>
            <a:ext cx="7772400" cy="4034117"/>
          </a:xfrm>
          <a:solidFill>
            <a:schemeClr val="bg1">
              <a:alpha val="69804"/>
            </a:schemeClr>
          </a:solidFill>
        </p:spPr>
        <p:txBody>
          <a:bodyPr/>
          <a:lstStyle/>
          <a:p>
            <a:r>
              <a:rPr lang="ru-RU" altLang="ru-RU" sz="4400" b="1" dirty="0" smtClean="0">
                <a:effectLst>
                  <a:outerShdw blurRad="38100" dist="38100" dir="2700000" algn="tl">
                    <a:srgbClr val="000000">
                      <a:alpha val="43137"/>
                    </a:srgbClr>
                  </a:outerShdw>
                </a:effectLst>
              </a:rPr>
              <a:t>Профессиональная деятельность учителя </a:t>
            </a:r>
            <a:br>
              <a:rPr lang="ru-RU" altLang="ru-RU" sz="4400" b="1" dirty="0" smtClean="0">
                <a:effectLst>
                  <a:outerShdw blurRad="38100" dist="38100" dir="2700000" algn="tl">
                    <a:srgbClr val="000000">
                      <a:alpha val="43137"/>
                    </a:srgbClr>
                  </a:outerShdw>
                </a:effectLst>
              </a:rPr>
            </a:br>
            <a:r>
              <a:rPr lang="ru-RU" altLang="ru-RU" sz="4400" b="1" dirty="0" smtClean="0">
                <a:effectLst>
                  <a:outerShdw blurRad="38100" dist="38100" dir="2700000" algn="tl">
                    <a:srgbClr val="000000">
                      <a:alpha val="43137"/>
                    </a:srgbClr>
                  </a:outerShdw>
                </a:effectLst>
              </a:rPr>
              <a:t>русского языка и литературы </a:t>
            </a:r>
            <a:br>
              <a:rPr lang="ru-RU" altLang="ru-RU" sz="4400" b="1" dirty="0" smtClean="0">
                <a:effectLst>
                  <a:outerShdw blurRad="38100" dist="38100" dir="2700000" algn="tl">
                    <a:srgbClr val="000000">
                      <a:alpha val="43137"/>
                    </a:srgbClr>
                  </a:outerShdw>
                </a:effectLst>
              </a:rPr>
            </a:br>
            <a:r>
              <a:rPr lang="ru-RU" altLang="ru-RU" sz="4400" b="1" dirty="0" smtClean="0">
                <a:effectLst>
                  <a:outerShdw blurRad="38100" dist="38100" dir="2700000" algn="tl">
                    <a:srgbClr val="000000">
                      <a:alpha val="43137"/>
                    </a:srgbClr>
                  </a:outerShdw>
                </a:effectLst>
              </a:rPr>
              <a:t>в сфере оценивания </a:t>
            </a:r>
            <a:br>
              <a:rPr lang="ru-RU" altLang="ru-RU" sz="4400" b="1" dirty="0" smtClean="0">
                <a:effectLst>
                  <a:outerShdw blurRad="38100" dist="38100" dir="2700000" algn="tl">
                    <a:srgbClr val="000000">
                      <a:alpha val="43137"/>
                    </a:srgbClr>
                  </a:outerShdw>
                </a:effectLst>
              </a:rPr>
            </a:br>
            <a:r>
              <a:rPr lang="ru-RU" altLang="ru-RU" sz="4400" b="1" dirty="0" smtClean="0">
                <a:effectLst>
                  <a:outerShdw blurRad="38100" dist="38100" dir="2700000" algn="tl">
                    <a:srgbClr val="000000">
                      <a:alpha val="43137"/>
                    </a:srgbClr>
                  </a:outerShdw>
                </a:effectLst>
              </a:rPr>
              <a:t>учебных достижений обучающихся</a:t>
            </a:r>
          </a:p>
        </p:txBody>
      </p:sp>
      <p:sp>
        <p:nvSpPr>
          <p:cNvPr id="2051" name="Подзаголовок 4"/>
          <p:cNvSpPr>
            <a:spLocks noGrp="1"/>
          </p:cNvSpPr>
          <p:nvPr>
            <p:ph type="subTitle" idx="1"/>
          </p:nvPr>
        </p:nvSpPr>
        <p:spPr>
          <a:xfrm>
            <a:off x="1143000" y="5190565"/>
            <a:ext cx="6858000" cy="806824"/>
          </a:xfrm>
          <a:solidFill>
            <a:srgbClr val="FFFFFF">
              <a:alpha val="69804"/>
            </a:srgbClr>
          </a:solidFill>
        </p:spPr>
        <p:txBody>
          <a:bodyPr/>
          <a:lstStyle/>
          <a:p>
            <a:pPr algn="r"/>
            <a:r>
              <a:rPr lang="ru-RU" altLang="ru-RU" dirty="0" smtClean="0"/>
              <a:t>Елена Сергеевна Сафронова, </a:t>
            </a:r>
            <a:r>
              <a:rPr lang="ru-RU" altLang="ru-RU" dirty="0" err="1" smtClean="0"/>
              <a:t>к.филол.н</a:t>
            </a:r>
            <a:r>
              <a:rPr lang="ru-RU" altLang="ru-RU" dirty="0" smtClean="0"/>
              <a:t>., доцент кафедры </a:t>
            </a:r>
            <a:r>
              <a:rPr lang="ru-RU" altLang="ru-RU" dirty="0" err="1" smtClean="0"/>
              <a:t>ЯиЛО</a:t>
            </a:r>
            <a:r>
              <a:rPr lang="ru-RU" altLang="ru-RU" dirty="0" smtClean="0"/>
              <a:t> ГБУ ДПО ЧИППКРО</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90313"/>
            <a:ext cx="7886700" cy="858557"/>
          </a:xfrm>
          <a:solidFill>
            <a:srgbClr val="FFFFFF">
              <a:alpha val="69804"/>
            </a:srgbClr>
          </a:solidFill>
        </p:spPr>
        <p:txBody>
          <a:bodyPr/>
          <a:lstStyle/>
          <a:p>
            <a:pPr algn="ctr"/>
            <a:r>
              <a:rPr lang="ru-RU" b="1" dirty="0" smtClean="0"/>
              <a:t>Педагогическая рецензия </a:t>
            </a:r>
            <a:endParaRPr lang="ru-RU" b="1" dirty="0"/>
          </a:p>
        </p:txBody>
      </p:sp>
      <p:sp>
        <p:nvSpPr>
          <p:cNvPr id="3" name="Объект 2"/>
          <p:cNvSpPr>
            <a:spLocks noGrp="1"/>
          </p:cNvSpPr>
          <p:nvPr>
            <p:ph idx="1"/>
          </p:nvPr>
        </p:nvSpPr>
        <p:spPr>
          <a:xfrm>
            <a:off x="282387" y="1210235"/>
            <a:ext cx="8565777" cy="5647765"/>
          </a:xfrm>
          <a:solidFill>
            <a:srgbClr val="FFFFFF">
              <a:alpha val="69020"/>
            </a:srgbClr>
          </a:solidFill>
        </p:spPr>
        <p:txBody>
          <a:bodyPr/>
          <a:lstStyle/>
          <a:p>
            <a:pPr marL="0" indent="0" algn="ctr">
              <a:buNone/>
            </a:pPr>
            <a:r>
              <a:rPr lang="ru-RU" sz="2400" b="1" dirty="0" smtClean="0"/>
              <a:t>Доказательна ли основная часть сочинения? </a:t>
            </a:r>
          </a:p>
          <a:p>
            <a:pPr marL="0" indent="0" algn="just">
              <a:buNone/>
            </a:pPr>
            <a:r>
              <a:rPr lang="ru-RU" sz="2400" dirty="0" smtClean="0"/>
              <a:t>Доказательность: все положения подтверждены текстом; мысль о… не доказана; утверждения о… голословны; приведённый пример… не подтверждает тезис о…</a:t>
            </a:r>
          </a:p>
          <a:p>
            <a:pPr marL="0" indent="0" algn="ctr">
              <a:buNone/>
            </a:pPr>
            <a:r>
              <a:rPr lang="ru-RU" sz="2400" b="1" dirty="0" smtClean="0"/>
              <a:t>Хорошо ли учащийся знает текст произведения? </a:t>
            </a:r>
          </a:p>
          <a:p>
            <a:pPr marL="0" indent="0" algn="just">
              <a:buNone/>
            </a:pPr>
            <a:r>
              <a:rPr lang="ru-RU" sz="2400" dirty="0" smtClean="0"/>
              <a:t>Знание текста: автор демонстрирует хорошее знание текста; приводится даже эпизод… упоминается даже деталь… исказил смысл эпизода… этот герой не участвовал в сцене… главного героя зовут... а не…; действие романа происходит не в… а в…; эту речь герой обращает к… а не к…. </a:t>
            </a:r>
          </a:p>
          <a:p>
            <a:pPr marL="0" indent="0" algn="ctr">
              <a:buNone/>
            </a:pPr>
            <a:r>
              <a:rPr lang="ru-RU" sz="2400" b="1" dirty="0" smtClean="0"/>
              <a:t>Цитирование </a:t>
            </a:r>
          </a:p>
          <a:p>
            <a:pPr marL="0" indent="0" algn="just">
              <a:buNone/>
            </a:pPr>
            <a:r>
              <a:rPr lang="ru-RU" sz="2400" dirty="0" smtClean="0"/>
              <a:t>цитаты использованы уместно и в нужном объёме; при подтверждении мысли о… цитата приведена неуместно; цитата… приведена без объяснения её смысла.</a:t>
            </a:r>
          </a:p>
          <a:p>
            <a:pPr marL="0" indent="0" algn="ctr">
              <a:buNone/>
            </a:pPr>
            <a:endParaRPr lang="ru-RU" sz="2400" b="1" dirty="0" smtClean="0"/>
          </a:p>
          <a:p>
            <a:endParaRPr lang="ru-RU" sz="2400" dirty="0"/>
          </a:p>
        </p:txBody>
      </p:sp>
    </p:spTree>
    <p:extLst>
      <p:ext uri="{BB962C8B-B14F-4D97-AF65-F5344CB8AC3E}">
        <p14:creationId xmlns:p14="http://schemas.microsoft.com/office/powerpoint/2010/main" val="2781934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90313"/>
            <a:ext cx="7886700" cy="858557"/>
          </a:xfrm>
          <a:solidFill>
            <a:srgbClr val="FFFFFF">
              <a:alpha val="69804"/>
            </a:srgbClr>
          </a:solidFill>
        </p:spPr>
        <p:txBody>
          <a:bodyPr/>
          <a:lstStyle/>
          <a:p>
            <a:pPr algn="ctr"/>
            <a:r>
              <a:rPr lang="ru-RU" b="1" dirty="0" smtClean="0"/>
              <a:t>Педагогическая рецензия </a:t>
            </a:r>
            <a:endParaRPr lang="ru-RU" b="1" dirty="0"/>
          </a:p>
        </p:txBody>
      </p:sp>
      <p:sp>
        <p:nvSpPr>
          <p:cNvPr id="3" name="Объект 2"/>
          <p:cNvSpPr>
            <a:spLocks noGrp="1"/>
          </p:cNvSpPr>
          <p:nvPr>
            <p:ph idx="1"/>
          </p:nvPr>
        </p:nvSpPr>
        <p:spPr>
          <a:xfrm>
            <a:off x="282387" y="1210235"/>
            <a:ext cx="8565777" cy="5647765"/>
          </a:xfrm>
          <a:solidFill>
            <a:srgbClr val="FFFFFF">
              <a:alpha val="69020"/>
            </a:srgbClr>
          </a:solidFill>
        </p:spPr>
        <p:txBody>
          <a:bodyPr/>
          <a:lstStyle/>
          <a:p>
            <a:pPr marL="0" indent="0" algn="ctr">
              <a:buNone/>
            </a:pPr>
            <a:r>
              <a:rPr lang="ru-RU" sz="2400" b="1" dirty="0" smtClean="0"/>
              <a:t>Как учащийся использует языковые средства? </a:t>
            </a:r>
          </a:p>
          <a:p>
            <a:pPr marL="0" indent="0" algn="just">
              <a:buNone/>
            </a:pPr>
            <a:r>
              <a:rPr lang="ru-RU" sz="2400" dirty="0" smtClean="0"/>
              <a:t>язык сочинения точен и выразителен; стиль сочинения соответствуют теме; богатый словарный запас; бедный словарный запас; преобладание однообразных конструкций типа…; тема предполагает использование…. </a:t>
            </a:r>
          </a:p>
          <a:p>
            <a:pPr marL="0" indent="0" algn="just">
              <a:buNone/>
            </a:pPr>
            <a:endParaRPr lang="ru-RU" sz="2400" dirty="0" smtClean="0"/>
          </a:p>
          <a:p>
            <a:pPr marL="0" indent="0" algn="ctr">
              <a:buNone/>
            </a:pPr>
            <a:r>
              <a:rPr lang="ru-RU" sz="2400" b="1" dirty="0" smtClean="0"/>
              <a:t>Какое место данное сочинение занимает в процессе литературного развития ученика-автора?</a:t>
            </a:r>
          </a:p>
          <a:p>
            <a:pPr marL="0" indent="0" algn="just">
              <a:buNone/>
            </a:pPr>
            <a:r>
              <a:rPr lang="ru-RU" sz="2400" dirty="0" smtClean="0"/>
              <a:t>значительно лучше предыдущих работ; устранены… ошибки предыдущих работ; по сравнению с предыдущими работами…; этот жанр сочинения автору не удаётся…</a:t>
            </a:r>
          </a:p>
          <a:p>
            <a:pPr marL="0" indent="0" algn="ctr">
              <a:buNone/>
            </a:pPr>
            <a:endParaRPr lang="ru-RU" sz="2400" b="1" dirty="0" smtClean="0"/>
          </a:p>
          <a:p>
            <a:endParaRPr lang="ru-RU" sz="2400" dirty="0"/>
          </a:p>
        </p:txBody>
      </p:sp>
    </p:spTree>
    <p:extLst>
      <p:ext uri="{BB962C8B-B14F-4D97-AF65-F5344CB8AC3E}">
        <p14:creationId xmlns:p14="http://schemas.microsoft.com/office/powerpoint/2010/main" val="2377726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extLst>
              <p:ext uri="{D42A27DB-BD31-4B8C-83A1-F6EECF244321}">
                <p14:modId xmlns:p14="http://schemas.microsoft.com/office/powerpoint/2010/main" val="44394800"/>
              </p:ext>
            </p:extLst>
          </p:nvPr>
        </p:nvGraphicFramePr>
        <p:xfrm>
          <a:off x="376518" y="457200"/>
          <a:ext cx="8458200" cy="6118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37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979581"/>
          </a:xfrm>
          <a:solidFill>
            <a:srgbClr val="FFFFFF">
              <a:alpha val="69804"/>
            </a:srgbClr>
          </a:solidFill>
        </p:spPr>
        <p:txBody>
          <a:bodyPr/>
          <a:lstStyle/>
          <a:p>
            <a:pPr algn="ctr"/>
            <a:r>
              <a:rPr lang="ru-RU" b="1" dirty="0" smtClean="0"/>
              <a:t>«Верность – измена»</a:t>
            </a:r>
            <a:br>
              <a:rPr lang="ru-RU" b="1" dirty="0" smtClean="0"/>
            </a:br>
            <a:endParaRPr lang="ru-RU" b="1" dirty="0"/>
          </a:p>
        </p:txBody>
      </p:sp>
      <p:sp>
        <p:nvSpPr>
          <p:cNvPr id="3" name="Объект 2"/>
          <p:cNvSpPr>
            <a:spLocks noGrp="1"/>
          </p:cNvSpPr>
          <p:nvPr>
            <p:ph idx="1"/>
          </p:nvPr>
        </p:nvSpPr>
        <p:spPr>
          <a:xfrm>
            <a:off x="376517" y="1506072"/>
            <a:ext cx="8498541" cy="5109882"/>
          </a:xfrm>
          <a:solidFill>
            <a:srgbClr val="FFFFFF">
              <a:alpha val="69804"/>
            </a:srgbClr>
          </a:solidFill>
        </p:spPr>
        <p:txBody>
          <a:bodyPr/>
          <a:lstStyle/>
          <a:p>
            <a:pPr marL="0" indent="0">
              <a:buNone/>
            </a:pPr>
            <a:r>
              <a:rPr lang="ru-RU" dirty="0" smtClean="0"/>
              <a:t>1.Как соотносятся понятия верность и любовь?</a:t>
            </a:r>
          </a:p>
          <a:p>
            <a:pPr marL="0" indent="0">
              <a:buNone/>
            </a:pPr>
            <a:r>
              <a:rPr lang="ru-RU" dirty="0" smtClean="0"/>
              <a:t>2.Верность друга – «самое драгоценное, что вообще может быть дано человеку». (Э. Тельман).</a:t>
            </a:r>
          </a:p>
          <a:p>
            <a:pPr marL="0" indent="0">
              <a:buNone/>
            </a:pPr>
            <a:r>
              <a:rPr lang="ru-RU" dirty="0" smtClean="0"/>
              <a:t>3.«Чтобы сохранить любовь, надо не изменять, но изменяться» (К. </a:t>
            </a:r>
            <a:r>
              <a:rPr lang="ru-RU" dirty="0" err="1" smtClean="0"/>
              <a:t>Мелихан</a:t>
            </a:r>
            <a:r>
              <a:rPr lang="ru-RU" dirty="0" smtClean="0"/>
              <a:t>).</a:t>
            </a:r>
          </a:p>
          <a:p>
            <a:pPr marL="0" indent="0">
              <a:buNone/>
            </a:pPr>
            <a:r>
              <a:rPr lang="ru-RU" dirty="0" smtClean="0"/>
              <a:t>4.Можно ли оправдать измену?</a:t>
            </a:r>
          </a:p>
          <a:p>
            <a:pPr marL="0" indent="0">
              <a:buNone/>
            </a:pPr>
            <a:r>
              <a:rPr lang="ru-RU" dirty="0" smtClean="0"/>
              <a:t>5.Может ли любящий человек простить предательство?</a:t>
            </a:r>
          </a:p>
          <a:p>
            <a:pPr marL="0" indent="0">
              <a:buNone/>
            </a:pPr>
            <a:r>
              <a:rPr lang="ru-RU" dirty="0" smtClean="0"/>
              <a:t>6.Согласны ли вы со словами Л.Н. Толстого: «Когда тебя предали, это всё равно, что руки сломали…  Простить можно, но вот обнять уже не получается»?</a:t>
            </a:r>
          </a:p>
          <a:p>
            <a:endParaRPr lang="ru-RU" dirty="0"/>
          </a:p>
        </p:txBody>
      </p:sp>
    </p:spTree>
    <p:extLst>
      <p:ext uri="{BB962C8B-B14F-4D97-AF65-F5344CB8AC3E}">
        <p14:creationId xmlns:p14="http://schemas.microsoft.com/office/powerpoint/2010/main" val="2151946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15153"/>
            <a:ext cx="7886700" cy="1143001"/>
          </a:xfrm>
          <a:solidFill>
            <a:srgbClr val="FFFFFF">
              <a:alpha val="69020"/>
            </a:srgbClr>
          </a:solidFill>
        </p:spPr>
        <p:txBody>
          <a:bodyPr/>
          <a:lstStyle/>
          <a:p>
            <a:pPr algn="ctr"/>
            <a:r>
              <a:rPr lang="ru-RU" b="1" dirty="0" smtClean="0"/>
              <a:t>Работа с темами сочинений</a:t>
            </a:r>
            <a:r>
              <a:rPr lang="ru-RU" dirty="0" smtClean="0"/>
              <a:t/>
            </a:r>
            <a:br>
              <a:rPr lang="ru-RU" dirty="0" smtClean="0"/>
            </a:br>
            <a:endParaRPr lang="ru-RU" dirty="0"/>
          </a:p>
        </p:txBody>
      </p:sp>
      <p:sp>
        <p:nvSpPr>
          <p:cNvPr id="3" name="Объект 2"/>
          <p:cNvSpPr>
            <a:spLocks noGrp="1"/>
          </p:cNvSpPr>
          <p:nvPr>
            <p:ph idx="1"/>
          </p:nvPr>
        </p:nvSpPr>
        <p:spPr>
          <a:xfrm>
            <a:off x="363071" y="1788459"/>
            <a:ext cx="8404411" cy="4388504"/>
          </a:xfrm>
          <a:solidFill>
            <a:srgbClr val="FFFFFF">
              <a:alpha val="67059"/>
            </a:srgbClr>
          </a:solidFill>
        </p:spPr>
        <p:txBody>
          <a:bodyPr/>
          <a:lstStyle/>
          <a:p>
            <a:r>
              <a:rPr lang="ru-RU" sz="2500" dirty="0" smtClean="0"/>
              <a:t>найти в каждой из тем ключевые слова, осмыслить их, уточнить их значение при необходимости;</a:t>
            </a:r>
          </a:p>
          <a:p>
            <a:r>
              <a:rPr lang="ru-RU" sz="2500" dirty="0" smtClean="0"/>
              <a:t> сформулировать главную мысль каждой из данных тем;</a:t>
            </a:r>
          </a:p>
          <a:p>
            <a:r>
              <a:rPr lang="ru-RU" sz="2500" dirty="0" smtClean="0"/>
              <a:t>сформулировать главный тезис для каждой из данных тем;</a:t>
            </a:r>
          </a:p>
          <a:p>
            <a:r>
              <a:rPr lang="ru-RU" sz="2500" dirty="0" smtClean="0"/>
              <a:t>преобразовать тему в вопрос и дать на него краткий ответ, который и будет являться главной мыслью сочинения;</a:t>
            </a:r>
          </a:p>
          <a:p>
            <a:r>
              <a:rPr lang="ru-RU" sz="2500" dirty="0" smtClean="0"/>
              <a:t>соотнесите тезисы с конкретными темами;</a:t>
            </a:r>
          </a:p>
          <a:p>
            <a:r>
              <a:rPr lang="ru-RU" sz="2500" dirty="0" smtClean="0"/>
              <a:t>выбрать из нескольких вариантов тезиса тот, который соотносится с конкретной темой</a:t>
            </a:r>
          </a:p>
          <a:p>
            <a:endParaRPr lang="ru-RU" sz="2500" dirty="0"/>
          </a:p>
        </p:txBody>
      </p:sp>
    </p:spTree>
    <p:extLst>
      <p:ext uri="{BB962C8B-B14F-4D97-AF65-F5344CB8AC3E}">
        <p14:creationId xmlns:p14="http://schemas.microsoft.com/office/powerpoint/2010/main" val="4038371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0574" y="677515"/>
            <a:ext cx="2353236" cy="1317811"/>
          </a:xfrm>
          <a:prstGeom prst="rect">
            <a:avLst/>
          </a:prstGeom>
          <a:solidFill>
            <a:srgbClr val="FFFFFF">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ln w="22225">
                  <a:solidFill>
                    <a:schemeClr val="accent2"/>
                  </a:solidFill>
                  <a:prstDash val="solid"/>
                </a:ln>
                <a:solidFill>
                  <a:schemeClr val="accent2">
                    <a:lumMod val="75000"/>
                  </a:schemeClr>
                </a:solidFill>
              </a:rPr>
              <a:t>ЧЕЛОВЕК</a:t>
            </a:r>
            <a:endParaRPr lang="ru-RU" sz="3200" b="1" dirty="0">
              <a:ln w="22225">
                <a:solidFill>
                  <a:schemeClr val="accent2"/>
                </a:solidFill>
                <a:prstDash val="solid"/>
              </a:ln>
              <a:solidFill>
                <a:schemeClr val="accent2">
                  <a:lumMod val="75000"/>
                </a:schemeClr>
              </a:solidFill>
            </a:endParaRPr>
          </a:p>
        </p:txBody>
      </p:sp>
      <p:pic>
        <p:nvPicPr>
          <p:cNvPr id="16" name="Рисунок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32750" y="683732"/>
            <a:ext cx="2365453" cy="1329043"/>
          </a:xfrm>
          <a:prstGeom prst="rect">
            <a:avLst/>
          </a:prstGeom>
        </p:spPr>
      </p:pic>
      <p:pic>
        <p:nvPicPr>
          <p:cNvPr id="17" name="Рисунок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2769" y="2338786"/>
            <a:ext cx="2985247" cy="1051839"/>
          </a:xfrm>
          <a:prstGeom prst="rect">
            <a:avLst/>
          </a:prstGeom>
        </p:spPr>
      </p:pic>
      <p:pic>
        <p:nvPicPr>
          <p:cNvPr id="18" name="Рисунок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440475" y="2454904"/>
            <a:ext cx="1962656" cy="988951"/>
          </a:xfrm>
          <a:prstGeom prst="rect">
            <a:avLst/>
          </a:prstGeom>
        </p:spPr>
      </p:pic>
      <p:pic>
        <p:nvPicPr>
          <p:cNvPr id="19" name="Рисунок 18"/>
          <p:cNvPicPr>
            <a:picLocks noChangeAspect="1"/>
          </p:cNvPicPr>
          <p:nvPr/>
        </p:nvPicPr>
        <p:blipFill>
          <a:blip r:embed="rId2"/>
          <a:stretch>
            <a:fillRect/>
          </a:stretch>
        </p:blipFill>
        <p:spPr>
          <a:xfrm>
            <a:off x="5514474" y="2373075"/>
            <a:ext cx="3500638" cy="3078529"/>
          </a:xfrm>
          <a:prstGeom prst="rect">
            <a:avLst/>
          </a:prstGeom>
          <a:solidFill>
            <a:srgbClr val="FFFFFF">
              <a:alpha val="69020"/>
            </a:srgbClr>
          </a:solidFill>
        </p:spPr>
      </p:pic>
      <p:pic>
        <p:nvPicPr>
          <p:cNvPr id="20" name="Рисунок 19"/>
          <p:cNvPicPr>
            <a:picLocks noChangeAspect="1"/>
          </p:cNvPicPr>
          <p:nvPr/>
        </p:nvPicPr>
        <p:blipFill>
          <a:blip r:embed="rId2"/>
          <a:stretch>
            <a:fillRect/>
          </a:stretch>
        </p:blipFill>
        <p:spPr>
          <a:xfrm>
            <a:off x="589611" y="4837350"/>
            <a:ext cx="4742878" cy="1832391"/>
          </a:xfrm>
          <a:prstGeom prst="rect">
            <a:avLst/>
          </a:prstGeom>
        </p:spPr>
      </p:pic>
      <p:sp>
        <p:nvSpPr>
          <p:cNvPr id="22" name="TextBox 21"/>
          <p:cNvSpPr txBox="1"/>
          <p:nvPr/>
        </p:nvSpPr>
        <p:spPr>
          <a:xfrm>
            <a:off x="5320272" y="1044032"/>
            <a:ext cx="2190408" cy="584775"/>
          </a:xfrm>
          <a:prstGeom prst="rect">
            <a:avLst/>
          </a:prstGeom>
          <a:noFill/>
        </p:spPr>
        <p:txBody>
          <a:bodyPr wrap="none" rtlCol="0">
            <a:spAutoFit/>
          </a:bodyPr>
          <a:lstStyle/>
          <a:p>
            <a:r>
              <a:rPr lang="ru-RU" sz="3200" b="1" dirty="0" smtClean="0">
                <a:ln w="22225">
                  <a:solidFill>
                    <a:schemeClr val="accent2"/>
                  </a:solidFill>
                  <a:prstDash val="solid"/>
                </a:ln>
                <a:solidFill>
                  <a:schemeClr val="accent2">
                    <a:lumMod val="75000"/>
                  </a:schemeClr>
                </a:solidFill>
              </a:rPr>
              <a:t>ОБЩЕСТВО</a:t>
            </a:r>
            <a:endParaRPr lang="ru-RU" sz="3200" b="1" dirty="0">
              <a:solidFill>
                <a:schemeClr val="accent2">
                  <a:lumMod val="75000"/>
                </a:schemeClr>
              </a:solidFill>
            </a:endParaRPr>
          </a:p>
        </p:txBody>
      </p:sp>
      <p:sp>
        <p:nvSpPr>
          <p:cNvPr id="23" name="TextBox 22"/>
          <p:cNvSpPr txBox="1"/>
          <p:nvPr/>
        </p:nvSpPr>
        <p:spPr>
          <a:xfrm>
            <a:off x="130653" y="2395091"/>
            <a:ext cx="3038450" cy="1015663"/>
          </a:xfrm>
          <a:prstGeom prst="rect">
            <a:avLst/>
          </a:prstGeom>
          <a:noFill/>
        </p:spPr>
        <p:txBody>
          <a:bodyPr wrap="square" rtlCol="0">
            <a:spAutoFit/>
          </a:bodyPr>
          <a:lstStyle/>
          <a:p>
            <a:r>
              <a:rPr lang="ru-RU" sz="2000" b="1" dirty="0" smtClean="0"/>
              <a:t>Проблема смысла и цели </a:t>
            </a:r>
          </a:p>
          <a:p>
            <a:r>
              <a:rPr lang="ru-RU" sz="2000" b="1" dirty="0" smtClean="0"/>
              <a:t>человеческого существования</a:t>
            </a:r>
            <a:endParaRPr lang="ru-RU" sz="2000" b="1" dirty="0"/>
          </a:p>
        </p:txBody>
      </p:sp>
      <p:sp>
        <p:nvSpPr>
          <p:cNvPr id="24" name="TextBox 23"/>
          <p:cNvSpPr txBox="1"/>
          <p:nvPr/>
        </p:nvSpPr>
        <p:spPr>
          <a:xfrm>
            <a:off x="737705" y="4804486"/>
            <a:ext cx="4594784" cy="1754326"/>
          </a:xfrm>
          <a:prstGeom prst="rect">
            <a:avLst/>
          </a:prstGeom>
          <a:noFill/>
        </p:spPr>
        <p:txBody>
          <a:bodyPr wrap="none" rtlCol="0">
            <a:spAutoFit/>
          </a:bodyPr>
          <a:lstStyle/>
          <a:p>
            <a:r>
              <a:rPr lang="ru-RU" sz="2400" u="sng" dirty="0" smtClean="0"/>
              <a:t>Качества/поступки человека:</a:t>
            </a:r>
          </a:p>
          <a:p>
            <a:r>
              <a:rPr lang="ru-RU" sz="2800" b="1" dirty="0" smtClean="0">
                <a:ln w="22225">
                  <a:solidFill>
                    <a:schemeClr val="accent2"/>
                  </a:solidFill>
                  <a:prstDash val="solid"/>
                </a:ln>
                <a:solidFill>
                  <a:schemeClr val="accent2">
                    <a:lumMod val="75000"/>
                  </a:schemeClr>
                </a:solidFill>
              </a:rPr>
              <a:t>Равнодушие—отзывчивость</a:t>
            </a:r>
          </a:p>
          <a:p>
            <a:r>
              <a:rPr lang="ru-RU" sz="2800" b="1" dirty="0" smtClean="0">
                <a:ln w="22225">
                  <a:solidFill>
                    <a:schemeClr val="accent2"/>
                  </a:solidFill>
                  <a:prstDash val="solid"/>
                </a:ln>
                <a:solidFill>
                  <a:schemeClr val="accent2">
                    <a:lumMod val="75000"/>
                  </a:schemeClr>
                </a:solidFill>
              </a:rPr>
              <a:t>Смелость—трусость</a:t>
            </a:r>
          </a:p>
          <a:p>
            <a:r>
              <a:rPr lang="ru-RU" sz="2800" b="1" dirty="0" smtClean="0">
                <a:ln w="22225">
                  <a:solidFill>
                    <a:schemeClr val="accent2"/>
                  </a:solidFill>
                  <a:prstDash val="solid"/>
                </a:ln>
                <a:solidFill>
                  <a:schemeClr val="accent2">
                    <a:lumMod val="75000"/>
                  </a:schemeClr>
                </a:solidFill>
              </a:rPr>
              <a:t>Верность—измена </a:t>
            </a:r>
            <a:endParaRPr lang="ru-RU" sz="2800" b="1" dirty="0">
              <a:ln w="22225">
                <a:solidFill>
                  <a:schemeClr val="accent2"/>
                </a:solidFill>
                <a:prstDash val="solid"/>
              </a:ln>
              <a:solidFill>
                <a:schemeClr val="accent2">
                  <a:lumMod val="75000"/>
                </a:schemeClr>
              </a:solidFill>
            </a:endParaRPr>
          </a:p>
        </p:txBody>
      </p:sp>
      <p:sp>
        <p:nvSpPr>
          <p:cNvPr id="25" name="TextBox 24"/>
          <p:cNvSpPr txBox="1"/>
          <p:nvPr/>
        </p:nvSpPr>
        <p:spPr>
          <a:xfrm>
            <a:off x="3490497" y="2428192"/>
            <a:ext cx="1880002" cy="1015663"/>
          </a:xfrm>
          <a:prstGeom prst="rect">
            <a:avLst/>
          </a:prstGeom>
          <a:noFill/>
        </p:spPr>
        <p:txBody>
          <a:bodyPr wrap="none" rtlCol="0">
            <a:spAutoFit/>
          </a:bodyPr>
          <a:lstStyle/>
          <a:p>
            <a:pPr algn="ctr"/>
            <a:r>
              <a:rPr lang="ru-RU" sz="2000" b="1" dirty="0" smtClean="0"/>
              <a:t>Ситуация </a:t>
            </a:r>
          </a:p>
          <a:p>
            <a:pPr algn="ctr"/>
            <a:r>
              <a:rPr lang="ru-RU" sz="2000" b="1" dirty="0" smtClean="0"/>
              <a:t>нравственного </a:t>
            </a:r>
          </a:p>
          <a:p>
            <a:pPr algn="ctr"/>
            <a:r>
              <a:rPr lang="ru-RU" sz="2000" b="1" dirty="0" smtClean="0"/>
              <a:t>выбора</a:t>
            </a:r>
            <a:endParaRPr lang="ru-RU" sz="2000" b="1" dirty="0"/>
          </a:p>
        </p:txBody>
      </p:sp>
      <p:sp>
        <p:nvSpPr>
          <p:cNvPr id="26" name="TextBox 25"/>
          <p:cNvSpPr txBox="1"/>
          <p:nvPr/>
        </p:nvSpPr>
        <p:spPr>
          <a:xfrm>
            <a:off x="5514474" y="2699086"/>
            <a:ext cx="3500638" cy="2308324"/>
          </a:xfrm>
          <a:prstGeom prst="rect">
            <a:avLst/>
          </a:prstGeom>
          <a:noFill/>
        </p:spPr>
        <p:txBody>
          <a:bodyPr wrap="none" rtlCol="0">
            <a:spAutoFit/>
          </a:bodyPr>
          <a:lstStyle/>
          <a:p>
            <a:pPr marL="93663" indent="-93663">
              <a:buFont typeface="Arial" panose="020B0604020202020204" pitchFamily="34" charset="0"/>
              <a:buChar char="•"/>
            </a:pPr>
            <a:r>
              <a:rPr lang="ru-RU" sz="2400" dirty="0" smtClean="0"/>
              <a:t>Другие люди </a:t>
            </a:r>
          </a:p>
          <a:p>
            <a:r>
              <a:rPr lang="ru-RU" sz="2400" dirty="0" smtClean="0"/>
              <a:t>(близкие и дальние)</a:t>
            </a:r>
          </a:p>
          <a:p>
            <a:pPr marL="93663" indent="-93663">
              <a:buFont typeface="Arial" panose="020B0604020202020204" pitchFamily="34" charset="0"/>
              <a:buChar char="•"/>
            </a:pPr>
            <a:r>
              <a:rPr lang="ru-RU" sz="2400" dirty="0" smtClean="0"/>
              <a:t>Природа </a:t>
            </a:r>
          </a:p>
          <a:p>
            <a:pPr marL="93663" indent="-93663">
              <a:buFont typeface="Arial" panose="020B0604020202020204" pitchFamily="34" charset="0"/>
              <a:buChar char="•"/>
            </a:pPr>
            <a:r>
              <a:rPr lang="ru-RU" sz="2400" dirty="0" smtClean="0"/>
              <a:t>Политическая система</a:t>
            </a:r>
          </a:p>
          <a:p>
            <a:pPr marL="93663" indent="-93663">
              <a:buFont typeface="Arial" panose="020B0604020202020204" pitchFamily="34" charset="0"/>
              <a:buChar char="•"/>
            </a:pPr>
            <a:r>
              <a:rPr lang="ru-RU" sz="2400" dirty="0" smtClean="0"/>
              <a:t>Социальные потрясения</a:t>
            </a:r>
          </a:p>
          <a:p>
            <a:pPr marL="93663" indent="-93663">
              <a:buFont typeface="Arial" panose="020B0604020202020204" pitchFamily="34" charset="0"/>
              <a:buChar char="•"/>
            </a:pPr>
            <a:r>
              <a:rPr lang="ru-RU" sz="2400" dirty="0" smtClean="0"/>
              <a:t>Культура</a:t>
            </a:r>
            <a:endParaRPr lang="ru-RU" sz="2400" dirty="0"/>
          </a:p>
        </p:txBody>
      </p:sp>
      <p:sp>
        <p:nvSpPr>
          <p:cNvPr id="27" name="Двойная стрелка влево/вправо 26"/>
          <p:cNvSpPr/>
          <p:nvPr/>
        </p:nvSpPr>
        <p:spPr>
          <a:xfrm flipV="1">
            <a:off x="3575764" y="1213174"/>
            <a:ext cx="1641155" cy="303400"/>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Стрелка влево 27"/>
          <p:cNvSpPr/>
          <p:nvPr/>
        </p:nvSpPr>
        <p:spPr>
          <a:xfrm>
            <a:off x="3587981" y="796961"/>
            <a:ext cx="1628938" cy="278495"/>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Стрелка вправо 28"/>
          <p:cNvSpPr/>
          <p:nvPr/>
        </p:nvSpPr>
        <p:spPr>
          <a:xfrm>
            <a:off x="3616029" y="1654292"/>
            <a:ext cx="1628938" cy="26347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трелка вниз 29"/>
          <p:cNvSpPr/>
          <p:nvPr/>
        </p:nvSpPr>
        <p:spPr>
          <a:xfrm>
            <a:off x="6200323" y="2012994"/>
            <a:ext cx="430306" cy="32579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трелка вниз 30"/>
          <p:cNvSpPr/>
          <p:nvPr/>
        </p:nvSpPr>
        <p:spPr>
          <a:xfrm>
            <a:off x="1994821" y="2004160"/>
            <a:ext cx="383524" cy="32579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Стрелка вниз 31"/>
          <p:cNvSpPr/>
          <p:nvPr/>
        </p:nvSpPr>
        <p:spPr>
          <a:xfrm>
            <a:off x="2157128" y="3390625"/>
            <a:ext cx="399180" cy="27853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459621" y="3697971"/>
            <a:ext cx="2985247" cy="793377"/>
          </a:xfrm>
          <a:prstGeom prst="rect">
            <a:avLst/>
          </a:prstGeom>
          <a:solidFill>
            <a:srgbClr val="FFFFFF">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ln w="22225">
                  <a:solidFill>
                    <a:schemeClr val="accent2"/>
                  </a:solidFill>
                  <a:prstDash val="solid"/>
                </a:ln>
                <a:solidFill>
                  <a:schemeClr val="accent2">
                    <a:lumMod val="75000"/>
                  </a:schemeClr>
                </a:solidFill>
              </a:rPr>
              <a:t>Цели</a:t>
            </a:r>
            <a:r>
              <a:rPr lang="ru-RU" sz="2800" b="1" dirty="0" smtClean="0">
                <a:solidFill>
                  <a:schemeClr val="accent2">
                    <a:lumMod val="75000"/>
                  </a:schemeClr>
                </a:solidFill>
              </a:rPr>
              <a:t> </a:t>
            </a:r>
            <a:r>
              <a:rPr lang="ru-RU" sz="2800" b="1" dirty="0" smtClean="0">
                <a:ln w="22225">
                  <a:solidFill>
                    <a:schemeClr val="accent2"/>
                  </a:solidFill>
                  <a:prstDash val="solid"/>
                </a:ln>
                <a:solidFill>
                  <a:schemeClr val="accent2">
                    <a:lumMod val="75000"/>
                  </a:schemeClr>
                </a:solidFill>
              </a:rPr>
              <a:t>и средства</a:t>
            </a:r>
            <a:endParaRPr lang="ru-RU" sz="2800" b="1" dirty="0">
              <a:solidFill>
                <a:schemeClr val="accent2">
                  <a:lumMod val="75000"/>
                </a:schemeClr>
              </a:solidFill>
            </a:endParaRPr>
          </a:p>
        </p:txBody>
      </p:sp>
      <p:sp>
        <p:nvSpPr>
          <p:cNvPr id="36" name="Стрелка вниз 35"/>
          <p:cNvSpPr/>
          <p:nvPr/>
        </p:nvSpPr>
        <p:spPr>
          <a:xfrm>
            <a:off x="2594114" y="4515516"/>
            <a:ext cx="341438" cy="32183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61420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097" y="268941"/>
            <a:ext cx="7886700" cy="856970"/>
          </a:xfrm>
          <a:solidFill>
            <a:srgbClr val="FFFFFF">
              <a:alpha val="69804"/>
            </a:srgbClr>
          </a:solidFill>
        </p:spPr>
        <p:txBody>
          <a:bodyPr/>
          <a:lstStyle/>
          <a:p>
            <a:pPr algn="ctr"/>
            <a:r>
              <a:rPr lang="ru-RU" dirty="0" smtClean="0"/>
              <a:t> </a:t>
            </a:r>
            <a:r>
              <a:rPr lang="ru-RU" b="1" dirty="0" smtClean="0"/>
              <a:t>Смелость—трусость </a:t>
            </a:r>
            <a:endParaRPr lang="ru-RU" b="1" dirty="0"/>
          </a:p>
        </p:txBody>
      </p:sp>
      <p:sp>
        <p:nvSpPr>
          <p:cNvPr id="3" name="Объект 2"/>
          <p:cNvSpPr>
            <a:spLocks noGrp="1"/>
          </p:cNvSpPr>
          <p:nvPr>
            <p:ph idx="1"/>
          </p:nvPr>
        </p:nvSpPr>
        <p:spPr>
          <a:xfrm>
            <a:off x="282388" y="1264024"/>
            <a:ext cx="8606118" cy="5405718"/>
          </a:xfrm>
          <a:solidFill>
            <a:srgbClr val="FFFFFF">
              <a:alpha val="70980"/>
            </a:srgbClr>
          </a:solidFill>
        </p:spPr>
        <p:txBody>
          <a:bodyPr/>
          <a:lstStyle/>
          <a:p>
            <a:pPr marL="0" indent="0">
              <a:buNone/>
            </a:pPr>
            <a:r>
              <a:rPr lang="ru-RU" dirty="0" smtClean="0"/>
              <a:t>1. </a:t>
            </a:r>
            <a:r>
              <a:rPr lang="ru-RU" b="1" dirty="0" smtClean="0"/>
              <a:t>Тема смысла и цели человеческого существования. </a:t>
            </a:r>
            <a:r>
              <a:rPr lang="ru-RU" dirty="0" smtClean="0"/>
              <a:t>Соотношение с силой и слабостью характера. Что движет смелыми героями? Смелость/трусость как жизненная позиция.</a:t>
            </a:r>
          </a:p>
          <a:p>
            <a:pPr marL="0" indent="0">
              <a:buNone/>
            </a:pPr>
            <a:r>
              <a:rPr lang="ru-RU" dirty="0" smtClean="0"/>
              <a:t>2. </a:t>
            </a:r>
            <a:r>
              <a:rPr lang="ru-RU" b="1" dirty="0" smtClean="0"/>
              <a:t>Тема войны</a:t>
            </a:r>
            <a:r>
              <a:rPr lang="ru-RU" dirty="0" smtClean="0"/>
              <a:t> (Отечественная война 1812 года, Крымская война, Великая Отечественная война). Смелость как проявление истинного патриотизма.  </a:t>
            </a:r>
            <a:r>
              <a:rPr lang="ru-RU" dirty="0"/>
              <a:t>Т</a:t>
            </a:r>
            <a:r>
              <a:rPr lang="ru-RU" dirty="0" smtClean="0"/>
              <a:t>русость: естественная реакция человека на войне или путь к предательству?</a:t>
            </a:r>
          </a:p>
          <a:p>
            <a:pPr marL="0" indent="0">
              <a:buNone/>
            </a:pPr>
            <a:r>
              <a:rPr lang="ru-RU" dirty="0" smtClean="0"/>
              <a:t>3. </a:t>
            </a:r>
            <a:r>
              <a:rPr lang="ru-RU" b="1" dirty="0" smtClean="0"/>
              <a:t>Тема бунта и революции. </a:t>
            </a:r>
            <a:r>
              <a:rPr lang="ru-RU" dirty="0" smtClean="0"/>
              <a:t>Социальные  потрясения как ситуации нравственного выбора для героев русской литературы. Проблема чести и бесчестия, верности долгу и предательства. </a:t>
            </a:r>
            <a:endParaRPr lang="ru-RU" dirty="0"/>
          </a:p>
        </p:txBody>
      </p:sp>
    </p:spTree>
    <p:extLst>
      <p:ext uri="{BB962C8B-B14F-4D97-AF65-F5344CB8AC3E}">
        <p14:creationId xmlns:p14="http://schemas.microsoft.com/office/powerpoint/2010/main" val="44423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82387"/>
            <a:ext cx="7886700" cy="779931"/>
          </a:xfrm>
          <a:solidFill>
            <a:srgbClr val="FFFFFF">
              <a:alpha val="69804"/>
            </a:srgbClr>
          </a:solidFill>
        </p:spPr>
        <p:txBody>
          <a:bodyPr/>
          <a:lstStyle/>
          <a:p>
            <a:pPr algn="ctr"/>
            <a:r>
              <a:rPr lang="ru-RU" b="1" dirty="0" smtClean="0"/>
              <a:t>Верность—измена </a:t>
            </a:r>
            <a:endParaRPr lang="ru-RU" b="1" dirty="0"/>
          </a:p>
        </p:txBody>
      </p:sp>
      <p:sp>
        <p:nvSpPr>
          <p:cNvPr id="3" name="Объект 2"/>
          <p:cNvSpPr>
            <a:spLocks noGrp="1"/>
          </p:cNvSpPr>
          <p:nvPr>
            <p:ph idx="1"/>
          </p:nvPr>
        </p:nvSpPr>
        <p:spPr>
          <a:xfrm>
            <a:off x="349623" y="1210235"/>
            <a:ext cx="8552329" cy="5405718"/>
          </a:xfrm>
          <a:solidFill>
            <a:srgbClr val="FFFFFF">
              <a:alpha val="69804"/>
            </a:srgbClr>
          </a:solidFill>
        </p:spPr>
        <p:txBody>
          <a:bodyPr/>
          <a:lstStyle/>
          <a:p>
            <a:pPr marL="0" indent="0">
              <a:buNone/>
            </a:pPr>
            <a:r>
              <a:rPr lang="ru-RU" dirty="0" smtClean="0"/>
              <a:t>1</a:t>
            </a:r>
            <a:r>
              <a:rPr lang="ru-RU" b="1" dirty="0" smtClean="0"/>
              <a:t>. Темы войны, бунта, революции.</a:t>
            </a:r>
          </a:p>
          <a:p>
            <a:pPr marL="0" indent="0">
              <a:buNone/>
            </a:pPr>
            <a:r>
              <a:rPr lang="ru-RU" dirty="0" smtClean="0"/>
              <a:t>Истинный патриотизм как основа героизма и верности родине. Эгоизм и тщеславие как основа предательства. Верность присяге или высшим общечеловеческим ценностям в ситуации революции. Всегда ли нарушение приказа оборачивается предательством? Мотив бегства и его неоднозначные оценки.</a:t>
            </a:r>
          </a:p>
          <a:p>
            <a:pPr marL="0" indent="0">
              <a:buNone/>
            </a:pPr>
            <a:r>
              <a:rPr lang="ru-RU" dirty="0" smtClean="0"/>
              <a:t>2. </a:t>
            </a:r>
            <a:r>
              <a:rPr lang="ru-RU" b="1" dirty="0" smtClean="0"/>
              <a:t>Темы дружбы и любви. </a:t>
            </a:r>
          </a:p>
          <a:p>
            <a:pPr marL="0" indent="0">
              <a:buNone/>
            </a:pPr>
            <a:r>
              <a:rPr lang="ru-RU" dirty="0" smtClean="0"/>
              <a:t>Испытание героев дружбой. Тема неверности в любви, супружеской неверности и ее неоднозначное решение в русской литературе.</a:t>
            </a:r>
            <a:endParaRPr lang="ru-RU" dirty="0"/>
          </a:p>
        </p:txBody>
      </p:sp>
    </p:spTree>
    <p:extLst>
      <p:ext uri="{BB962C8B-B14F-4D97-AF65-F5344CB8AC3E}">
        <p14:creationId xmlns:p14="http://schemas.microsoft.com/office/powerpoint/2010/main" val="2322164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255495"/>
            <a:ext cx="7886700" cy="995081"/>
          </a:xfrm>
          <a:solidFill>
            <a:srgbClr val="FFFFFF">
              <a:alpha val="69804"/>
            </a:srgbClr>
          </a:solidFill>
        </p:spPr>
        <p:txBody>
          <a:bodyPr/>
          <a:lstStyle/>
          <a:p>
            <a:pPr algn="ctr"/>
            <a:r>
              <a:rPr lang="ru-RU" b="1" dirty="0" smtClean="0"/>
              <a:t>Равнодушие—отзывчивость </a:t>
            </a:r>
            <a:endParaRPr lang="ru-RU" b="1" dirty="0"/>
          </a:p>
        </p:txBody>
      </p:sp>
      <p:sp>
        <p:nvSpPr>
          <p:cNvPr id="3" name="Объект 2"/>
          <p:cNvSpPr>
            <a:spLocks noGrp="1"/>
          </p:cNvSpPr>
          <p:nvPr>
            <p:ph idx="1"/>
          </p:nvPr>
        </p:nvSpPr>
        <p:spPr>
          <a:solidFill>
            <a:srgbClr val="FFFFFF">
              <a:alpha val="69804"/>
            </a:srgbClr>
          </a:solidFill>
        </p:spPr>
        <p:txBody>
          <a:bodyPr/>
          <a:lstStyle/>
          <a:p>
            <a:pPr marL="514350" indent="-514350">
              <a:buAutoNum type="arabicPeriod"/>
            </a:pPr>
            <a:r>
              <a:rPr lang="ru-RU" dirty="0" smtClean="0"/>
              <a:t>Экологический, философский и идейно-нравственный аспекты </a:t>
            </a:r>
            <a:r>
              <a:rPr lang="ru-RU" b="1" dirty="0" smtClean="0"/>
              <a:t>темы природы</a:t>
            </a:r>
            <a:r>
              <a:rPr lang="ru-RU" dirty="0" smtClean="0"/>
              <a:t>. </a:t>
            </a:r>
          </a:p>
          <a:p>
            <a:pPr marL="514350" indent="-514350">
              <a:buAutoNum type="arabicPeriod"/>
            </a:pPr>
            <a:r>
              <a:rPr lang="ru-RU" dirty="0" smtClean="0"/>
              <a:t>Тема искусства, прекрасного в жизни человека. Преображающая сила искусства.</a:t>
            </a:r>
          </a:p>
          <a:p>
            <a:pPr marL="514350" indent="-514350">
              <a:buAutoNum type="arabicPeriod"/>
            </a:pPr>
            <a:r>
              <a:rPr lang="ru-RU" dirty="0" smtClean="0"/>
              <a:t>Тема воспитания.</a:t>
            </a:r>
          </a:p>
          <a:p>
            <a:pPr marL="514350" indent="-514350">
              <a:buAutoNum type="arabicPeriod"/>
            </a:pPr>
            <a:r>
              <a:rPr lang="ru-RU" dirty="0" smtClean="0"/>
              <a:t>Тема индивидуализма, </a:t>
            </a:r>
            <a:r>
              <a:rPr lang="ru-RU" dirty="0" err="1" smtClean="0"/>
              <a:t>наполеонизма</a:t>
            </a:r>
            <a:r>
              <a:rPr lang="ru-RU" dirty="0" smtClean="0"/>
              <a:t>. </a:t>
            </a:r>
          </a:p>
          <a:p>
            <a:pPr marL="514350" indent="-514350">
              <a:buAutoNum type="arabicPeriod"/>
            </a:pPr>
            <a:r>
              <a:rPr lang="ru-RU" dirty="0" smtClean="0"/>
              <a:t>Тема </a:t>
            </a:r>
            <a:r>
              <a:rPr lang="ru-RU" dirty="0" err="1" smtClean="0"/>
              <a:t>праведничества</a:t>
            </a:r>
            <a:r>
              <a:rPr lang="ru-RU" dirty="0" smtClean="0"/>
              <a:t>.</a:t>
            </a:r>
          </a:p>
          <a:p>
            <a:pPr marL="514350" indent="-514350">
              <a:buAutoNum type="arabicPeriod"/>
            </a:pPr>
            <a:r>
              <a:rPr lang="ru-RU" dirty="0" smtClean="0"/>
              <a:t>Тема большого города, равнодушия и одиночества в толпе.</a:t>
            </a:r>
          </a:p>
          <a:p>
            <a:endParaRPr lang="ru-RU" dirty="0"/>
          </a:p>
        </p:txBody>
      </p:sp>
    </p:spTree>
    <p:extLst>
      <p:ext uri="{BB962C8B-B14F-4D97-AF65-F5344CB8AC3E}">
        <p14:creationId xmlns:p14="http://schemas.microsoft.com/office/powerpoint/2010/main" val="713199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3071" y="201707"/>
            <a:ext cx="8417858" cy="1021975"/>
          </a:xfrm>
          <a:solidFill>
            <a:srgbClr val="FFFFFF">
              <a:alpha val="72157"/>
            </a:srgbClr>
          </a:solidFill>
        </p:spPr>
        <p:txBody>
          <a:bodyPr/>
          <a:lstStyle/>
          <a:p>
            <a:pPr algn="ctr"/>
            <a:r>
              <a:rPr lang="ru-RU" b="1" dirty="0" err="1" smtClean="0"/>
              <a:t>А.С.Пушкин</a:t>
            </a:r>
            <a:r>
              <a:rPr lang="ru-RU" b="1" dirty="0" smtClean="0"/>
              <a:t> «Капитанская дочка»</a:t>
            </a:r>
            <a:endParaRPr lang="ru-RU" b="1" dirty="0"/>
          </a:p>
        </p:txBody>
      </p:sp>
      <p:sp>
        <p:nvSpPr>
          <p:cNvPr id="3" name="Объект 2"/>
          <p:cNvSpPr>
            <a:spLocks noGrp="1"/>
          </p:cNvSpPr>
          <p:nvPr>
            <p:ph idx="1"/>
          </p:nvPr>
        </p:nvSpPr>
        <p:spPr>
          <a:xfrm>
            <a:off x="228599" y="1398494"/>
            <a:ext cx="8740589" cy="5217459"/>
          </a:xfrm>
          <a:solidFill>
            <a:srgbClr val="FFFFFF">
              <a:alpha val="69804"/>
            </a:srgbClr>
          </a:solidFill>
        </p:spPr>
        <p:txBody>
          <a:bodyPr/>
          <a:lstStyle/>
          <a:p>
            <a:r>
              <a:rPr lang="ru-RU" sz="2200" dirty="0" smtClean="0"/>
              <a:t>Вспомните эпиграф, который предваряет текст повести.</a:t>
            </a:r>
          </a:p>
          <a:p>
            <a:r>
              <a:rPr lang="ru-RU" sz="2200" dirty="0" smtClean="0"/>
              <a:t>Укажите название главы повести А.С. Пушкина «Капитанская дочка», в которой происходит знакомство Петра Гринева с Пугачевым.</a:t>
            </a:r>
          </a:p>
          <a:p>
            <a:r>
              <a:rPr lang="ru-RU" sz="2200" dirty="0" smtClean="0"/>
              <a:t>Укажите название города, оказавшегося в гибельном положении из-за длительной осады пугачевскими войсками.</a:t>
            </a:r>
          </a:p>
          <a:p>
            <a:r>
              <a:rPr lang="ru-RU" sz="2200" dirty="0" smtClean="0"/>
              <a:t>Имя какого царя присвоил себе Емельян Пугачев, герой повести А.С. Пушкина «Капитанская дочка»?</a:t>
            </a:r>
          </a:p>
          <a:p>
            <a:r>
              <a:rPr lang="ru-RU" sz="2200" dirty="0" smtClean="0"/>
              <a:t>Укажите фамилию коменданта </a:t>
            </a:r>
            <a:r>
              <a:rPr lang="ru-RU" sz="2200" dirty="0" err="1" smtClean="0"/>
              <a:t>Белогорской</a:t>
            </a:r>
            <a:r>
              <a:rPr lang="ru-RU" sz="2200" dirty="0" smtClean="0"/>
              <a:t> крепости, казненного Пугачевым (А.С. Пушкин «Капитанская дочка»).</a:t>
            </a:r>
          </a:p>
          <a:p>
            <a:r>
              <a:rPr lang="ru-RU" sz="2200" dirty="0" smtClean="0"/>
              <a:t>Укажите фамилию героя повести А.С. Пушкина «Капитанская дочка», который перешел на сторону Пугачева.</a:t>
            </a:r>
          </a:p>
          <a:p>
            <a:r>
              <a:rPr lang="ru-RU" sz="2200" dirty="0" smtClean="0"/>
              <a:t>Назовите произведение А.С. Пушкина, имеющее подзаголовок «Петербургская повесть» и, так же как «Капитанская дочка», основанное на исторических событиях.</a:t>
            </a:r>
          </a:p>
        </p:txBody>
      </p:sp>
    </p:spTree>
    <p:extLst>
      <p:ext uri="{BB962C8B-B14F-4D97-AF65-F5344CB8AC3E}">
        <p14:creationId xmlns:p14="http://schemas.microsoft.com/office/powerpoint/2010/main" val="297504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1658029591"/>
              </p:ext>
            </p:extLst>
          </p:nvPr>
        </p:nvGraphicFramePr>
        <p:xfrm>
          <a:off x="295835" y="309283"/>
          <a:ext cx="8606118" cy="6035040"/>
        </p:xfrm>
        <a:graphic>
          <a:graphicData uri="http://schemas.openxmlformats.org/drawingml/2006/table">
            <a:tbl>
              <a:tblPr firstRow="1" bandRow="1">
                <a:tableStyleId>{69CF1AB2-1976-4502-BF36-3FF5EA218861}</a:tableStyleId>
              </a:tblPr>
              <a:tblGrid>
                <a:gridCol w="2182328"/>
                <a:gridCol w="4352943"/>
                <a:gridCol w="2070847"/>
              </a:tblGrid>
              <a:tr h="1169893">
                <a:tc>
                  <a:txBody>
                    <a:bodyPr/>
                    <a:lstStyle/>
                    <a:p>
                      <a:pPr algn="ctr"/>
                      <a:r>
                        <a:rPr lang="ru-RU" dirty="0" smtClean="0"/>
                        <a:t>Проверяемые результаты литературного образования</a:t>
                      </a:r>
                      <a:endParaRPr lang="ru-RU" dirty="0"/>
                    </a:p>
                  </a:txBody>
                  <a:tcPr/>
                </a:tc>
                <a:tc>
                  <a:txBody>
                    <a:bodyPr/>
                    <a:lstStyle/>
                    <a:p>
                      <a:pPr algn="ctr"/>
                      <a:r>
                        <a:rPr lang="ru-RU" dirty="0" smtClean="0"/>
                        <a:t>ЕГЭ</a:t>
                      </a:r>
                    </a:p>
                    <a:p>
                      <a:pPr algn="ctr"/>
                      <a:r>
                        <a:rPr lang="ru-RU" dirty="0" smtClean="0"/>
                        <a:t>ОГЭ</a:t>
                      </a:r>
                      <a:endParaRPr lang="ru-RU" dirty="0"/>
                    </a:p>
                  </a:txBody>
                  <a:tcPr/>
                </a:tc>
                <a:tc>
                  <a:txBody>
                    <a:bodyPr/>
                    <a:lstStyle/>
                    <a:p>
                      <a:pPr algn="ctr"/>
                      <a:r>
                        <a:rPr lang="ru-RU" dirty="0" smtClean="0"/>
                        <a:t>Итоговое сочинение</a:t>
                      </a:r>
                      <a:endParaRPr lang="ru-RU" dirty="0"/>
                    </a:p>
                  </a:txBody>
                  <a:tcPr/>
                </a:tc>
              </a:tr>
              <a:tr h="370840">
                <a:tc>
                  <a:txBody>
                    <a:bodyPr/>
                    <a:lstStyle/>
                    <a:p>
                      <a:pPr algn="ctr"/>
                      <a:r>
                        <a:rPr lang="ru-RU" dirty="0" smtClean="0"/>
                        <a:t>Знание/понимание</a:t>
                      </a:r>
                      <a:endParaRPr lang="ru-RU" dirty="0"/>
                    </a:p>
                  </a:txBody>
                  <a:tcPr/>
                </a:tc>
                <a:tc gridSpan="2">
                  <a:txBody>
                    <a:bodyPr/>
                    <a:lstStyle/>
                    <a:p>
                      <a:r>
                        <a:rPr lang="ru-RU" dirty="0" smtClean="0"/>
                        <a:t>1) образной природы словесного искусства;</a:t>
                      </a:r>
                    </a:p>
                    <a:p>
                      <a:r>
                        <a:rPr lang="ru-RU" dirty="0" smtClean="0"/>
                        <a:t>2) содержания изученных литературных произведений;</a:t>
                      </a:r>
                    </a:p>
                    <a:p>
                      <a:r>
                        <a:rPr lang="ru-RU" dirty="0" smtClean="0"/>
                        <a:t>3) изученных теоретико-литературных понятий</a:t>
                      </a:r>
                    </a:p>
                    <a:p>
                      <a:endParaRPr lang="ru-RU" dirty="0"/>
                    </a:p>
                  </a:txBody>
                  <a:tcPr/>
                </a:tc>
                <a:tc hMerge="1">
                  <a:txBody>
                    <a:bodyPr/>
                    <a:lstStyle/>
                    <a:p>
                      <a:endParaRPr lang="ru-RU"/>
                    </a:p>
                  </a:txBody>
                  <a:tcPr/>
                </a:tc>
              </a:tr>
              <a:tr h="1112520">
                <a:tc>
                  <a:txBody>
                    <a:bodyPr/>
                    <a:lstStyle/>
                    <a:p>
                      <a:pPr algn="ctr"/>
                      <a:r>
                        <a:rPr lang="ru-RU" dirty="0" smtClean="0"/>
                        <a:t>Умения</a:t>
                      </a:r>
                      <a:endParaRPr lang="ru-RU" dirty="0"/>
                    </a:p>
                  </a:txBody>
                  <a:tcPr/>
                </a:tc>
                <a:tc>
                  <a:txBody>
                    <a:bodyPr/>
                    <a:lstStyle/>
                    <a:p>
                      <a:r>
                        <a:rPr lang="ru-RU" dirty="0" smtClean="0"/>
                        <a:t>1) воспринимать, анализировать и интерпретировать литературное произведение, используя сведения по истории и теории литературы;</a:t>
                      </a:r>
                    </a:p>
                    <a:p>
                      <a:r>
                        <a:rPr lang="ru-RU" dirty="0" smtClean="0"/>
                        <a:t>2) выражать свое отношение к прочитанному, аргументированно отстаивать свою точку зрения;</a:t>
                      </a:r>
                    </a:p>
                    <a:p>
                      <a:r>
                        <a:rPr lang="ru-RU" dirty="0" smtClean="0"/>
                        <a:t>3) выявлять «сквозные темы» и ключевые проблемы русской литературы;</a:t>
                      </a:r>
                    </a:p>
                    <a:p>
                      <a:r>
                        <a:rPr lang="ru-RU" dirty="0" smtClean="0"/>
                        <a:t>4) создавать связный текст на необходимую тему с учетом норм русского литературного языка</a:t>
                      </a:r>
                    </a:p>
                    <a:p>
                      <a:endParaRPr lang="ru-RU" dirty="0"/>
                    </a:p>
                  </a:txBody>
                  <a:tcPr/>
                </a:tc>
                <a:tc>
                  <a:txBody>
                    <a:bodyPr/>
                    <a:lstStyle/>
                    <a:p>
                      <a:r>
                        <a:rPr lang="ru-RU" dirty="0" smtClean="0"/>
                        <a:t>мыслить, анализировать и доказывать свою позицию с опорой на самостоятельно выбранные произведения отечественной и мировой литературы</a:t>
                      </a:r>
                      <a:endParaRPr lang="ru-RU"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9623" y="188260"/>
            <a:ext cx="8431305" cy="995082"/>
          </a:xfrm>
          <a:solidFill>
            <a:srgbClr val="FFFFFF">
              <a:alpha val="69804"/>
            </a:srgbClr>
          </a:solidFill>
        </p:spPr>
        <p:txBody>
          <a:bodyPr/>
          <a:lstStyle/>
          <a:p>
            <a:pPr algn="ctr"/>
            <a:r>
              <a:rPr lang="ru-RU" sz="4000" b="1" dirty="0" smtClean="0"/>
              <a:t>Приемы создания художественного образа человека</a:t>
            </a:r>
            <a:endParaRPr lang="ru-RU" sz="4000" b="1" dirty="0"/>
          </a:p>
        </p:txBody>
      </p:sp>
      <p:sp>
        <p:nvSpPr>
          <p:cNvPr id="3" name="Объект 2"/>
          <p:cNvSpPr>
            <a:spLocks noGrp="1"/>
          </p:cNvSpPr>
          <p:nvPr>
            <p:ph idx="1"/>
          </p:nvPr>
        </p:nvSpPr>
        <p:spPr>
          <a:xfrm>
            <a:off x="349623" y="1317812"/>
            <a:ext cx="8431305" cy="5419164"/>
          </a:xfrm>
          <a:solidFill>
            <a:srgbClr val="FFFFFF">
              <a:alpha val="69804"/>
            </a:srgbClr>
          </a:solidFill>
        </p:spPr>
        <p:txBody>
          <a:bodyPr/>
          <a:lstStyle/>
          <a:p>
            <a:pPr>
              <a:lnSpc>
                <a:spcPct val="100000"/>
              </a:lnSpc>
              <a:spcBef>
                <a:spcPts val="0"/>
              </a:spcBef>
            </a:pPr>
            <a:r>
              <a:rPr lang="ru-RU" sz="2200" dirty="0" smtClean="0"/>
              <a:t>Портрет (внешний облик)</a:t>
            </a:r>
          </a:p>
          <a:p>
            <a:pPr>
              <a:lnSpc>
                <a:spcPct val="100000"/>
              </a:lnSpc>
              <a:spcBef>
                <a:spcPts val="0"/>
              </a:spcBef>
            </a:pPr>
            <a:r>
              <a:rPr lang="ru-RU" sz="2200" dirty="0" smtClean="0"/>
              <a:t>Психологизм </a:t>
            </a:r>
          </a:p>
          <a:p>
            <a:pPr>
              <a:lnSpc>
                <a:spcPct val="100000"/>
              </a:lnSpc>
              <a:spcBef>
                <a:spcPts val="0"/>
              </a:spcBef>
            </a:pPr>
            <a:r>
              <a:rPr lang="ru-RU" sz="2200" dirty="0" smtClean="0"/>
              <a:t>Речевая характеристика героя</a:t>
            </a:r>
          </a:p>
          <a:p>
            <a:pPr>
              <a:lnSpc>
                <a:spcPct val="100000"/>
              </a:lnSpc>
              <a:spcBef>
                <a:spcPts val="0"/>
              </a:spcBef>
            </a:pPr>
            <a:r>
              <a:rPr lang="ru-RU" sz="2200" dirty="0" smtClean="0"/>
              <a:t>Поступки героя</a:t>
            </a:r>
          </a:p>
          <a:p>
            <a:pPr>
              <a:lnSpc>
                <a:spcPct val="100000"/>
              </a:lnSpc>
              <a:spcBef>
                <a:spcPts val="0"/>
              </a:spcBef>
            </a:pPr>
            <a:r>
              <a:rPr lang="ru-RU" sz="2200" dirty="0" smtClean="0"/>
              <a:t>Отношение к другим героям</a:t>
            </a:r>
          </a:p>
          <a:p>
            <a:pPr>
              <a:lnSpc>
                <a:spcPct val="100000"/>
              </a:lnSpc>
              <a:spcBef>
                <a:spcPts val="0"/>
              </a:spcBef>
            </a:pPr>
            <a:r>
              <a:rPr lang="ru-RU" sz="2200" dirty="0" smtClean="0"/>
              <a:t>Прямая авторская характеристика</a:t>
            </a:r>
          </a:p>
          <a:p>
            <a:pPr>
              <a:lnSpc>
                <a:spcPct val="100000"/>
              </a:lnSpc>
              <a:spcBef>
                <a:spcPts val="0"/>
              </a:spcBef>
            </a:pPr>
            <a:r>
              <a:rPr lang="ru-RU" sz="2200" dirty="0" smtClean="0"/>
              <a:t>Характеристика героя другими действующими лицами</a:t>
            </a:r>
          </a:p>
          <a:p>
            <a:pPr>
              <a:lnSpc>
                <a:spcPct val="100000"/>
              </a:lnSpc>
              <a:spcBef>
                <a:spcPts val="0"/>
              </a:spcBef>
            </a:pPr>
            <a:r>
              <a:rPr lang="ru-RU" sz="2200" dirty="0" smtClean="0"/>
              <a:t>Композиция системы образов</a:t>
            </a:r>
          </a:p>
          <a:p>
            <a:pPr>
              <a:lnSpc>
                <a:spcPct val="100000"/>
              </a:lnSpc>
              <a:spcBef>
                <a:spcPts val="0"/>
              </a:spcBef>
            </a:pPr>
            <a:r>
              <a:rPr lang="ru-RU" sz="2200" dirty="0" smtClean="0"/>
              <a:t>Изображение условий, в которых живет и действует персонаж </a:t>
            </a:r>
          </a:p>
          <a:p>
            <a:pPr>
              <a:lnSpc>
                <a:spcPct val="100000"/>
              </a:lnSpc>
              <a:spcBef>
                <a:spcPts val="0"/>
              </a:spcBef>
            </a:pPr>
            <a:r>
              <a:rPr lang="ru-RU" sz="2200" dirty="0" smtClean="0"/>
              <a:t>Психологический пейзаж</a:t>
            </a:r>
          </a:p>
          <a:p>
            <a:pPr>
              <a:lnSpc>
                <a:spcPct val="100000"/>
              </a:lnSpc>
              <a:spcBef>
                <a:spcPts val="0"/>
              </a:spcBef>
            </a:pPr>
            <a:r>
              <a:rPr lang="ru-RU" sz="2200" dirty="0" smtClean="0"/>
              <a:t>Изображение социальной среды, общества, в котором живет и действует персонаж, обстоятельства и условия, в которых он формировался (детство героя).</a:t>
            </a:r>
          </a:p>
          <a:p>
            <a:pPr>
              <a:lnSpc>
                <a:spcPct val="100000"/>
              </a:lnSpc>
              <a:spcBef>
                <a:spcPts val="0"/>
              </a:spcBef>
            </a:pPr>
            <a:r>
              <a:rPr lang="ru-RU" sz="2200" dirty="0" smtClean="0"/>
              <a:t>Художественная деталь</a:t>
            </a:r>
          </a:p>
          <a:p>
            <a:pPr>
              <a:lnSpc>
                <a:spcPct val="100000"/>
              </a:lnSpc>
              <a:spcBef>
                <a:spcPts val="0"/>
              </a:spcBef>
            </a:pPr>
            <a:r>
              <a:rPr lang="ru-RU" sz="2200" dirty="0" smtClean="0"/>
              <a:t>Наличие или отсутствие прототипа</a:t>
            </a:r>
          </a:p>
          <a:p>
            <a:pPr>
              <a:lnSpc>
                <a:spcPct val="100000"/>
              </a:lnSpc>
              <a:spcBef>
                <a:spcPts val="0"/>
              </a:spcBef>
            </a:pPr>
            <a:r>
              <a:rPr lang="ru-RU" sz="2200" dirty="0" smtClean="0"/>
              <a:t>Семантика имени</a:t>
            </a:r>
            <a:endParaRPr lang="ru-RU" sz="2200" dirty="0"/>
          </a:p>
        </p:txBody>
      </p:sp>
    </p:spTree>
    <p:extLst>
      <p:ext uri="{BB962C8B-B14F-4D97-AF65-F5344CB8AC3E}">
        <p14:creationId xmlns:p14="http://schemas.microsoft.com/office/powerpoint/2010/main" val="3553503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941" y="161366"/>
            <a:ext cx="8525435" cy="430305"/>
          </a:xfrm>
          <a:solidFill>
            <a:srgbClr val="FFFFFF">
              <a:alpha val="69020"/>
            </a:srgbClr>
          </a:solidFill>
        </p:spPr>
        <p:txBody>
          <a:bodyPr/>
          <a:lstStyle/>
          <a:p>
            <a:r>
              <a:rPr lang="ru-RU" sz="2800" b="1" dirty="0" smtClean="0"/>
              <a:t>Глава 7. «Приступ»</a:t>
            </a:r>
            <a:endParaRPr lang="ru-RU" sz="28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475770635"/>
              </p:ext>
            </p:extLst>
          </p:nvPr>
        </p:nvGraphicFramePr>
        <p:xfrm>
          <a:off x="363538" y="726141"/>
          <a:ext cx="8565309" cy="6175710"/>
        </p:xfrm>
        <a:graphic>
          <a:graphicData uri="http://schemas.openxmlformats.org/drawingml/2006/table">
            <a:tbl>
              <a:tblPr firstRow="1" bandRow="1">
                <a:tableStyleId>{69CF1AB2-1976-4502-BF36-3FF5EA218861}</a:tableStyleId>
              </a:tblPr>
              <a:tblGrid>
                <a:gridCol w="1949332"/>
                <a:gridCol w="2783443"/>
                <a:gridCol w="3832534"/>
              </a:tblGrid>
              <a:tr h="414990">
                <a:tc>
                  <a:txBody>
                    <a:bodyPr/>
                    <a:lstStyle/>
                    <a:p>
                      <a:pPr algn="ctr">
                        <a:spcAft>
                          <a:spcPts val="0"/>
                        </a:spcAft>
                      </a:pPr>
                      <a:r>
                        <a:rPr lang="ru-RU" sz="1800" dirty="0">
                          <a:effectLst/>
                          <a:latin typeface="Times New Roman" panose="02020603050405020304" pitchFamily="18" charset="0"/>
                        </a:rPr>
                        <a:t>Вопросы</a:t>
                      </a:r>
                      <a:endParaRPr lang="ru-RU" sz="1800" dirty="0">
                        <a:effectLst/>
                        <a:latin typeface="Calibri" panose="020F0502020204030204" pitchFamily="34" charset="0"/>
                      </a:endParaRPr>
                    </a:p>
                  </a:txBody>
                  <a:tcPr marL="68580" marR="68580" marT="0" marB="0"/>
                </a:tc>
                <a:tc>
                  <a:txBody>
                    <a:bodyPr/>
                    <a:lstStyle/>
                    <a:p>
                      <a:pPr algn="ctr">
                        <a:spcAft>
                          <a:spcPts val="0"/>
                        </a:spcAft>
                      </a:pPr>
                      <a:r>
                        <a:rPr lang="ru-RU" sz="1800" dirty="0">
                          <a:effectLst/>
                          <a:latin typeface="Times New Roman" panose="02020603050405020304" pitchFamily="18" charset="0"/>
                        </a:rPr>
                        <a:t>Текст</a:t>
                      </a:r>
                      <a:endParaRPr lang="ru-RU" sz="1800" dirty="0">
                        <a:effectLst/>
                        <a:latin typeface="Calibri" panose="020F0502020204030204" pitchFamily="34" charset="0"/>
                      </a:endParaRPr>
                    </a:p>
                  </a:txBody>
                  <a:tcPr marL="68580" marR="68580" marT="0" marB="0"/>
                </a:tc>
                <a:tc>
                  <a:txBody>
                    <a:bodyPr/>
                    <a:lstStyle/>
                    <a:p>
                      <a:pPr algn="ctr">
                        <a:spcAft>
                          <a:spcPts val="0"/>
                        </a:spcAft>
                      </a:pPr>
                      <a:r>
                        <a:rPr lang="ru-RU" sz="1800">
                          <a:effectLst/>
                          <a:latin typeface="Times New Roman" panose="02020603050405020304" pitchFamily="18" charset="0"/>
                        </a:rPr>
                        <a:t>Комментарии</a:t>
                      </a:r>
                      <a:endParaRPr lang="ru-RU" sz="1800">
                        <a:effectLst/>
                        <a:latin typeface="Calibri" panose="020F0502020204030204" pitchFamily="34" charset="0"/>
                      </a:endParaRPr>
                    </a:p>
                  </a:txBody>
                  <a:tcPr marL="68580" marR="68580" marT="0" marB="0"/>
                </a:tc>
              </a:tr>
              <a:tr h="5716869">
                <a:tc>
                  <a:txBody>
                    <a:bodyPr/>
                    <a:lstStyle/>
                    <a:p>
                      <a:pPr algn="just">
                        <a:spcAft>
                          <a:spcPts val="0"/>
                        </a:spcAft>
                      </a:pPr>
                      <a:r>
                        <a:rPr lang="ru-RU" sz="1800">
                          <a:effectLst/>
                          <a:latin typeface="Times New Roman" panose="02020603050405020304" pitchFamily="18" charset="0"/>
                        </a:rPr>
                        <a:t>С каким наставлением (призывом) обращается комендант крепости к своим солдатам? Как это его характеризует?</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 </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Какова реакция солдат?</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 </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 </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Что испытывает Гринев перед началом штурма крепости? </a:t>
                      </a:r>
                      <a:endParaRPr lang="ru-RU" sz="1800">
                        <a:effectLst/>
                        <a:latin typeface="Calibri" panose="020F0502020204030204" pitchFamily="34" charset="0"/>
                      </a:endParaRPr>
                    </a:p>
                  </a:txBody>
                  <a:tcPr marL="68580" marR="68580" marT="0" marB="0"/>
                </a:tc>
                <a:tc>
                  <a:txBody>
                    <a:bodyPr/>
                    <a:lstStyle/>
                    <a:p>
                      <a:pPr algn="just">
                        <a:spcAft>
                          <a:spcPts val="0"/>
                        </a:spcAft>
                      </a:pPr>
                      <a:r>
                        <a:rPr lang="ru-RU" sz="1800" dirty="0">
                          <a:effectLst/>
                          <a:latin typeface="Times New Roman" panose="02020603050405020304" pitchFamily="18" charset="0"/>
                        </a:rPr>
                        <a:t>«Ну, детушки, постоим сегодня за матушку государыню и докажем всему свету, что мы люди бравые и присяжные!»</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 </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 </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«Солдаты громко изъявили усердие».</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 </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«Сердце мое горело. Я воображал себя ее рыцарем. Я жаждал доказать, что был достоин ее доверенности, и с нетерпением стал ожидать решительной минуты»</a:t>
                      </a:r>
                      <a:endParaRPr lang="ru-RU" sz="1800" dirty="0">
                        <a:effectLst/>
                        <a:latin typeface="Calibri" panose="020F0502020204030204" pitchFamily="34" charset="0"/>
                      </a:endParaRPr>
                    </a:p>
                  </a:txBody>
                  <a:tcPr marL="68580" marR="68580" marT="0" marB="0"/>
                </a:tc>
                <a:tc>
                  <a:txBody>
                    <a:bodyPr/>
                    <a:lstStyle/>
                    <a:p>
                      <a:pPr algn="just">
                        <a:spcAft>
                          <a:spcPts val="0"/>
                        </a:spcAft>
                      </a:pPr>
                      <a:r>
                        <a:rPr lang="ru-RU" sz="1800" dirty="0">
                          <a:effectLst/>
                          <a:latin typeface="Times New Roman" panose="02020603050405020304" pitchFamily="18" charset="0"/>
                        </a:rPr>
                        <a:t> В обращении к солдатам («детушки») </a:t>
                      </a:r>
                      <a:r>
                        <a:rPr lang="ru-RU" sz="1800" dirty="0" smtClean="0">
                          <a:effectLst/>
                          <a:latin typeface="Times New Roman" panose="02020603050405020304" pitchFamily="18" charset="0"/>
                        </a:rPr>
                        <a:t>проявляются </a:t>
                      </a:r>
                      <a:r>
                        <a:rPr lang="ru-RU" sz="1800" dirty="0">
                          <a:effectLst/>
                          <a:latin typeface="Times New Roman" panose="02020603050405020304" pitchFamily="18" charset="0"/>
                        </a:rPr>
                        <a:t>его душевная теплота, отеческое отношение к солдатам, сокращается дистанция между комендантом и </a:t>
                      </a:r>
                      <a:r>
                        <a:rPr lang="ru-RU" sz="1800" dirty="0" smtClean="0">
                          <a:effectLst/>
                          <a:latin typeface="Times New Roman" panose="02020603050405020304" pitchFamily="18" charset="0"/>
                        </a:rPr>
                        <a:t>солдатами. В </a:t>
                      </a:r>
                      <a:r>
                        <a:rPr lang="ru-RU" sz="1800" dirty="0">
                          <a:effectLst/>
                          <a:latin typeface="Times New Roman" panose="02020603050405020304" pitchFamily="18" charset="0"/>
                        </a:rPr>
                        <a:t>ситуации опасности комендант остается </a:t>
                      </a:r>
                      <a:r>
                        <a:rPr lang="ru-RU" sz="1800" b="1" dirty="0">
                          <a:effectLst/>
                          <a:latin typeface="Times New Roman" panose="02020603050405020304" pitchFamily="18" charset="0"/>
                        </a:rPr>
                        <a:t>верным</a:t>
                      </a:r>
                      <a:r>
                        <a:rPr lang="ru-RU" sz="1800" dirty="0">
                          <a:effectLst/>
                          <a:latin typeface="Times New Roman" panose="02020603050405020304" pitchFamily="18" charset="0"/>
                        </a:rPr>
                        <a:t> </a:t>
                      </a:r>
                      <a:r>
                        <a:rPr lang="ru-RU" sz="1800" b="1" dirty="0">
                          <a:effectLst/>
                          <a:latin typeface="Times New Roman" panose="02020603050405020304" pitchFamily="18" charset="0"/>
                        </a:rPr>
                        <a:t>долгу</a:t>
                      </a:r>
                      <a:r>
                        <a:rPr lang="ru-RU" sz="1800" dirty="0">
                          <a:effectLst/>
                          <a:latin typeface="Times New Roman" panose="02020603050405020304" pitchFamily="18" charset="0"/>
                        </a:rPr>
                        <a:t>, призывает солдат проявить </a:t>
                      </a:r>
                      <a:r>
                        <a:rPr lang="ru-RU" sz="1800" b="1" dirty="0">
                          <a:effectLst/>
                          <a:latin typeface="Times New Roman" panose="02020603050405020304" pitchFamily="18" charset="0"/>
                        </a:rPr>
                        <a:t>храбрость</a:t>
                      </a:r>
                      <a:r>
                        <a:rPr lang="ru-RU" sz="1800" dirty="0">
                          <a:effectLst/>
                          <a:latin typeface="Times New Roman" panose="02020603050405020304" pitchFamily="18" charset="0"/>
                        </a:rPr>
                        <a:t>, твердость, сохранить </a:t>
                      </a:r>
                      <a:r>
                        <a:rPr lang="ru-RU" sz="1800" b="1" dirty="0">
                          <a:effectLst/>
                          <a:latin typeface="Times New Roman" panose="02020603050405020304" pitchFamily="18" charset="0"/>
                        </a:rPr>
                        <a:t>верность присяге.</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Перед началом боевых действий солдаты готовы следовать за своим командиром.</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Гринев воодушевлен, он готов проявить </a:t>
                      </a:r>
                      <a:r>
                        <a:rPr lang="ru-RU" sz="1800" b="1" dirty="0">
                          <a:effectLst/>
                          <a:latin typeface="Times New Roman" panose="02020603050405020304" pitchFamily="18" charset="0"/>
                        </a:rPr>
                        <a:t>смелость</a:t>
                      </a:r>
                      <a:r>
                        <a:rPr lang="ru-RU" sz="1800" dirty="0">
                          <a:effectLst/>
                          <a:latin typeface="Times New Roman" panose="02020603050405020304" pitchFamily="18" charset="0"/>
                        </a:rPr>
                        <a:t> и решительность. Романтические представления о сражении. Защита крепости в его сознании соотносится с защитой возлюбленной, </a:t>
                      </a:r>
                      <a:r>
                        <a:rPr lang="ru-RU" sz="1800" b="1" dirty="0">
                          <a:effectLst/>
                          <a:latin typeface="Times New Roman" panose="02020603050405020304" pitchFamily="18" charset="0"/>
                        </a:rPr>
                        <a:t>верность присяге – с верностью в любви.</a:t>
                      </a:r>
                      <a:r>
                        <a:rPr lang="ru-RU" sz="1800" dirty="0">
                          <a:effectLst/>
                          <a:latin typeface="Times New Roman" panose="02020603050405020304" pitchFamily="18" charset="0"/>
                        </a:rPr>
                        <a:t>  </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 </a:t>
                      </a:r>
                      <a:endParaRPr lang="ru-RU" sz="18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929391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941" y="161366"/>
            <a:ext cx="8525435" cy="430305"/>
          </a:xfrm>
          <a:solidFill>
            <a:srgbClr val="FFFFFF">
              <a:alpha val="69020"/>
            </a:srgbClr>
          </a:solidFill>
        </p:spPr>
        <p:txBody>
          <a:bodyPr/>
          <a:lstStyle/>
          <a:p>
            <a:r>
              <a:rPr lang="ru-RU" sz="2800" b="1" dirty="0" smtClean="0"/>
              <a:t>Глава 7. «Приступ»</a:t>
            </a:r>
            <a:endParaRPr lang="ru-RU" sz="28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206124456"/>
              </p:ext>
            </p:extLst>
          </p:nvPr>
        </p:nvGraphicFramePr>
        <p:xfrm>
          <a:off x="363538" y="726141"/>
          <a:ext cx="8565309" cy="7272990"/>
        </p:xfrm>
        <a:graphic>
          <a:graphicData uri="http://schemas.openxmlformats.org/drawingml/2006/table">
            <a:tbl>
              <a:tblPr firstRow="1" bandRow="1">
                <a:tableStyleId>{69CF1AB2-1976-4502-BF36-3FF5EA218861}</a:tableStyleId>
              </a:tblPr>
              <a:tblGrid>
                <a:gridCol w="1949332"/>
                <a:gridCol w="2783443"/>
                <a:gridCol w="3832534"/>
              </a:tblGrid>
              <a:tr h="414990">
                <a:tc>
                  <a:txBody>
                    <a:bodyPr/>
                    <a:lstStyle/>
                    <a:p>
                      <a:pPr algn="ctr">
                        <a:spcAft>
                          <a:spcPts val="0"/>
                        </a:spcAft>
                      </a:pPr>
                      <a:r>
                        <a:rPr lang="ru-RU" sz="1800" dirty="0">
                          <a:effectLst/>
                          <a:latin typeface="Times New Roman" panose="02020603050405020304" pitchFamily="18" charset="0"/>
                        </a:rPr>
                        <a:t>Вопросы</a:t>
                      </a:r>
                      <a:endParaRPr lang="ru-RU" sz="1800" dirty="0">
                        <a:effectLst/>
                        <a:latin typeface="Calibri" panose="020F0502020204030204" pitchFamily="34" charset="0"/>
                      </a:endParaRPr>
                    </a:p>
                  </a:txBody>
                  <a:tcPr marL="68580" marR="68580" marT="0" marB="0"/>
                </a:tc>
                <a:tc>
                  <a:txBody>
                    <a:bodyPr/>
                    <a:lstStyle/>
                    <a:p>
                      <a:pPr algn="ctr">
                        <a:spcAft>
                          <a:spcPts val="0"/>
                        </a:spcAft>
                      </a:pPr>
                      <a:r>
                        <a:rPr lang="ru-RU" sz="1800" dirty="0">
                          <a:effectLst/>
                          <a:latin typeface="Times New Roman" panose="02020603050405020304" pitchFamily="18" charset="0"/>
                        </a:rPr>
                        <a:t>Текст</a:t>
                      </a:r>
                      <a:endParaRPr lang="ru-RU" sz="1800" dirty="0">
                        <a:effectLst/>
                        <a:latin typeface="Calibri" panose="020F0502020204030204" pitchFamily="34" charset="0"/>
                      </a:endParaRPr>
                    </a:p>
                  </a:txBody>
                  <a:tcPr marL="68580" marR="68580" marT="0" marB="0"/>
                </a:tc>
                <a:tc>
                  <a:txBody>
                    <a:bodyPr/>
                    <a:lstStyle/>
                    <a:p>
                      <a:pPr algn="ctr">
                        <a:spcAft>
                          <a:spcPts val="0"/>
                        </a:spcAft>
                      </a:pPr>
                      <a:r>
                        <a:rPr lang="ru-RU" sz="1800">
                          <a:effectLst/>
                          <a:latin typeface="Times New Roman" panose="02020603050405020304" pitchFamily="18" charset="0"/>
                        </a:rPr>
                        <a:t>Комментарии</a:t>
                      </a:r>
                      <a:endParaRPr lang="ru-RU" sz="1800">
                        <a:effectLst/>
                        <a:latin typeface="Calibri" panose="020F0502020204030204" pitchFamily="34" charset="0"/>
                      </a:endParaRPr>
                    </a:p>
                  </a:txBody>
                  <a:tcPr marL="68580" marR="68580" marT="0" marB="0"/>
                </a:tc>
              </a:tr>
              <a:tr h="5716869">
                <a:tc>
                  <a:txBody>
                    <a:bodyPr/>
                    <a:lstStyle/>
                    <a:p>
                      <a:pPr algn="just">
                        <a:spcAft>
                          <a:spcPts val="0"/>
                        </a:spcAft>
                      </a:pPr>
                      <a:r>
                        <a:rPr lang="ru-RU" sz="1800" dirty="0">
                          <a:effectLst/>
                          <a:latin typeface="Times New Roman" panose="02020603050405020304" pitchFamily="18" charset="0"/>
                        </a:rPr>
                        <a:t>Как меняется поведение Ивана </a:t>
                      </a:r>
                      <a:r>
                        <a:rPr lang="ru-RU" sz="1800" dirty="0" err="1">
                          <a:effectLst/>
                          <a:latin typeface="Times New Roman" panose="02020603050405020304" pitchFamily="18" charset="0"/>
                        </a:rPr>
                        <a:t>Кузмича</a:t>
                      </a:r>
                      <a:r>
                        <a:rPr lang="ru-RU" sz="1800" dirty="0">
                          <a:effectLst/>
                          <a:latin typeface="Times New Roman" panose="02020603050405020304" pitchFamily="18" charset="0"/>
                        </a:rPr>
                        <a:t> с началом боевых действий? </a:t>
                      </a:r>
                      <a:r>
                        <a:rPr lang="ru-RU" sz="1800" dirty="0" smtClean="0">
                          <a:effectLst/>
                          <a:latin typeface="Times New Roman" panose="02020603050405020304" pitchFamily="18" charset="0"/>
                        </a:rPr>
                        <a:t>Что </a:t>
                      </a:r>
                      <a:r>
                        <a:rPr lang="ru-RU" sz="1800" dirty="0">
                          <a:effectLst/>
                          <a:latin typeface="Times New Roman" panose="02020603050405020304" pitchFamily="18" charset="0"/>
                        </a:rPr>
                        <a:t>движет им? В чем он видит свой долг? Какими художественными средствами воссоздан образ коменданта в данном эпизоде? </a:t>
                      </a:r>
                      <a:endParaRPr lang="ru-RU" sz="1800" dirty="0">
                        <a:effectLst/>
                        <a:latin typeface="Calibri" panose="020F0502020204030204" pitchFamily="34" charset="0"/>
                      </a:endParaRPr>
                    </a:p>
                    <a:p>
                      <a:pPr algn="just">
                        <a:spcAft>
                          <a:spcPts val="0"/>
                        </a:spcAft>
                      </a:pPr>
                      <a:r>
                        <a:rPr lang="ru-RU" sz="1800" dirty="0" smtClean="0">
                          <a:effectLst/>
                          <a:latin typeface="Times New Roman" panose="02020603050405020304" pitchFamily="18" charset="0"/>
                        </a:rPr>
                        <a:t>Как </a:t>
                      </a:r>
                      <a:r>
                        <a:rPr lang="ru-RU" sz="1800" dirty="0">
                          <a:effectLst/>
                          <a:latin typeface="Times New Roman" panose="02020603050405020304" pitchFamily="18" charset="0"/>
                        </a:rPr>
                        <a:t>ведут себя Гринев, солдаты в момент вылазки? Какими способами создается образ Гринева в данной сцене?</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 </a:t>
                      </a:r>
                      <a:endParaRPr lang="ru-RU" sz="1800" dirty="0">
                        <a:effectLst/>
                        <a:latin typeface="Calibri" panose="020F0502020204030204" pitchFamily="34" charset="0"/>
                      </a:endParaRPr>
                    </a:p>
                  </a:txBody>
                  <a:tcPr marL="68580" marR="68580" marT="0" marB="0"/>
                </a:tc>
                <a:tc>
                  <a:txBody>
                    <a:bodyPr/>
                    <a:lstStyle/>
                    <a:p>
                      <a:pPr algn="just">
                        <a:spcAft>
                          <a:spcPts val="0"/>
                        </a:spcAft>
                      </a:pPr>
                      <a:r>
                        <a:rPr lang="ru-RU" sz="1800">
                          <a:effectLst/>
                          <a:latin typeface="Times New Roman" panose="02020603050405020304" pitchFamily="18" charset="0"/>
                        </a:rPr>
                        <a:t>«Иван Кузмич прочел его (письмо мятежников) про себя и разорвал потом в клочки». </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«Комендант, Иван Игнатьич и я мигом очутились за крепостным валом; но обробелый гарнизон не тронулся. «Что ж вы, детушки, стоите? – закричал Иван Кузмич. – Умирать, так умирать: дело служивое!» «…гарнизон бросил ружья…»</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«Я бросился было к нему на помощь: несколько дюжих казаков схватили меня и связали кушаками…»</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 </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 </a:t>
                      </a:r>
                      <a:endParaRPr lang="ru-RU" sz="1800">
                        <a:effectLst/>
                        <a:latin typeface="Calibri" panose="020F0502020204030204" pitchFamily="34" charset="0"/>
                      </a:endParaRPr>
                    </a:p>
                  </a:txBody>
                  <a:tcPr marL="68580" marR="68580" marT="0" marB="0"/>
                </a:tc>
                <a:tc>
                  <a:txBody>
                    <a:bodyPr/>
                    <a:lstStyle/>
                    <a:p>
                      <a:pPr algn="just">
                        <a:spcAft>
                          <a:spcPts val="0"/>
                        </a:spcAft>
                      </a:pPr>
                      <a:r>
                        <a:rPr lang="ru-RU" sz="1800" dirty="0">
                          <a:effectLst/>
                          <a:latin typeface="Times New Roman" panose="02020603050405020304" pitchFamily="18" charset="0"/>
                        </a:rPr>
                        <a:t>Комендант сохраняет твердость, решительность, </a:t>
                      </a:r>
                      <a:r>
                        <a:rPr lang="ru-RU" sz="1800" b="1" dirty="0">
                          <a:effectLst/>
                          <a:latin typeface="Times New Roman" panose="02020603050405020304" pitchFamily="18" charset="0"/>
                        </a:rPr>
                        <a:t>смелость</a:t>
                      </a:r>
                      <a:r>
                        <a:rPr lang="ru-RU" sz="1800" dirty="0">
                          <a:effectLst/>
                          <a:latin typeface="Times New Roman" panose="02020603050405020304" pitchFamily="18" charset="0"/>
                        </a:rPr>
                        <a:t> в противостоянии мятежникам. </a:t>
                      </a:r>
                      <a:r>
                        <a:rPr lang="ru-RU" sz="1800" b="1" dirty="0">
                          <a:effectLst/>
                          <a:latin typeface="Times New Roman" panose="02020603050405020304" pitchFamily="18" charset="0"/>
                        </a:rPr>
                        <a:t>Верность долгу</a:t>
                      </a:r>
                      <a:r>
                        <a:rPr lang="ru-RU" sz="1800" dirty="0">
                          <a:effectLst/>
                          <a:latin typeface="Times New Roman" panose="02020603050405020304" pitchFamily="18" charset="0"/>
                        </a:rPr>
                        <a:t> для него превыше всего, гибель в бою </a:t>
                      </a:r>
                      <a:r>
                        <a:rPr lang="ru-RU" sz="1800" b="1" dirty="0">
                          <a:effectLst/>
                          <a:latin typeface="Times New Roman" panose="02020603050405020304" pitchFamily="18" charset="0"/>
                        </a:rPr>
                        <a:t>не пугает</a:t>
                      </a:r>
                      <a:r>
                        <a:rPr lang="ru-RU" sz="1800" dirty="0">
                          <a:effectLst/>
                          <a:latin typeface="Times New Roman" panose="02020603050405020304" pitchFamily="18" charset="0"/>
                        </a:rPr>
                        <a:t> его. Он </a:t>
                      </a:r>
                      <a:r>
                        <a:rPr lang="ru-RU" sz="1800" dirty="0" smtClean="0">
                          <a:effectLst/>
                          <a:latin typeface="Times New Roman" panose="02020603050405020304" pitchFamily="18" charset="0"/>
                        </a:rPr>
                        <a:t>думает </a:t>
                      </a:r>
                      <a:r>
                        <a:rPr lang="ru-RU" sz="1800" dirty="0">
                          <a:effectLst/>
                          <a:latin typeface="Times New Roman" panose="02020603050405020304" pitchFamily="18" charset="0"/>
                        </a:rPr>
                        <a:t>не о спасении своей жизни, а о выполнении служебного </a:t>
                      </a:r>
                      <a:r>
                        <a:rPr lang="ru-RU" sz="1800" b="1" dirty="0">
                          <a:effectLst/>
                          <a:latin typeface="Times New Roman" panose="02020603050405020304" pitchFamily="18" charset="0"/>
                        </a:rPr>
                        <a:t>долга</a:t>
                      </a:r>
                      <a:r>
                        <a:rPr lang="ru-RU" sz="1800" dirty="0">
                          <a:effectLst/>
                          <a:latin typeface="Times New Roman" panose="02020603050405020304" pitchFamily="18" charset="0"/>
                        </a:rPr>
                        <a:t>. В лаконичном описании его поведения, поступков, выразительных деталях, речевой характеристике проявляются стойкость, благородство, </a:t>
                      </a:r>
                      <a:r>
                        <a:rPr lang="ru-RU" sz="1800" b="1" dirty="0">
                          <a:effectLst/>
                          <a:latin typeface="Times New Roman" panose="02020603050405020304" pitchFamily="18" charset="0"/>
                        </a:rPr>
                        <a:t>отвага</a:t>
                      </a:r>
                      <a:r>
                        <a:rPr lang="ru-RU" sz="1800" dirty="0">
                          <a:effectLst/>
                          <a:latin typeface="Times New Roman" panose="02020603050405020304" pitchFamily="18" charset="0"/>
                        </a:rPr>
                        <a:t> коменданта. </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Солдаты пред лицом опасности проявляют слабость, их </a:t>
                      </a:r>
                      <a:r>
                        <a:rPr lang="ru-RU" sz="1800" b="1" dirty="0">
                          <a:effectLst/>
                          <a:latin typeface="Times New Roman" panose="02020603050405020304" pitchFamily="18" charset="0"/>
                        </a:rPr>
                        <a:t>пугает</a:t>
                      </a:r>
                      <a:r>
                        <a:rPr lang="ru-RU" sz="1800" dirty="0">
                          <a:effectLst/>
                          <a:latin typeface="Times New Roman" panose="02020603050405020304" pitchFamily="18" charset="0"/>
                        </a:rPr>
                        <a:t> численное превосходство противника, в решительную минуту они не следуют за своим командиром, таким образом </a:t>
                      </a:r>
                      <a:r>
                        <a:rPr lang="ru-RU" sz="1800" b="1" dirty="0">
                          <a:effectLst/>
                          <a:latin typeface="Times New Roman" panose="02020603050405020304" pitchFamily="18" charset="0"/>
                        </a:rPr>
                        <a:t>предают</a:t>
                      </a:r>
                      <a:r>
                        <a:rPr lang="ru-RU" sz="1800" dirty="0">
                          <a:effectLst/>
                          <a:latin typeface="Times New Roman" panose="02020603050405020304" pitchFamily="18" charset="0"/>
                        </a:rPr>
                        <a:t> его, </a:t>
                      </a:r>
                      <a:r>
                        <a:rPr lang="ru-RU" sz="1800" b="1" dirty="0">
                          <a:effectLst/>
                          <a:latin typeface="Times New Roman" panose="02020603050405020304" pitchFamily="18" charset="0"/>
                        </a:rPr>
                        <a:t>изменяют</a:t>
                      </a:r>
                      <a:r>
                        <a:rPr lang="ru-RU" sz="1800" dirty="0">
                          <a:effectLst/>
                          <a:latin typeface="Times New Roman" panose="02020603050405020304" pitchFamily="18" charset="0"/>
                        </a:rPr>
                        <a:t> </a:t>
                      </a:r>
                      <a:r>
                        <a:rPr lang="ru-RU" sz="1800" b="1" dirty="0">
                          <a:effectLst/>
                          <a:latin typeface="Times New Roman" panose="02020603050405020304" pitchFamily="18" charset="0"/>
                        </a:rPr>
                        <a:t>присяге</a:t>
                      </a:r>
                      <a:r>
                        <a:rPr lang="ru-RU" sz="1800" dirty="0">
                          <a:effectLst/>
                          <a:latin typeface="Times New Roman" panose="02020603050405020304" pitchFamily="18" charset="0"/>
                        </a:rPr>
                        <a:t>. </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Гринев, в отличие от солдат, сохраняет твердость, </a:t>
                      </a:r>
                      <a:r>
                        <a:rPr lang="ru-RU" sz="1800" b="1" dirty="0">
                          <a:effectLst/>
                          <a:latin typeface="Times New Roman" panose="02020603050405020304" pitchFamily="18" charset="0"/>
                        </a:rPr>
                        <a:t>смелость</a:t>
                      </a:r>
                      <a:r>
                        <a:rPr lang="ru-RU" sz="1800" dirty="0">
                          <a:effectLst/>
                          <a:latin typeface="Times New Roman" panose="02020603050405020304" pitchFamily="18" charset="0"/>
                        </a:rPr>
                        <a:t>, он следует за комендантом. Когда мятежники врываются в крепость, Гринев </a:t>
                      </a:r>
                      <a:r>
                        <a:rPr lang="ru-RU" sz="1800" dirty="0" smtClean="0">
                          <a:effectLst/>
                          <a:latin typeface="Times New Roman" panose="02020603050405020304" pitchFamily="18" charset="0"/>
                        </a:rPr>
                        <a:t>остается </a:t>
                      </a:r>
                      <a:r>
                        <a:rPr lang="ru-RU" sz="1800" b="1" dirty="0">
                          <a:effectLst/>
                          <a:latin typeface="Times New Roman" panose="02020603050405020304" pitchFamily="18" charset="0"/>
                        </a:rPr>
                        <a:t>верным своему долгу</a:t>
                      </a:r>
                      <a:r>
                        <a:rPr lang="ru-RU" sz="1800" dirty="0">
                          <a:effectLst/>
                          <a:latin typeface="Times New Roman" panose="02020603050405020304" pitchFamily="18" charset="0"/>
                        </a:rPr>
                        <a:t>.    </a:t>
                      </a:r>
                      <a:endParaRPr lang="ru-RU" sz="18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92455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941" y="161366"/>
            <a:ext cx="8525435" cy="430305"/>
          </a:xfrm>
          <a:solidFill>
            <a:srgbClr val="FFFFFF">
              <a:alpha val="69020"/>
            </a:srgbClr>
          </a:solidFill>
        </p:spPr>
        <p:txBody>
          <a:bodyPr/>
          <a:lstStyle/>
          <a:p>
            <a:r>
              <a:rPr lang="ru-RU" sz="2800" b="1" dirty="0" smtClean="0"/>
              <a:t>Глава 7. «Приступ»</a:t>
            </a:r>
            <a:endParaRPr lang="ru-RU" sz="28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80015003"/>
              </p:ext>
            </p:extLst>
          </p:nvPr>
        </p:nvGraphicFramePr>
        <p:xfrm>
          <a:off x="147918" y="726141"/>
          <a:ext cx="8780929" cy="7547310"/>
        </p:xfrm>
        <a:graphic>
          <a:graphicData uri="http://schemas.openxmlformats.org/drawingml/2006/table">
            <a:tbl>
              <a:tblPr firstRow="1" bandRow="1">
                <a:tableStyleId>{69CF1AB2-1976-4502-BF36-3FF5EA218861}</a:tableStyleId>
              </a:tblPr>
              <a:tblGrid>
                <a:gridCol w="1998404"/>
                <a:gridCol w="2853512"/>
                <a:gridCol w="3929013"/>
              </a:tblGrid>
              <a:tr h="414990">
                <a:tc>
                  <a:txBody>
                    <a:bodyPr/>
                    <a:lstStyle/>
                    <a:p>
                      <a:pPr algn="ctr">
                        <a:spcAft>
                          <a:spcPts val="0"/>
                        </a:spcAft>
                      </a:pPr>
                      <a:r>
                        <a:rPr lang="ru-RU" sz="1800" dirty="0">
                          <a:effectLst/>
                          <a:latin typeface="Times New Roman" panose="02020603050405020304" pitchFamily="18" charset="0"/>
                        </a:rPr>
                        <a:t>Вопросы</a:t>
                      </a:r>
                      <a:endParaRPr lang="ru-RU" sz="1800" dirty="0">
                        <a:effectLst/>
                        <a:latin typeface="Calibri" panose="020F0502020204030204" pitchFamily="34" charset="0"/>
                      </a:endParaRPr>
                    </a:p>
                  </a:txBody>
                  <a:tcPr marL="68580" marR="68580" marT="0" marB="0"/>
                </a:tc>
                <a:tc>
                  <a:txBody>
                    <a:bodyPr/>
                    <a:lstStyle/>
                    <a:p>
                      <a:pPr algn="ctr">
                        <a:spcAft>
                          <a:spcPts val="0"/>
                        </a:spcAft>
                      </a:pPr>
                      <a:r>
                        <a:rPr lang="ru-RU" sz="1800" dirty="0">
                          <a:effectLst/>
                          <a:latin typeface="Times New Roman" panose="02020603050405020304" pitchFamily="18" charset="0"/>
                        </a:rPr>
                        <a:t>Текст</a:t>
                      </a:r>
                      <a:endParaRPr lang="ru-RU" sz="1800" dirty="0">
                        <a:effectLst/>
                        <a:latin typeface="Calibri" panose="020F0502020204030204" pitchFamily="34" charset="0"/>
                      </a:endParaRPr>
                    </a:p>
                  </a:txBody>
                  <a:tcPr marL="68580" marR="68580" marT="0" marB="0"/>
                </a:tc>
                <a:tc>
                  <a:txBody>
                    <a:bodyPr/>
                    <a:lstStyle/>
                    <a:p>
                      <a:pPr algn="ctr">
                        <a:spcAft>
                          <a:spcPts val="0"/>
                        </a:spcAft>
                      </a:pPr>
                      <a:r>
                        <a:rPr lang="ru-RU" sz="1800">
                          <a:effectLst/>
                          <a:latin typeface="Times New Roman" panose="02020603050405020304" pitchFamily="18" charset="0"/>
                        </a:rPr>
                        <a:t>Комментарии</a:t>
                      </a:r>
                      <a:endParaRPr lang="ru-RU" sz="1800">
                        <a:effectLst/>
                        <a:latin typeface="Calibri" panose="020F0502020204030204" pitchFamily="34" charset="0"/>
                      </a:endParaRPr>
                    </a:p>
                  </a:txBody>
                  <a:tcPr marL="68580" marR="68580" marT="0" marB="0"/>
                </a:tc>
              </a:tr>
              <a:tr h="5716869">
                <a:tc>
                  <a:txBody>
                    <a:bodyPr/>
                    <a:lstStyle/>
                    <a:p>
                      <a:pPr algn="just">
                        <a:spcAft>
                          <a:spcPts val="0"/>
                        </a:spcAft>
                      </a:pPr>
                      <a:r>
                        <a:rPr lang="ru-RU" sz="1800">
                          <a:effectLst/>
                          <a:latin typeface="Times New Roman" panose="02020603050405020304" pitchFamily="18" charset="0"/>
                        </a:rPr>
                        <a:t>Как проявляются отвага и твердость коменданта, Ивана Игнатьича и  Гринева в разговоре с Пугачевым? Какую роль в данном эпизоде играет ситуация узнавания Гриневым  Швабрина среди предателей? Что оказывается для Гринева страшнее смерти? В чем суть  противостояния между Гриневым и Пугачевым, между Гриневым и Швабриным?</a:t>
                      </a:r>
                      <a:endParaRPr lang="ru-RU" sz="1800">
                        <a:effectLst/>
                        <a:latin typeface="Calibri" panose="020F0502020204030204" pitchFamily="34" charset="0"/>
                      </a:endParaRPr>
                    </a:p>
                  </a:txBody>
                  <a:tcPr marL="68580" marR="68580" marT="0" marB="0"/>
                </a:tc>
                <a:tc>
                  <a:txBody>
                    <a:bodyPr/>
                    <a:lstStyle/>
                    <a:p>
                      <a:pPr algn="just">
                        <a:spcAft>
                          <a:spcPts val="0"/>
                        </a:spcAft>
                      </a:pPr>
                      <a:r>
                        <a:rPr lang="ru-RU" sz="1800" dirty="0">
                          <a:effectLst/>
                          <a:latin typeface="Times New Roman" panose="02020603050405020304" pitchFamily="18" charset="0"/>
                        </a:rPr>
                        <a:t>«Комендант, изнемогая от раны, собрал последние силы и отвечал твердым голосом: «Ты мне не государь, ты вор и самозванец, слышь ты!»</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«Ты нам не государь, - отвечал Иван </a:t>
                      </a:r>
                      <a:r>
                        <a:rPr lang="ru-RU" sz="1800" dirty="0" err="1">
                          <a:effectLst/>
                          <a:latin typeface="Times New Roman" panose="02020603050405020304" pitchFamily="18" charset="0"/>
                        </a:rPr>
                        <a:t>Игнатьич</a:t>
                      </a:r>
                      <a:r>
                        <a:rPr lang="ru-RU" sz="1800" dirty="0">
                          <a:effectLst/>
                          <a:latin typeface="Times New Roman" panose="02020603050405020304" pitchFamily="18" charset="0"/>
                        </a:rPr>
                        <a:t>, повторяя слова своего капитана. – Ты, дядюшка, вор и самозванец!» «Я глядел смело на Пугачева, готовясь повторить ответ великодушных моих товарищей». «…к неописанному моему изумлению, увидел я среди мятежных старшин Швабрина, обстриженного в кружок и в казацком кафтане».  «Чувствования мои были слишком смутны…Я предпочел бы самую лютую казнь такому подлому унижению (о присяге Пугачеву</a:t>
                      </a:r>
                      <a:r>
                        <a:rPr lang="ru-RU" sz="1800" dirty="0" smtClean="0">
                          <a:effectLst/>
                          <a:latin typeface="Times New Roman" panose="02020603050405020304" pitchFamily="18" charset="0"/>
                        </a:rPr>
                        <a:t>)…»</a:t>
                      </a:r>
                      <a:endParaRPr lang="ru-RU" sz="1800" dirty="0">
                        <a:effectLst/>
                        <a:latin typeface="Calibri" panose="020F0502020204030204" pitchFamily="34" charset="0"/>
                      </a:endParaRPr>
                    </a:p>
                  </a:txBody>
                  <a:tcPr marL="68580" marR="68580" marT="0" marB="0"/>
                </a:tc>
                <a:tc>
                  <a:txBody>
                    <a:bodyPr/>
                    <a:lstStyle/>
                    <a:p>
                      <a:pPr algn="just">
                        <a:spcAft>
                          <a:spcPts val="0"/>
                        </a:spcAft>
                      </a:pPr>
                      <a:r>
                        <a:rPr lang="ru-RU" sz="1800" dirty="0">
                          <a:effectLst/>
                          <a:latin typeface="Times New Roman" panose="02020603050405020304" pitchFamily="18" charset="0"/>
                        </a:rPr>
                        <a:t>В решительном отказе героев присягать самозванцу, в ярких деталях («твердым голосом», «смело глядел»), в описании мыслей Гринева проявились </a:t>
                      </a:r>
                      <a:r>
                        <a:rPr lang="ru-RU" sz="1800" b="1" dirty="0">
                          <a:effectLst/>
                          <a:latin typeface="Times New Roman" panose="02020603050405020304" pitchFamily="18" charset="0"/>
                        </a:rPr>
                        <a:t>смелость</a:t>
                      </a:r>
                      <a:r>
                        <a:rPr lang="ru-RU" sz="1800" dirty="0">
                          <a:effectLst/>
                          <a:latin typeface="Times New Roman" panose="02020603050405020304" pitchFamily="18" charset="0"/>
                        </a:rPr>
                        <a:t> героев, </a:t>
                      </a:r>
                      <a:r>
                        <a:rPr lang="ru-RU" sz="1800" b="1" dirty="0">
                          <a:effectLst/>
                          <a:latin typeface="Times New Roman" panose="02020603050405020304" pitchFamily="18" charset="0"/>
                        </a:rPr>
                        <a:t>верность</a:t>
                      </a:r>
                      <a:r>
                        <a:rPr lang="ru-RU" sz="1800" dirty="0">
                          <a:effectLst/>
                          <a:latin typeface="Times New Roman" panose="02020603050405020304" pitchFamily="18" charset="0"/>
                        </a:rPr>
                        <a:t> их присяге императрице. Страшнее смерти для них оказываются позор и </a:t>
                      </a:r>
                      <a:r>
                        <a:rPr lang="ru-RU" sz="1800" dirty="0" smtClean="0">
                          <a:effectLst/>
                          <a:latin typeface="Times New Roman" panose="02020603050405020304" pitchFamily="18" charset="0"/>
                        </a:rPr>
                        <a:t>бесчестье. </a:t>
                      </a:r>
                      <a:r>
                        <a:rPr lang="ru-RU" sz="1800" dirty="0">
                          <a:effectLst/>
                          <a:latin typeface="Times New Roman" panose="02020603050405020304" pitchFamily="18" charset="0"/>
                        </a:rPr>
                        <a:t>Значимым оказывается композиционное расположение эпизода узнавания Гриневым Швабрина среди изменников. </a:t>
                      </a:r>
                      <a:r>
                        <a:rPr lang="ru-RU" sz="1800" dirty="0" smtClean="0">
                          <a:effectLst/>
                          <a:latin typeface="Times New Roman" panose="02020603050405020304" pitchFamily="18" charset="0"/>
                        </a:rPr>
                        <a:t>Выбор </a:t>
                      </a:r>
                      <a:r>
                        <a:rPr lang="ru-RU" sz="1800" dirty="0">
                          <a:effectLst/>
                          <a:latin typeface="Times New Roman" panose="02020603050405020304" pitchFamily="18" charset="0"/>
                        </a:rPr>
                        <a:t>Швабрина, пошедшего по пути </a:t>
                      </a:r>
                      <a:r>
                        <a:rPr lang="ru-RU" sz="1800" dirty="0" smtClean="0">
                          <a:effectLst/>
                          <a:latin typeface="Times New Roman" panose="02020603050405020304" pitchFamily="18" charset="0"/>
                        </a:rPr>
                        <a:t>малодушия, </a:t>
                      </a:r>
                      <a:r>
                        <a:rPr lang="ru-RU" sz="1800" b="1" dirty="0">
                          <a:effectLst/>
                          <a:latin typeface="Times New Roman" panose="02020603050405020304" pitchFamily="18" charset="0"/>
                        </a:rPr>
                        <a:t>трусости</a:t>
                      </a:r>
                      <a:r>
                        <a:rPr lang="ru-RU" sz="1800" dirty="0">
                          <a:effectLst/>
                          <a:latin typeface="Times New Roman" panose="02020603050405020304" pitchFamily="18" charset="0"/>
                        </a:rPr>
                        <a:t> и </a:t>
                      </a:r>
                      <a:r>
                        <a:rPr lang="ru-RU" sz="1800" b="1" dirty="0">
                          <a:effectLst/>
                          <a:latin typeface="Times New Roman" panose="02020603050405020304" pitchFamily="18" charset="0"/>
                        </a:rPr>
                        <a:t>предательства</a:t>
                      </a:r>
                      <a:r>
                        <a:rPr lang="ru-RU" sz="1800" dirty="0">
                          <a:effectLst/>
                          <a:latin typeface="Times New Roman" panose="02020603050405020304" pitchFamily="18" charset="0"/>
                        </a:rPr>
                        <a:t>, противопоставлен выбору коменданта и Ивана </a:t>
                      </a:r>
                      <a:r>
                        <a:rPr lang="ru-RU" sz="1800" dirty="0" err="1">
                          <a:effectLst/>
                          <a:latin typeface="Times New Roman" panose="02020603050405020304" pitchFamily="18" charset="0"/>
                        </a:rPr>
                        <a:t>Игнатьича</a:t>
                      </a:r>
                      <a:r>
                        <a:rPr lang="ru-RU" sz="1800" dirty="0">
                          <a:effectLst/>
                          <a:latin typeface="Times New Roman" panose="02020603050405020304" pitchFamily="18" charset="0"/>
                        </a:rPr>
                        <a:t>. Кроме того, узнавание Швабрина ставит самого Гринева перед выбором: сохранить жизнь и стать предателем или сохранить честь и погибнуть. </a:t>
                      </a:r>
                      <a:r>
                        <a:rPr lang="ru-RU" sz="1800" dirty="0" smtClean="0">
                          <a:effectLst/>
                          <a:latin typeface="Times New Roman" panose="02020603050405020304" pitchFamily="18" charset="0"/>
                        </a:rPr>
                        <a:t>Гринев </a:t>
                      </a:r>
                      <a:r>
                        <a:rPr lang="ru-RU" sz="1800" dirty="0">
                          <a:effectLst/>
                          <a:latin typeface="Times New Roman" panose="02020603050405020304" pitchFamily="18" charset="0"/>
                        </a:rPr>
                        <a:t>и Пугачев противопоставлены как представители враждебных </a:t>
                      </a:r>
                      <a:r>
                        <a:rPr lang="ru-RU" sz="1800" dirty="0" smtClean="0">
                          <a:effectLst/>
                          <a:latin typeface="Times New Roman" panose="02020603050405020304" pitchFamily="18" charset="0"/>
                        </a:rPr>
                        <a:t>лагерей.</a:t>
                      </a:r>
                      <a:endParaRPr lang="ru-RU" sz="18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4157300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8941" y="161366"/>
            <a:ext cx="8525435" cy="430305"/>
          </a:xfrm>
          <a:solidFill>
            <a:srgbClr val="FFFFFF">
              <a:alpha val="69020"/>
            </a:srgbClr>
          </a:solidFill>
        </p:spPr>
        <p:txBody>
          <a:bodyPr/>
          <a:lstStyle/>
          <a:p>
            <a:r>
              <a:rPr lang="ru-RU" sz="2800" b="1" dirty="0" smtClean="0"/>
              <a:t>Глава 7. «Приступ»</a:t>
            </a:r>
            <a:endParaRPr lang="ru-RU" sz="28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4255333"/>
              </p:ext>
            </p:extLst>
          </p:nvPr>
        </p:nvGraphicFramePr>
        <p:xfrm>
          <a:off x="147918" y="726141"/>
          <a:ext cx="8780929" cy="6131859"/>
        </p:xfrm>
        <a:graphic>
          <a:graphicData uri="http://schemas.openxmlformats.org/drawingml/2006/table">
            <a:tbl>
              <a:tblPr firstRow="1" bandRow="1">
                <a:tableStyleId>{69CF1AB2-1976-4502-BF36-3FF5EA218861}</a:tableStyleId>
              </a:tblPr>
              <a:tblGrid>
                <a:gridCol w="1998404"/>
                <a:gridCol w="2237419"/>
                <a:gridCol w="4545106"/>
              </a:tblGrid>
              <a:tr h="414990">
                <a:tc>
                  <a:txBody>
                    <a:bodyPr/>
                    <a:lstStyle/>
                    <a:p>
                      <a:pPr algn="ctr">
                        <a:spcAft>
                          <a:spcPts val="0"/>
                        </a:spcAft>
                      </a:pPr>
                      <a:r>
                        <a:rPr lang="ru-RU" sz="1800" dirty="0">
                          <a:effectLst/>
                          <a:latin typeface="Times New Roman" panose="02020603050405020304" pitchFamily="18" charset="0"/>
                        </a:rPr>
                        <a:t>Вопросы</a:t>
                      </a:r>
                      <a:endParaRPr lang="ru-RU" sz="1800" dirty="0">
                        <a:effectLst/>
                        <a:latin typeface="Calibri" panose="020F0502020204030204" pitchFamily="34" charset="0"/>
                      </a:endParaRPr>
                    </a:p>
                  </a:txBody>
                  <a:tcPr marL="68580" marR="68580" marT="0" marB="0"/>
                </a:tc>
                <a:tc>
                  <a:txBody>
                    <a:bodyPr/>
                    <a:lstStyle/>
                    <a:p>
                      <a:pPr algn="ctr">
                        <a:spcAft>
                          <a:spcPts val="0"/>
                        </a:spcAft>
                      </a:pPr>
                      <a:r>
                        <a:rPr lang="ru-RU" sz="1800" dirty="0">
                          <a:effectLst/>
                          <a:latin typeface="Times New Roman" panose="02020603050405020304" pitchFamily="18" charset="0"/>
                        </a:rPr>
                        <a:t>Текст</a:t>
                      </a:r>
                      <a:endParaRPr lang="ru-RU" sz="1800" dirty="0">
                        <a:effectLst/>
                        <a:latin typeface="Calibri" panose="020F0502020204030204" pitchFamily="34" charset="0"/>
                      </a:endParaRPr>
                    </a:p>
                  </a:txBody>
                  <a:tcPr marL="68580" marR="68580" marT="0" marB="0"/>
                </a:tc>
                <a:tc>
                  <a:txBody>
                    <a:bodyPr/>
                    <a:lstStyle/>
                    <a:p>
                      <a:pPr algn="ctr">
                        <a:spcAft>
                          <a:spcPts val="0"/>
                        </a:spcAft>
                      </a:pPr>
                      <a:r>
                        <a:rPr lang="ru-RU" sz="1800">
                          <a:effectLst/>
                          <a:latin typeface="Times New Roman" panose="02020603050405020304" pitchFamily="18" charset="0"/>
                        </a:rPr>
                        <a:t>Комментарии</a:t>
                      </a:r>
                      <a:endParaRPr lang="ru-RU" sz="1800">
                        <a:effectLst/>
                        <a:latin typeface="Calibri" panose="020F0502020204030204" pitchFamily="34" charset="0"/>
                      </a:endParaRPr>
                    </a:p>
                  </a:txBody>
                  <a:tcPr marL="68580" marR="68580" marT="0" marB="0"/>
                </a:tc>
              </a:tr>
              <a:tr h="5716869">
                <a:tc>
                  <a:txBody>
                    <a:bodyPr/>
                    <a:lstStyle/>
                    <a:p>
                      <a:pPr algn="just">
                        <a:spcAft>
                          <a:spcPts val="0"/>
                        </a:spcAft>
                      </a:pPr>
                      <a:r>
                        <a:rPr lang="ru-RU" sz="1800">
                          <a:effectLst/>
                          <a:latin typeface="Times New Roman" panose="02020603050405020304" pitchFamily="18" charset="0"/>
                        </a:rPr>
                        <a:t>Какие герои демонстрируют верность, преданность, смелость в данном эпизоде? Какими средствами создаются образы Савельча и Василисы Егоровны? Сопоставить их действия с поведением большинства жителей крепости. </a:t>
                      </a:r>
                      <a:endParaRPr lang="ru-RU" sz="1800">
                        <a:effectLst/>
                        <a:latin typeface="Calibri" panose="020F0502020204030204" pitchFamily="34" charset="0"/>
                      </a:endParaRPr>
                    </a:p>
                  </a:txBody>
                  <a:tcPr marL="68580" marR="68580" marT="0" marB="0"/>
                </a:tc>
                <a:tc>
                  <a:txBody>
                    <a:bodyPr/>
                    <a:lstStyle/>
                    <a:p>
                      <a:pPr algn="just">
                        <a:spcAft>
                          <a:spcPts val="0"/>
                        </a:spcAft>
                      </a:pPr>
                      <a:r>
                        <a:rPr lang="ru-RU" sz="1800">
                          <a:effectLst/>
                          <a:latin typeface="Times New Roman" panose="02020603050405020304" pitchFamily="18" charset="0"/>
                        </a:rPr>
                        <a:t>«…Савельич лежит в ногах у Пугачева… «Отпусти его; за него тебе выкуп  дадут; а для примера и страха ради вели повесить хоть меня старика!»</a:t>
                      </a:r>
                      <a:endParaRPr lang="ru-RU" sz="1800">
                        <a:effectLst/>
                        <a:latin typeface="Calibri" panose="020F0502020204030204" pitchFamily="34" charset="0"/>
                      </a:endParaRPr>
                    </a:p>
                    <a:p>
                      <a:pPr algn="just">
                        <a:spcAft>
                          <a:spcPts val="0"/>
                        </a:spcAft>
                      </a:pPr>
                      <a:r>
                        <a:rPr lang="ru-RU" sz="1800">
                          <a:effectLst/>
                          <a:latin typeface="Times New Roman" panose="02020603050405020304" pitchFamily="18" charset="0"/>
                        </a:rPr>
                        <a:t>«Свет ты мой, Иван Кузмич, удалая солдатская головушка! не тронули тебя ни штыки прусские, ни пули турецкие; не в честном бою положил ты свой живот, а сгинул от беглого каторжника!»</a:t>
                      </a:r>
                      <a:endParaRPr lang="ru-RU" sz="1800">
                        <a:effectLst/>
                        <a:latin typeface="Calibri" panose="020F0502020204030204" pitchFamily="34" charset="0"/>
                      </a:endParaRPr>
                    </a:p>
                  </a:txBody>
                  <a:tcPr marL="68580" marR="68580" marT="0" marB="0"/>
                </a:tc>
                <a:tc>
                  <a:txBody>
                    <a:bodyPr/>
                    <a:lstStyle/>
                    <a:p>
                      <a:pPr algn="just">
                        <a:spcAft>
                          <a:spcPts val="0"/>
                        </a:spcAft>
                      </a:pPr>
                      <a:r>
                        <a:rPr lang="ru-RU" sz="1800" dirty="0">
                          <a:effectLst/>
                          <a:latin typeface="Times New Roman" panose="02020603050405020304" pitchFamily="18" charset="0"/>
                        </a:rPr>
                        <a:t>Для Савельича забота о Гриневе – такой же долг, такое же дело чести, как для Гринева военная присяга. </a:t>
                      </a:r>
                      <a:r>
                        <a:rPr lang="ru-RU" sz="1800" dirty="0" smtClean="0">
                          <a:effectLst/>
                          <a:latin typeface="Times New Roman" panose="02020603050405020304" pitchFamily="18" charset="0"/>
                        </a:rPr>
                        <a:t>Савельич </a:t>
                      </a:r>
                      <a:r>
                        <a:rPr lang="ru-RU" sz="1800" dirty="0">
                          <a:effectLst/>
                          <a:latin typeface="Times New Roman" panose="02020603050405020304" pitchFamily="18" charset="0"/>
                        </a:rPr>
                        <a:t>остается </a:t>
                      </a:r>
                      <a:r>
                        <a:rPr lang="ru-RU" sz="1800" b="1" dirty="0">
                          <a:effectLst/>
                          <a:latin typeface="Times New Roman" panose="02020603050405020304" pitchFamily="18" charset="0"/>
                        </a:rPr>
                        <a:t>верным</a:t>
                      </a:r>
                      <a:r>
                        <a:rPr lang="ru-RU" sz="1800" dirty="0">
                          <a:effectLst/>
                          <a:latin typeface="Times New Roman" panose="02020603050405020304" pitchFamily="18" charset="0"/>
                        </a:rPr>
                        <a:t> Гриневу, стараясь спасти того </a:t>
                      </a:r>
                      <a:r>
                        <a:rPr lang="ru-RU" sz="1800" dirty="0" smtClean="0">
                          <a:effectLst/>
                          <a:latin typeface="Times New Roman" panose="02020603050405020304" pitchFamily="18" charset="0"/>
                        </a:rPr>
                        <a:t>даже </a:t>
                      </a:r>
                      <a:r>
                        <a:rPr lang="ru-RU" sz="1800" dirty="0">
                          <a:effectLst/>
                          <a:latin typeface="Times New Roman" panose="02020603050405020304" pitchFamily="18" charset="0"/>
                        </a:rPr>
                        <a:t>ценой собственной жизни.  Без </a:t>
                      </a:r>
                      <a:r>
                        <a:rPr lang="ru-RU" sz="1800" b="1" dirty="0">
                          <a:effectLst/>
                          <a:latin typeface="Times New Roman" panose="02020603050405020304" pitchFamily="18" charset="0"/>
                        </a:rPr>
                        <a:t>страха</a:t>
                      </a:r>
                      <a:r>
                        <a:rPr lang="ru-RU" sz="1800" dirty="0">
                          <a:effectLst/>
                          <a:latin typeface="Times New Roman" panose="02020603050405020304" pitchFamily="18" charset="0"/>
                        </a:rPr>
                        <a:t>, колебаний и раздумий он бросается в ноги Пугачеву и обращается к нему напрямую (сравнить детали в описании поведения, например, отца Герасима: «бледный и дрожащий» стоял у крыльца, «молча умолял», «жители выходили из домов с хлебом и солью»). </a:t>
                      </a:r>
                      <a:endParaRPr lang="ru-RU" sz="1800" dirty="0">
                        <a:effectLst/>
                        <a:latin typeface="Calibri" panose="020F0502020204030204" pitchFamily="34" charset="0"/>
                      </a:endParaRPr>
                    </a:p>
                    <a:p>
                      <a:pPr algn="just">
                        <a:spcAft>
                          <a:spcPts val="0"/>
                        </a:spcAft>
                      </a:pPr>
                      <a:r>
                        <a:rPr lang="ru-RU" sz="1800" dirty="0">
                          <a:effectLst/>
                          <a:latin typeface="Times New Roman" panose="02020603050405020304" pitchFamily="18" charset="0"/>
                        </a:rPr>
                        <a:t>В поступках и словах Василисы Егоровны также проявляются </a:t>
                      </a:r>
                      <a:r>
                        <a:rPr lang="ru-RU" sz="1800" b="1" dirty="0">
                          <a:effectLst/>
                          <a:latin typeface="Times New Roman" panose="02020603050405020304" pitchFamily="18" charset="0"/>
                        </a:rPr>
                        <a:t>смелость</a:t>
                      </a:r>
                      <a:r>
                        <a:rPr lang="ru-RU" sz="1800" dirty="0">
                          <a:effectLst/>
                          <a:latin typeface="Times New Roman" panose="02020603050405020304" pitchFamily="18" charset="0"/>
                        </a:rPr>
                        <a:t> и </a:t>
                      </a:r>
                      <a:r>
                        <a:rPr lang="ru-RU" sz="1800" b="1" dirty="0">
                          <a:effectLst/>
                          <a:latin typeface="Times New Roman" panose="02020603050405020304" pitchFamily="18" charset="0"/>
                        </a:rPr>
                        <a:t>верность</a:t>
                      </a:r>
                      <a:r>
                        <a:rPr lang="ru-RU" sz="1800" dirty="0">
                          <a:effectLst/>
                          <a:latin typeface="Times New Roman" panose="02020603050405020304" pitchFamily="18" charset="0"/>
                        </a:rPr>
                        <a:t> мужу, она не спряталась, не смешалась с другими жителями крепости, </a:t>
                      </a:r>
                      <a:r>
                        <a:rPr lang="ru-RU" sz="1800" b="1" dirty="0">
                          <a:effectLst/>
                          <a:latin typeface="Times New Roman" panose="02020603050405020304" pitchFamily="18" charset="0"/>
                        </a:rPr>
                        <a:t>не отреклась</a:t>
                      </a:r>
                      <a:r>
                        <a:rPr lang="ru-RU" sz="1800" dirty="0">
                          <a:effectLst/>
                          <a:latin typeface="Times New Roman" panose="02020603050405020304" pitchFamily="18" charset="0"/>
                        </a:rPr>
                        <a:t> от того, что она жена коменданта, наоборот, просит отвести ее к нему, чтобы быть рядом в минуты тяжелых испытаний. Она </a:t>
                      </a:r>
                      <a:r>
                        <a:rPr lang="ru-RU" sz="1800" b="1" dirty="0">
                          <a:effectLst/>
                          <a:latin typeface="Times New Roman" panose="02020603050405020304" pitchFamily="18" charset="0"/>
                        </a:rPr>
                        <a:t>не боится сказать правду.</a:t>
                      </a:r>
                      <a:r>
                        <a:rPr lang="ru-RU" sz="1800" dirty="0">
                          <a:effectLst/>
                          <a:latin typeface="Times New Roman" panose="02020603050405020304" pitchFamily="18" charset="0"/>
                        </a:rPr>
                        <a:t> Её последние слова оказываются созвучны словам мужа. </a:t>
                      </a:r>
                      <a:endParaRPr lang="ru-RU" sz="18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3353533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89964"/>
            <a:ext cx="7886700" cy="695606"/>
          </a:xfrm>
          <a:solidFill>
            <a:srgbClr val="FFFFFF">
              <a:alpha val="72941"/>
            </a:srgbClr>
          </a:solidFill>
        </p:spPr>
        <p:txBody>
          <a:bodyPr/>
          <a:lstStyle/>
          <a:p>
            <a:r>
              <a:rPr lang="ru-RU" sz="3600" b="1" dirty="0" smtClean="0"/>
              <a:t>Глава 8. </a:t>
            </a:r>
            <a:r>
              <a:rPr lang="ru-RU" sz="3600" b="1" smtClean="0"/>
              <a:t>«</a:t>
            </a:r>
            <a:r>
              <a:rPr lang="ru-RU" sz="3600" b="1" smtClean="0"/>
              <a:t>Не</a:t>
            </a:r>
            <a:r>
              <a:rPr lang="ru-RU" sz="3600" b="1" smtClean="0"/>
              <a:t>званый</a:t>
            </a:r>
            <a:r>
              <a:rPr lang="ru-RU" sz="3600" b="1" smtClean="0"/>
              <a:t> </a:t>
            </a:r>
            <a:r>
              <a:rPr lang="ru-RU" sz="3600" b="1" dirty="0" smtClean="0"/>
              <a:t>гость»</a:t>
            </a:r>
            <a:endParaRPr lang="ru-RU" sz="3600" b="1" dirty="0"/>
          </a:p>
        </p:txBody>
      </p:sp>
      <p:sp>
        <p:nvSpPr>
          <p:cNvPr id="3" name="Объект 2"/>
          <p:cNvSpPr>
            <a:spLocks noGrp="1"/>
          </p:cNvSpPr>
          <p:nvPr>
            <p:ph idx="1"/>
          </p:nvPr>
        </p:nvSpPr>
        <p:spPr>
          <a:solidFill>
            <a:srgbClr val="FFFFFF">
              <a:alpha val="70980"/>
            </a:srgbClr>
          </a:solidFill>
        </p:spPr>
        <p:txBody>
          <a:bodyPr/>
          <a:lstStyle/>
          <a:p>
            <a:r>
              <a:rPr lang="ru-RU" dirty="0" smtClean="0"/>
              <a:t>Каким образом представлено противостояние героев в данном эпизоде?</a:t>
            </a:r>
          </a:p>
          <a:p>
            <a:r>
              <a:rPr lang="ru-RU" dirty="0" smtClean="0"/>
              <a:t>В чем суть этого противопоставления? Как они относятся к службе?</a:t>
            </a:r>
          </a:p>
          <a:p>
            <a:endParaRPr lang="ru-RU" dirty="0" smtClean="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978689709"/>
              </p:ext>
            </p:extLst>
          </p:nvPr>
        </p:nvGraphicFramePr>
        <p:xfrm>
          <a:off x="628650" y="3671047"/>
          <a:ext cx="7886700" cy="3057861"/>
        </p:xfrm>
        <a:graphic>
          <a:graphicData uri="http://schemas.openxmlformats.org/drawingml/2006/table">
            <a:tbl>
              <a:tblPr firstRow="1" bandRow="1">
                <a:tableStyleId>{69CF1AB2-1976-4502-BF36-3FF5EA218861}</a:tableStyleId>
              </a:tblPr>
              <a:tblGrid>
                <a:gridCol w="3943350"/>
                <a:gridCol w="3943350"/>
              </a:tblGrid>
              <a:tr h="497541">
                <a:tc>
                  <a:txBody>
                    <a:bodyPr/>
                    <a:lstStyle/>
                    <a:p>
                      <a:pPr algn="ctr">
                        <a:spcAft>
                          <a:spcPts val="0"/>
                        </a:spcAft>
                      </a:pPr>
                      <a:r>
                        <a:rPr lang="ru-RU" sz="2400" dirty="0">
                          <a:effectLst/>
                          <a:latin typeface="Times New Roman" panose="02020603050405020304" pitchFamily="18" charset="0"/>
                        </a:rPr>
                        <a:t>Пугачев</a:t>
                      </a:r>
                      <a:endParaRPr lang="ru-RU" sz="2400" dirty="0">
                        <a:effectLst/>
                        <a:latin typeface="Calibri" panose="020F0502020204030204" pitchFamily="34" charset="0"/>
                      </a:endParaRPr>
                    </a:p>
                  </a:txBody>
                  <a:tcPr marL="68580" marR="68580" marT="0" marB="0"/>
                </a:tc>
                <a:tc>
                  <a:txBody>
                    <a:bodyPr/>
                    <a:lstStyle/>
                    <a:p>
                      <a:pPr algn="ctr">
                        <a:spcAft>
                          <a:spcPts val="0"/>
                        </a:spcAft>
                      </a:pPr>
                      <a:r>
                        <a:rPr lang="ru-RU" sz="2400">
                          <a:effectLst/>
                          <a:latin typeface="Times New Roman" panose="02020603050405020304" pitchFamily="18" charset="0"/>
                        </a:rPr>
                        <a:t>Гринев</a:t>
                      </a:r>
                      <a:endParaRPr lang="ru-RU" sz="2400">
                        <a:effectLst/>
                        <a:latin typeface="Calibri" panose="020F0502020204030204" pitchFamily="34" charset="0"/>
                      </a:endParaRPr>
                    </a:p>
                  </a:txBody>
                  <a:tcPr marL="68580" marR="68580" marT="0" marB="0"/>
                </a:tc>
              </a:tr>
              <a:tr h="1856012">
                <a:tc>
                  <a:txBody>
                    <a:bodyPr/>
                    <a:lstStyle/>
                    <a:p>
                      <a:pPr algn="just">
                        <a:spcAft>
                          <a:spcPts val="0"/>
                        </a:spcAft>
                      </a:pPr>
                      <a:r>
                        <a:rPr lang="ru-RU" sz="2400" dirty="0">
                          <a:effectLst/>
                          <a:latin typeface="Times New Roman" panose="02020603050405020304" pitchFamily="18" charset="0"/>
                        </a:rPr>
                        <a:t>«Думай про меня что хочешь, а от меня не отставай».</a:t>
                      </a:r>
                      <a:endParaRPr lang="ru-RU" sz="2400" dirty="0">
                        <a:effectLst/>
                        <a:latin typeface="Calibri" panose="020F0502020204030204" pitchFamily="34" charset="0"/>
                      </a:endParaRPr>
                    </a:p>
                    <a:p>
                      <a:pPr algn="just">
                        <a:spcAft>
                          <a:spcPts val="0"/>
                        </a:spcAft>
                      </a:pPr>
                      <a:r>
                        <a:rPr lang="ru-RU" sz="2400" dirty="0">
                          <a:effectLst/>
                          <a:latin typeface="Times New Roman" panose="02020603050405020304" pitchFamily="18" charset="0"/>
                        </a:rPr>
                        <a:t>«Кто ни поп, </a:t>
                      </a:r>
                      <a:r>
                        <a:rPr lang="ru-RU" sz="2400" dirty="0" smtClean="0">
                          <a:effectLst/>
                          <a:latin typeface="Times New Roman" panose="02020603050405020304" pitchFamily="18" charset="0"/>
                        </a:rPr>
                        <a:t>тот </a:t>
                      </a:r>
                      <a:r>
                        <a:rPr lang="ru-RU" sz="2400" dirty="0">
                          <a:effectLst/>
                          <a:latin typeface="Times New Roman" panose="02020603050405020304" pitchFamily="18" charset="0"/>
                        </a:rPr>
                        <a:t>батька. Послужи мне верой и правдою, и я тебя пожалую и в фельдмаршалы и в князья»</a:t>
                      </a:r>
                      <a:endParaRPr lang="ru-RU" sz="2400" dirty="0">
                        <a:effectLst/>
                        <a:latin typeface="Calibri" panose="020F0502020204030204" pitchFamily="34" charset="0"/>
                      </a:endParaRPr>
                    </a:p>
                  </a:txBody>
                  <a:tcPr marL="68580" marR="68580" marT="0" marB="0"/>
                </a:tc>
                <a:tc>
                  <a:txBody>
                    <a:bodyPr/>
                    <a:lstStyle/>
                    <a:p>
                      <a:pPr algn="just">
                        <a:spcAft>
                          <a:spcPts val="0"/>
                        </a:spcAft>
                      </a:pPr>
                      <a:r>
                        <a:rPr lang="ru-RU" sz="2400" dirty="0">
                          <a:effectLst/>
                          <a:latin typeface="Times New Roman" panose="02020603050405020304" pitchFamily="18" charset="0"/>
                        </a:rPr>
                        <a:t>«Я присягал государыне императрице: тебе служить не могу».</a:t>
                      </a:r>
                      <a:endParaRPr lang="ru-RU" sz="2400" dirty="0">
                        <a:effectLst/>
                        <a:latin typeface="Calibri" panose="020F0502020204030204" pitchFamily="34" charset="0"/>
                      </a:endParaRPr>
                    </a:p>
                    <a:p>
                      <a:pPr algn="just">
                        <a:spcAft>
                          <a:spcPts val="0"/>
                        </a:spcAft>
                      </a:pPr>
                      <a:r>
                        <a:rPr lang="ru-RU" sz="2400" dirty="0">
                          <a:effectLst/>
                          <a:latin typeface="Times New Roman" panose="02020603050405020304" pitchFamily="18" charset="0"/>
                        </a:rPr>
                        <a:t>«Сам знаешь, не моя воля: велят идти против тебя – пойду, делать нечего».</a:t>
                      </a:r>
                      <a:endParaRPr lang="ru-RU" sz="2400" dirty="0">
                        <a:effectLst/>
                        <a:latin typeface="Calibri" panose="020F0502020204030204" pitchFamily="34" charset="0"/>
                      </a:endParaRPr>
                    </a:p>
                  </a:txBody>
                  <a:tcPr marL="68580" marR="68580" marT="0" marB="0"/>
                </a:tc>
              </a:tr>
            </a:tbl>
          </a:graphicData>
        </a:graphic>
      </p:graphicFrame>
    </p:spTree>
    <p:extLst>
      <p:ext uri="{BB962C8B-B14F-4D97-AF65-F5344CB8AC3E}">
        <p14:creationId xmlns:p14="http://schemas.microsoft.com/office/powerpoint/2010/main" val="1209453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4862" y="830543"/>
            <a:ext cx="7886700" cy="4117976"/>
          </a:xfrm>
          <a:solidFill>
            <a:srgbClr val="FFFFFF">
              <a:alpha val="69804"/>
            </a:srgbClr>
          </a:solidFill>
        </p:spPr>
        <p:txBody>
          <a:bodyPr/>
          <a:lstStyle/>
          <a:p>
            <a:r>
              <a:rPr lang="ru-RU" dirty="0" smtClean="0"/>
              <a:t>Какой конфликт в данной сцене выдвигается на первый план? В чем причина смущения Гринева? Какую роль в данной сцене играет воспроизведение мыслей героя?</a:t>
            </a:r>
          </a:p>
          <a:p>
            <a:r>
              <a:rPr lang="ru-RU" dirty="0" smtClean="0"/>
              <a:t>Какие черты Гринева раскрываются в данном эпизоде? Можем ли мы сказать, что Гринев остается верен присяге исключительно благодаря своей смелости? Что лежит в основе его смелости? </a:t>
            </a:r>
          </a:p>
          <a:p>
            <a:endParaRPr lang="ru-RU" dirty="0"/>
          </a:p>
        </p:txBody>
      </p:sp>
    </p:spTree>
    <p:extLst>
      <p:ext uri="{BB962C8B-B14F-4D97-AF65-F5344CB8AC3E}">
        <p14:creationId xmlns:p14="http://schemas.microsoft.com/office/powerpoint/2010/main" val="1239569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47919"/>
            <a:ext cx="7886700" cy="1035422"/>
          </a:xfrm>
          <a:solidFill>
            <a:srgbClr val="FFFFFF">
              <a:alpha val="70980"/>
            </a:srgbClr>
          </a:solidFill>
        </p:spPr>
        <p:txBody>
          <a:bodyPr/>
          <a:lstStyle/>
          <a:p>
            <a:r>
              <a:rPr lang="ru-RU" sz="3200" b="1" dirty="0" smtClean="0"/>
              <a:t>Глава 11. «Мятежная слобода»</a:t>
            </a:r>
            <a:br>
              <a:rPr lang="ru-RU" sz="3200" b="1" dirty="0" smtClean="0"/>
            </a:br>
            <a:r>
              <a:rPr lang="ru-RU" sz="3200" b="1" dirty="0" smtClean="0"/>
              <a:t>Глава 12. «Сирота»</a:t>
            </a:r>
            <a:endParaRPr lang="ru-RU" sz="3200" b="1" dirty="0"/>
          </a:p>
        </p:txBody>
      </p:sp>
      <p:sp>
        <p:nvSpPr>
          <p:cNvPr id="3" name="Объект 2"/>
          <p:cNvSpPr>
            <a:spLocks noGrp="1"/>
          </p:cNvSpPr>
          <p:nvPr>
            <p:ph idx="1"/>
          </p:nvPr>
        </p:nvSpPr>
        <p:spPr>
          <a:xfrm>
            <a:off x="268941" y="1411941"/>
            <a:ext cx="8686800" cy="5257800"/>
          </a:xfrm>
          <a:solidFill>
            <a:srgbClr val="FFFFFF">
              <a:alpha val="74118"/>
            </a:srgbClr>
          </a:solidFill>
        </p:spPr>
        <p:txBody>
          <a:bodyPr/>
          <a:lstStyle/>
          <a:p>
            <a:r>
              <a:rPr lang="ru-RU" dirty="0" smtClean="0"/>
              <a:t>Что движет Гриневым, когда он обращается за помощью к Пугачеву? Какие чувства испытывает при этом Гринев? О чем или о ком он беспокоится? </a:t>
            </a:r>
          </a:p>
          <a:p>
            <a:r>
              <a:rPr lang="ru-RU" dirty="0" smtClean="0"/>
              <a:t>Как ведет себя Швабрин, когда его обман раскрывается? Какие чувства это вызывает у Гринева?</a:t>
            </a:r>
          </a:p>
          <a:p>
            <a:r>
              <a:rPr lang="ru-RU" dirty="0" smtClean="0"/>
              <a:t>Швабрин говорит об истинном происхождении Марьи Ивановны, когда его собственной жизни уже ничего не угрожает. Можно ли считать это предательством?  Какова причина предательства? Можем ли мы утверждать, что Швабрин становится предателем только из-за трусости?  Какова природа чувств Швабрина к Марье Ивановне?</a:t>
            </a:r>
          </a:p>
          <a:p>
            <a:endParaRPr lang="ru-RU" dirty="0"/>
          </a:p>
        </p:txBody>
      </p:sp>
    </p:spTree>
    <p:extLst>
      <p:ext uri="{BB962C8B-B14F-4D97-AF65-F5344CB8AC3E}">
        <p14:creationId xmlns:p14="http://schemas.microsoft.com/office/powerpoint/2010/main" val="1575720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36175"/>
            <a:ext cx="7886700" cy="1048871"/>
          </a:xfrm>
          <a:solidFill>
            <a:srgbClr val="FFFFFF">
              <a:alpha val="72157"/>
            </a:srgbClr>
          </a:solidFill>
        </p:spPr>
        <p:txBody>
          <a:bodyPr/>
          <a:lstStyle/>
          <a:p>
            <a:pPr algn="ctr"/>
            <a:r>
              <a:rPr lang="ru-RU" b="1" dirty="0" smtClean="0"/>
              <a:t>Равнодушие—отзывчивость</a:t>
            </a:r>
            <a:br>
              <a:rPr lang="ru-RU" b="1" dirty="0" smtClean="0"/>
            </a:br>
            <a:endParaRPr lang="ru-RU" b="1" dirty="0"/>
          </a:p>
        </p:txBody>
      </p:sp>
      <p:sp>
        <p:nvSpPr>
          <p:cNvPr id="3" name="Объект 2"/>
          <p:cNvSpPr>
            <a:spLocks noGrp="1"/>
          </p:cNvSpPr>
          <p:nvPr>
            <p:ph idx="1"/>
          </p:nvPr>
        </p:nvSpPr>
        <p:spPr>
          <a:solidFill>
            <a:srgbClr val="FFFFFF">
              <a:alpha val="69804"/>
            </a:srgbClr>
          </a:solidFill>
        </p:spPr>
        <p:txBody>
          <a:bodyPr/>
          <a:lstStyle/>
          <a:p>
            <a:pPr marL="0" indent="0" algn="ctr">
              <a:buNone/>
            </a:pPr>
            <a:r>
              <a:rPr lang="ru-RU" dirty="0" smtClean="0"/>
              <a:t>Ф.М. Достоевский «Мальчик у Христа на ёлке», 1876</a:t>
            </a:r>
          </a:p>
          <a:p>
            <a:pPr marL="0" indent="0">
              <a:buNone/>
            </a:pPr>
            <a:endParaRPr lang="ru-RU" dirty="0" smtClean="0"/>
          </a:p>
          <a:p>
            <a:pPr marL="0" indent="0">
              <a:buNone/>
            </a:pPr>
            <a:r>
              <a:rPr lang="ru-RU" dirty="0" smtClean="0"/>
              <a:t>«…кое-что о детях – о детях вообще, о детях с отцами, о детях без отцов в особенности, о детях на елках, без елок, о детях преступниках…» </a:t>
            </a:r>
            <a:endParaRPr lang="ru-RU" dirty="0"/>
          </a:p>
        </p:txBody>
      </p:sp>
    </p:spTree>
    <p:extLst>
      <p:ext uri="{BB962C8B-B14F-4D97-AF65-F5344CB8AC3E}">
        <p14:creationId xmlns:p14="http://schemas.microsoft.com/office/powerpoint/2010/main" val="1831268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2780" y="171636"/>
            <a:ext cx="7886700" cy="6363633"/>
          </a:xfrm>
          <a:solidFill>
            <a:srgbClr val="FFFFFF">
              <a:alpha val="69804"/>
            </a:srgbClr>
          </a:solidFill>
        </p:spPr>
        <p:txBody>
          <a:bodyPr/>
          <a:lstStyle/>
          <a:p>
            <a:r>
              <a:rPr lang="ru-RU" dirty="0" smtClean="0"/>
              <a:t>Реальное, действительное – вымышленное, фантастическое, чудесное</a:t>
            </a:r>
          </a:p>
          <a:p>
            <a:r>
              <a:rPr lang="ru-RU" dirty="0" smtClean="0"/>
              <a:t>Смерть – жизнь</a:t>
            </a:r>
          </a:p>
          <a:p>
            <a:r>
              <a:rPr lang="ru-RU" dirty="0" smtClean="0"/>
              <a:t>Тьма – свет</a:t>
            </a:r>
          </a:p>
          <a:p>
            <a:r>
              <a:rPr lang="ru-RU" dirty="0" smtClean="0"/>
              <a:t>Бедность – благополучие</a:t>
            </a:r>
          </a:p>
          <a:p>
            <a:r>
              <a:rPr lang="ru-RU" dirty="0" smtClean="0"/>
              <a:t>Холод – тепло</a:t>
            </a:r>
          </a:p>
          <a:p>
            <a:r>
              <a:rPr lang="ru-RU" dirty="0" smtClean="0"/>
              <a:t>Вместе – один</a:t>
            </a:r>
          </a:p>
          <a:p>
            <a:r>
              <a:rPr lang="ru-RU" dirty="0" smtClean="0"/>
              <a:t>Земля – небо</a:t>
            </a:r>
          </a:p>
          <a:p>
            <a:r>
              <a:rPr lang="ru-RU" dirty="0" smtClean="0"/>
              <a:t>Явь – сон</a:t>
            </a:r>
          </a:p>
          <a:p>
            <a:r>
              <a:rPr lang="ru-RU" dirty="0" smtClean="0"/>
              <a:t>Дети – взрослые</a:t>
            </a:r>
          </a:p>
          <a:p>
            <a:r>
              <a:rPr lang="ru-RU" dirty="0" smtClean="0"/>
              <a:t>Слезы – смех</a:t>
            </a:r>
          </a:p>
          <a:p>
            <a:r>
              <a:rPr lang="ru-RU" dirty="0" smtClean="0"/>
              <a:t>Отзывчивость – равнодушие</a:t>
            </a:r>
          </a:p>
          <a:p>
            <a:r>
              <a:rPr lang="ru-RU" dirty="0" smtClean="0"/>
              <a:t>Тоска – радость</a:t>
            </a:r>
          </a:p>
          <a:p>
            <a:endParaRPr lang="ru-RU" dirty="0" smtClean="0"/>
          </a:p>
          <a:p>
            <a:endParaRPr lang="ru-RU" dirty="0"/>
          </a:p>
        </p:txBody>
      </p:sp>
    </p:spTree>
    <p:extLst>
      <p:ext uri="{BB962C8B-B14F-4D97-AF65-F5344CB8AC3E}">
        <p14:creationId xmlns:p14="http://schemas.microsoft.com/office/powerpoint/2010/main" val="348746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01707"/>
            <a:ext cx="8633012" cy="1021975"/>
          </a:xfrm>
          <a:solidFill>
            <a:srgbClr val="FFFFFF">
              <a:alpha val="67059"/>
            </a:srgbClr>
          </a:solidFill>
        </p:spPr>
        <p:txBody>
          <a:bodyPr/>
          <a:lstStyle/>
          <a:p>
            <a:pPr algn="ctr"/>
            <a:r>
              <a:rPr lang="ru-RU" sz="3200" b="1" dirty="0" smtClean="0"/>
              <a:t>Уровни </a:t>
            </a:r>
            <a:r>
              <a:rPr lang="ru-RU" sz="3200" b="1" dirty="0" err="1" smtClean="0"/>
              <a:t>сформированности</a:t>
            </a:r>
            <a:r>
              <a:rPr lang="ru-RU" sz="3200" b="1" dirty="0" smtClean="0"/>
              <a:t> читательской культуры</a:t>
            </a:r>
            <a:endParaRPr lang="ru-RU" sz="3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73616665"/>
              </p:ext>
            </p:extLst>
          </p:nvPr>
        </p:nvGraphicFramePr>
        <p:xfrm>
          <a:off x="228600" y="1637366"/>
          <a:ext cx="8633012" cy="4572000"/>
        </p:xfrm>
        <a:graphic>
          <a:graphicData uri="http://schemas.openxmlformats.org/drawingml/2006/table">
            <a:tbl>
              <a:tblPr firstRow="1" bandRow="1">
                <a:tableStyleId>{69CF1AB2-1976-4502-BF36-3FF5EA218861}</a:tableStyleId>
              </a:tblPr>
              <a:tblGrid>
                <a:gridCol w="1578671"/>
                <a:gridCol w="1825502"/>
                <a:gridCol w="5228839"/>
              </a:tblGrid>
              <a:tr h="370840">
                <a:tc>
                  <a:txBody>
                    <a:bodyPr/>
                    <a:lstStyle/>
                    <a:p>
                      <a:r>
                        <a:rPr lang="ru-RU" dirty="0" smtClean="0"/>
                        <a:t>Уровень </a:t>
                      </a:r>
                      <a:r>
                        <a:rPr lang="ru-RU" dirty="0" err="1" smtClean="0"/>
                        <a:t>сформир-ти</a:t>
                      </a:r>
                      <a:r>
                        <a:rPr lang="ru-RU" dirty="0" smtClean="0"/>
                        <a:t> </a:t>
                      </a:r>
                      <a:r>
                        <a:rPr lang="ru-RU" dirty="0" err="1" smtClean="0"/>
                        <a:t>читат</a:t>
                      </a:r>
                      <a:r>
                        <a:rPr lang="ru-RU" dirty="0" smtClean="0"/>
                        <a:t>. культуры</a:t>
                      </a:r>
                      <a:endParaRPr lang="ru-RU" dirty="0"/>
                    </a:p>
                  </a:txBody>
                  <a:tcPr/>
                </a:tc>
                <a:tc>
                  <a:txBody>
                    <a:bodyPr/>
                    <a:lstStyle/>
                    <a:p>
                      <a:r>
                        <a:rPr lang="ru-RU" dirty="0" smtClean="0"/>
                        <a:t>Характеристика</a:t>
                      </a:r>
                      <a:endParaRPr lang="ru-RU" dirty="0"/>
                    </a:p>
                  </a:txBody>
                  <a:tcPr/>
                </a:tc>
                <a:tc>
                  <a:txBody>
                    <a:bodyPr/>
                    <a:lstStyle/>
                    <a:p>
                      <a:pPr algn="ctr"/>
                      <a:r>
                        <a:rPr lang="ru-RU" dirty="0" smtClean="0"/>
                        <a:t>Типы диагностических заданий</a:t>
                      </a:r>
                      <a:endParaRPr lang="ru-RU" dirty="0"/>
                    </a:p>
                  </a:txBody>
                  <a:tcPr/>
                </a:tc>
              </a:tr>
              <a:tr h="370840">
                <a:tc>
                  <a:txBody>
                    <a:bodyPr/>
                    <a:lstStyle/>
                    <a:p>
                      <a:r>
                        <a:rPr lang="en-US" dirty="0" smtClean="0"/>
                        <a:t>I </a:t>
                      </a:r>
                      <a:r>
                        <a:rPr lang="ru-RU" dirty="0" smtClean="0"/>
                        <a:t>уровень</a:t>
                      </a:r>
                      <a:endParaRPr lang="ru-RU" dirty="0"/>
                    </a:p>
                  </a:txBody>
                  <a:tcPr/>
                </a:tc>
                <a:tc>
                  <a:txBody>
                    <a:bodyPr/>
                    <a:lstStyle/>
                    <a:p>
                      <a:r>
                        <a:rPr lang="ru-RU" dirty="0" smtClean="0"/>
                        <a:t>Наивно-</a:t>
                      </a:r>
                      <a:r>
                        <a:rPr lang="ru-RU" dirty="0" err="1" smtClean="0"/>
                        <a:t>реалистическоевосприятие</a:t>
                      </a:r>
                      <a:r>
                        <a:rPr lang="ru-RU" dirty="0" smtClean="0"/>
                        <a:t> литературного произведения </a:t>
                      </a:r>
                      <a:endParaRPr lang="ru-RU" dirty="0"/>
                    </a:p>
                  </a:txBody>
                  <a:tcPr/>
                </a:tc>
                <a:tc>
                  <a:txBody>
                    <a:bodyPr/>
                    <a:lstStyle/>
                    <a:p>
                      <a:pPr marL="0" indent="0">
                        <a:buFont typeface="Arial" panose="020B0604020202020204" pitchFamily="34" charset="0"/>
                        <a:buChar char="•"/>
                      </a:pPr>
                      <a:r>
                        <a:rPr lang="ru-RU" dirty="0" smtClean="0"/>
                        <a:t>выразительно прочтите следующий фрагмент;</a:t>
                      </a:r>
                    </a:p>
                    <a:p>
                      <a:pPr marL="0" indent="0">
                        <a:buFont typeface="Arial" panose="020B0604020202020204" pitchFamily="34" charset="0"/>
                        <a:buChar char="•"/>
                      </a:pPr>
                      <a:r>
                        <a:rPr lang="ru-RU" dirty="0" smtClean="0"/>
                        <a:t>определите, какие события в произведении являются центральными;</a:t>
                      </a:r>
                    </a:p>
                    <a:p>
                      <a:pPr marL="0" indent="0">
                        <a:buFont typeface="Arial" panose="020B0604020202020204" pitchFamily="34" charset="0"/>
                        <a:buChar char="•"/>
                      </a:pPr>
                      <a:r>
                        <a:rPr lang="ru-RU" dirty="0" smtClean="0"/>
                        <a:t>определите, где и когда происходят описываемые события;</a:t>
                      </a:r>
                    </a:p>
                    <a:p>
                      <a:pPr marL="0" indent="0">
                        <a:buFont typeface="Arial" panose="020B0604020202020204" pitchFamily="34" charset="0"/>
                        <a:buChar char="•"/>
                      </a:pPr>
                      <a:r>
                        <a:rPr lang="ru-RU" dirty="0" smtClean="0"/>
                        <a:t>опишите, каким вам представляется герой произведения, выделите в тексте наиболее непонятные (загадочные, удивительные и т. п.) для вас места;</a:t>
                      </a:r>
                    </a:p>
                    <a:p>
                      <a:pPr marL="0" indent="0">
                        <a:buFont typeface="Arial" panose="020B0604020202020204" pitchFamily="34" charset="0"/>
                        <a:buChar char="•"/>
                      </a:pPr>
                      <a:r>
                        <a:rPr lang="ru-RU" dirty="0" smtClean="0"/>
                        <a:t>определите, выделите, найдите, перечислите признаки, черты, повторяющиеся детали и т. п.</a:t>
                      </a:r>
                    </a:p>
                    <a:p>
                      <a:endParaRPr lang="ru-RU" dirty="0"/>
                    </a:p>
                  </a:txBody>
                  <a:tcPr/>
                </a:tc>
              </a:tr>
            </a:tbl>
          </a:graphicData>
        </a:graphic>
      </p:graphicFrame>
    </p:spTree>
    <p:extLst>
      <p:ext uri="{BB962C8B-B14F-4D97-AF65-F5344CB8AC3E}">
        <p14:creationId xmlns:p14="http://schemas.microsoft.com/office/powerpoint/2010/main" val="3304683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971676989"/>
              </p:ext>
            </p:extLst>
          </p:nvPr>
        </p:nvGraphicFramePr>
        <p:xfrm>
          <a:off x="363070" y="228601"/>
          <a:ext cx="8471648" cy="6414246"/>
        </p:xfrm>
        <a:graphic>
          <a:graphicData uri="http://schemas.openxmlformats.org/drawingml/2006/table">
            <a:tbl>
              <a:tblPr firstRow="1" bandRow="1">
                <a:tableStyleId>{69CF1AB2-1976-4502-BF36-3FF5EA218861}</a:tableStyleId>
              </a:tblPr>
              <a:tblGrid>
                <a:gridCol w="2339789"/>
                <a:gridCol w="6131859"/>
              </a:tblGrid>
              <a:tr h="1328074">
                <a:tc rowSpan="4">
                  <a:txBody>
                    <a:bodyPr/>
                    <a:lstStyle/>
                    <a:p>
                      <a:pPr algn="just">
                        <a:lnSpc>
                          <a:spcPct val="107000"/>
                        </a:lnSpc>
                        <a:spcAft>
                          <a:spcPts val="0"/>
                        </a:spcAft>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Какое значение в раскрытии темы равнодушия играет образ города? </a:t>
                      </a:r>
                      <a:endParaRPr lang="ru-RU"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Почему город, как и </a:t>
                      </a:r>
                      <a:r>
                        <a:rPr lang="ru-RU" sz="1900" dirty="0" smtClean="0">
                          <a:effectLst/>
                          <a:latin typeface="Times New Roman" panose="02020603050405020304" pitchFamily="18" charset="0"/>
                          <a:ea typeface="Calibri" panose="020F0502020204030204" pitchFamily="34" charset="0"/>
                          <a:cs typeface="Times New Roman" panose="02020603050405020304" pitchFamily="18" charset="0"/>
                        </a:rPr>
                        <a:t>мальчик, </a:t>
                      </a: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остаются в тексте безымянными? </a:t>
                      </a:r>
                      <a:endParaRPr lang="ru-RU"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Каким видится мальчику большой город? Какие эмоции и ощущения испытывает мальчик в городе? </a:t>
                      </a:r>
                      <a:endParaRPr lang="ru-RU"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Как относятся к нему окружающие?</a:t>
                      </a:r>
                      <a:endParaRPr lang="ru-RU"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Каковы способы создания образа мальчика в тексте?</a:t>
                      </a:r>
                      <a:endParaRPr lang="ru-R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900" b="0" dirty="0">
                          <a:effectLst/>
                          <a:latin typeface="Times New Roman" panose="02020603050405020304" pitchFamily="18" charset="0"/>
                          <a:ea typeface="Calibri" panose="020F0502020204030204" pitchFamily="34" charset="0"/>
                          <a:cs typeface="Times New Roman" panose="02020603050405020304" pitchFamily="18" charset="0"/>
                        </a:rPr>
                        <a:t>«…и все так толкаются, и, Господи, так хочется поесть, хоть бы кусочек какой-нибудь, и так больно стало вдруг пальчикам. Мимо прошел блюститель порядка и отвернулся, чтоб не заметить мальчика»</a:t>
                      </a:r>
                      <a:endParaRPr lang="ru-RU" sz="1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92110">
                <a:tc vMerge="1">
                  <a:txBody>
                    <a:bodyPr/>
                    <a:lstStyle/>
                    <a:p>
                      <a:endParaRPr lang="ru-RU"/>
                    </a:p>
                  </a:txBody>
                  <a:tcPr/>
                </a:tc>
                <a:tc>
                  <a:txBody>
                    <a:bodyPr/>
                    <a:lstStyle/>
                    <a:p>
                      <a:pPr algn="just">
                        <a:lnSpc>
                          <a:spcPct val="107000"/>
                        </a:lnSpc>
                        <a:spcAft>
                          <a:spcPts val="0"/>
                        </a:spcAft>
                      </a:pPr>
                      <a:r>
                        <a:rPr lang="ru-RU" sz="1900">
                          <a:effectLst/>
                          <a:latin typeface="Times New Roman" panose="02020603050405020304" pitchFamily="18" charset="0"/>
                          <a:ea typeface="Calibri" panose="020F0502020204030204" pitchFamily="34" charset="0"/>
                          <a:cs typeface="Times New Roman" panose="02020603050405020304" pitchFamily="18" charset="0"/>
                        </a:rPr>
                        <a:t>«Подкрался мальчик, отворил вдруг дверь и вошел. Ух, как на него закричали и замахали! Одна барыня подошла поскорее и сунула ему в руку копеечку, а сама отворила ему дверь на улицу. Как он испугался! А копеечка тут же выкатилась и зазвенела по ступенькам: не мог он согнуть свои красные пальчики и придержать ее».</a:t>
                      </a:r>
                      <a:endParaRPr lang="ru-R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64037">
                <a:tc vMerge="1">
                  <a:txBody>
                    <a:bodyPr/>
                    <a:lstStyle/>
                    <a:p>
                      <a:endParaRPr lang="ru-RU"/>
                    </a:p>
                  </a:txBody>
                  <a:tcPr/>
                </a:tc>
                <a:tc>
                  <a:txBody>
                    <a:bodyPr/>
                    <a:lstStyle/>
                    <a:p>
                      <a:pPr algn="just">
                        <a:lnSpc>
                          <a:spcPct val="107000"/>
                        </a:lnSpc>
                        <a:spcAft>
                          <a:spcPts val="0"/>
                        </a:spcAft>
                      </a:pPr>
                      <a:r>
                        <a:rPr lang="ru-RU" sz="1900">
                          <a:effectLst/>
                          <a:latin typeface="Times New Roman" panose="02020603050405020304" pitchFamily="18" charset="0"/>
                          <a:ea typeface="Calibri" panose="020F0502020204030204" pitchFamily="34" charset="0"/>
                          <a:cs typeface="Times New Roman" panose="02020603050405020304" pitchFamily="18" charset="0"/>
                        </a:rPr>
                        <a:t>«И тоска берет его, потому что стало ему вдруг так одиноко и жутко…»</a:t>
                      </a:r>
                      <a:endParaRPr lang="ru-RU"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430025">
                <a:tc vMerge="1">
                  <a:txBody>
                    <a:bodyPr/>
                    <a:lstStyle/>
                    <a:p>
                      <a:endParaRPr lang="ru-RU"/>
                    </a:p>
                  </a:txBody>
                  <a:tcPr/>
                </a:tc>
                <a:tc>
                  <a:txBody>
                    <a:bodyPr/>
                    <a:lstStyle/>
                    <a:p>
                      <a:pPr algn="just">
                        <a:lnSpc>
                          <a:spcPct val="107000"/>
                        </a:lnSpc>
                        <a:spcAft>
                          <a:spcPts val="0"/>
                        </a:spcAft>
                      </a:pPr>
                      <a:r>
                        <a:rPr lang="ru-RU" sz="1900" dirty="0">
                          <a:effectLst/>
                          <a:latin typeface="Times New Roman" panose="02020603050405020304" pitchFamily="18" charset="0"/>
                          <a:ea typeface="Calibri" panose="020F0502020204030204" pitchFamily="34" charset="0"/>
                          <a:cs typeface="Times New Roman" panose="02020603050405020304" pitchFamily="18" charset="0"/>
                        </a:rPr>
                        <a:t>«…большой злой мальчик стоял подле и вдруг треснул его по голове, сорвал картуз, а сам снизу поддал ему ножкой. Покатился мальчик наземь, тут закричали, обомлел он, вскочил и бежать-бежать…»</a:t>
                      </a:r>
                      <a:endParaRPr lang="ru-RU"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21756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309201084"/>
              </p:ext>
            </p:extLst>
          </p:nvPr>
        </p:nvGraphicFramePr>
        <p:xfrm>
          <a:off x="282389" y="131296"/>
          <a:ext cx="8633011" cy="5653786"/>
        </p:xfrm>
        <a:graphic>
          <a:graphicData uri="http://schemas.openxmlformats.org/drawingml/2006/table">
            <a:tbl>
              <a:tblPr firstRow="1" bandRow="1">
                <a:tableStyleId>{69CF1AB2-1976-4502-BF36-3FF5EA218861}</a:tableStyleId>
              </a:tblPr>
              <a:tblGrid>
                <a:gridCol w="2339787"/>
                <a:gridCol w="2366683"/>
                <a:gridCol w="3926541"/>
              </a:tblGrid>
              <a:tr h="370840">
                <a:tc>
                  <a:txBody>
                    <a:bodyPr/>
                    <a:lstStyle/>
                    <a:p>
                      <a:pPr algn="ctr">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Реальность</a:t>
                      </a:r>
                    </a:p>
                  </a:txBody>
                  <a:tcPr marL="68580" marR="68580" marT="0" marB="0"/>
                </a:tc>
                <a:tc>
                  <a:txBody>
                    <a:bodyPr/>
                    <a:lstStyle/>
                    <a:p>
                      <a:pPr algn="ctr">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«Христова елка»</a:t>
                      </a:r>
                    </a:p>
                  </a:txBody>
                  <a:tcPr marL="68580" marR="68580" marT="0" marB="0"/>
                </a:tc>
                <a:tc>
                  <a:txBody>
                    <a:bodyPr/>
                    <a:lstStyle/>
                    <a:p>
                      <a:pPr algn="ctr">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Комментарий</a:t>
                      </a:r>
                    </a:p>
                  </a:txBody>
                  <a:tcPr marL="68580" marR="68580" marT="0" marB="0"/>
                </a:tc>
              </a:tr>
              <a:tr h="370840">
                <a:tc>
                  <a:txBody>
                    <a:bodyPr/>
                    <a:lstStyle/>
                    <a:p>
                      <a:pPr algn="just">
                        <a:lnSpc>
                          <a:spcPct val="107000"/>
                        </a:lnSpc>
                        <a:spcAft>
                          <a:spcPts val="0"/>
                        </a:spcAft>
                      </a:pPr>
                      <a:r>
                        <a:rPr lang="ru-RU" sz="1800">
                          <a:effectLst/>
                          <a:latin typeface="+mn-lt"/>
                          <a:ea typeface="Calibri" panose="020F0502020204030204" pitchFamily="34" charset="0"/>
                          <a:cs typeface="Times New Roman" panose="02020603050405020304" pitchFamily="18" charset="0"/>
                        </a:rPr>
                        <a:t>«Мороз, мороз!»</a:t>
                      </a:r>
                    </a:p>
                  </a:txBody>
                  <a:tcPr marL="68580" marR="68580" marT="0" marB="0"/>
                </a:tc>
                <a:tc>
                  <a:txBody>
                    <a:bodyPr/>
                    <a:lstStyle/>
                    <a:p>
                      <a:pPr algn="just">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«…кто-то нагнулся над ним и обнял его в темноте…»</a:t>
                      </a:r>
                    </a:p>
                  </a:txBody>
                  <a:tcPr marL="68580" marR="68580" marT="0" marB="0"/>
                </a:tc>
                <a:tc rowSpan="3">
                  <a:txBody>
                    <a:bodyPr/>
                    <a:lstStyle/>
                    <a:p>
                      <a:r>
                        <a:rPr lang="ru-RU" sz="1800" dirty="0" smtClean="0">
                          <a:latin typeface="+mn-lt"/>
                        </a:rPr>
                        <a:t>«…кто-то нагнулся над ним и обнял его в темноте…»</a:t>
                      </a:r>
                    </a:p>
                    <a:p>
                      <a:r>
                        <a:rPr lang="ru-RU" sz="1800" dirty="0" smtClean="0">
                          <a:latin typeface="+mn-lt"/>
                        </a:rPr>
                        <a:t>Только на «Христовой елке» мальчик ощущает отзывчивость окружающих, он не просто смотрит со стороны на праздник, а сам становится частью этого праздника, ощущает радость, спокойствие, тепло, свет, сопричастность другим детям, он встречает маму. Равнодушие, одиночество, холод, тоска, страдание в реальном мире и отзывчивость, тепло, радость в мире фантастическом, ирреальном, мире сна …</a:t>
                      </a:r>
                    </a:p>
                    <a:p>
                      <a:endParaRPr lang="ru-RU" sz="1800" dirty="0" smtClean="0">
                        <a:latin typeface="+mn-lt"/>
                      </a:endParaRPr>
                    </a:p>
                    <a:p>
                      <a:endParaRPr lang="ru-RU" sz="1800" dirty="0" smtClean="0">
                        <a:latin typeface="+mn-lt"/>
                      </a:endParaRPr>
                    </a:p>
                    <a:p>
                      <a:endParaRPr lang="ru-RU" sz="1800" dirty="0">
                        <a:latin typeface="+mn-lt"/>
                      </a:endParaRPr>
                    </a:p>
                  </a:txBody>
                  <a:tcPr/>
                </a:tc>
              </a:tr>
              <a:tr h="370840">
                <a:tc>
                  <a:txBody>
                    <a:bodyPr/>
                    <a:lstStyle/>
                    <a:p>
                      <a:pPr algn="just">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«…вспомнил мальчик про то, что у него так болят пальчики, заплакал и побежал дальше…»</a:t>
                      </a:r>
                    </a:p>
                  </a:txBody>
                  <a:tcPr marL="68580" marR="68580" marT="0" marB="0"/>
                </a:tc>
                <a:tc>
                  <a:txBody>
                    <a:bodyPr/>
                    <a:lstStyle/>
                    <a:p>
                      <a:pPr algn="just">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«Ах, как хорошо тут, мама!»</a:t>
                      </a:r>
                    </a:p>
                    <a:p>
                      <a:pPr algn="just">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 </a:t>
                      </a:r>
                    </a:p>
                  </a:txBody>
                  <a:tcPr marL="68580" marR="68580" marT="0" marB="0"/>
                </a:tc>
                <a:tc vMerge="1">
                  <a:txBody>
                    <a:bodyPr/>
                    <a:lstStyle/>
                    <a:p>
                      <a:endParaRPr lang="ru-RU" dirty="0"/>
                    </a:p>
                  </a:txBody>
                  <a:tcPr/>
                </a:tc>
              </a:tr>
              <a:tr h="370840">
                <a:tc>
                  <a:txBody>
                    <a:bodyPr/>
                    <a:lstStyle/>
                    <a:p>
                      <a:pPr algn="just">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«И тоска берет его, потому что стало ему вдруг так одиноко и жутко</a:t>
                      </a:r>
                      <a:r>
                        <a:rPr lang="ru-RU" sz="1800" dirty="0" smtClean="0">
                          <a:effectLst/>
                          <a:latin typeface="+mn-lt"/>
                          <a:ea typeface="Calibri" panose="020F0502020204030204" pitchFamily="34" charset="0"/>
                          <a:cs typeface="Times New Roman" panose="02020603050405020304" pitchFamily="18" charset="0"/>
                        </a:rPr>
                        <a:t>…»</a:t>
                      </a:r>
                    </a:p>
                    <a:p>
                      <a:pPr algn="just">
                        <a:lnSpc>
                          <a:spcPct val="107000"/>
                        </a:lnSpc>
                        <a:spcAft>
                          <a:spcPts val="0"/>
                        </a:spcAft>
                      </a:pPr>
                      <a:r>
                        <a:rPr lang="ru-RU" sz="1800" dirty="0" smtClean="0">
                          <a:effectLst/>
                          <a:latin typeface="+mn-lt"/>
                          <a:ea typeface="Calibri" panose="020F0502020204030204" pitchFamily="34" charset="0"/>
                          <a:cs typeface="Times New Roman" panose="02020603050405020304" pitchFamily="18" charset="0"/>
                        </a:rPr>
                        <a:t>«…большой злой мальчик стоял подле и вдруг треснул его по голове, сорвал картуз, а сам снизу поддал ему ножкой…»</a:t>
                      </a:r>
                      <a:endParaRPr lang="ru-RU"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800" dirty="0">
                          <a:effectLst/>
                          <a:latin typeface="+mn-lt"/>
                          <a:ea typeface="Calibri" panose="020F0502020204030204" pitchFamily="34" charset="0"/>
                          <a:cs typeface="Times New Roman" panose="02020603050405020304" pitchFamily="18" charset="0"/>
                        </a:rPr>
                        <a:t>«…все они кружатся около него, летают, все они целуют его, берут его, несут с собою</a:t>
                      </a:r>
                      <a:r>
                        <a:rPr lang="ru-RU" sz="1800" dirty="0" smtClean="0">
                          <a:effectLst/>
                          <a:latin typeface="+mn-lt"/>
                          <a:ea typeface="Calibri" panose="020F0502020204030204" pitchFamily="34" charset="0"/>
                          <a:cs typeface="Times New Roman" panose="02020603050405020304" pitchFamily="18" charset="0"/>
                        </a:rPr>
                        <a:t>…»</a:t>
                      </a:r>
                    </a:p>
                    <a:p>
                      <a:pPr algn="just">
                        <a:lnSpc>
                          <a:spcPct val="107000"/>
                        </a:lnSpc>
                        <a:spcAft>
                          <a:spcPts val="0"/>
                        </a:spcAft>
                      </a:pPr>
                      <a:r>
                        <a:rPr lang="ru-RU" sz="1800" dirty="0" smtClean="0">
                          <a:effectLst/>
                          <a:latin typeface="+mn-lt"/>
                          <a:ea typeface="Calibri" panose="020F0502020204030204" pitchFamily="34" charset="0"/>
                          <a:cs typeface="Times New Roman" panose="02020603050405020304" pitchFamily="18" charset="0"/>
                        </a:rPr>
                        <a:t>«…Он Сам посреди их, и простирает к ним руки, и благословляет их и их грешных матерей…»</a:t>
                      </a:r>
                      <a:endParaRPr lang="ru-RU" sz="1800" dirty="0">
                        <a:effectLst/>
                        <a:latin typeface="+mn-lt"/>
                        <a:ea typeface="Calibri" panose="020F0502020204030204" pitchFamily="34" charset="0"/>
                        <a:cs typeface="Times New Roman" panose="02020603050405020304" pitchFamily="18" charset="0"/>
                      </a:endParaRPr>
                    </a:p>
                  </a:txBody>
                  <a:tcPr marL="68580" marR="68580" marT="0" marB="0"/>
                </a:tc>
                <a:tc vMerge="1">
                  <a:txBody>
                    <a:bodyPr/>
                    <a:lstStyle/>
                    <a:p>
                      <a:endParaRPr lang="ru-RU" dirty="0"/>
                    </a:p>
                  </a:txBody>
                  <a:tcPr/>
                </a:tc>
              </a:tr>
            </a:tbl>
          </a:graphicData>
        </a:graphic>
      </p:graphicFrame>
    </p:spTree>
    <p:extLst>
      <p:ext uri="{BB962C8B-B14F-4D97-AF65-F5344CB8AC3E}">
        <p14:creationId xmlns:p14="http://schemas.microsoft.com/office/powerpoint/2010/main" val="9332540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6177" y="749860"/>
            <a:ext cx="8232962" cy="5274422"/>
          </a:xfrm>
          <a:solidFill>
            <a:srgbClr val="FFFFFF">
              <a:alpha val="70980"/>
            </a:srgbClr>
          </a:solidFill>
        </p:spPr>
        <p:txBody>
          <a:bodyPr/>
          <a:lstStyle/>
          <a:p>
            <a:r>
              <a:rPr lang="ru-RU" dirty="0" smtClean="0"/>
              <a:t>В чем заключается неоднозначность финала рассказа? Как финал рассказа соотносится с традициями рождественского рассказа?</a:t>
            </a:r>
          </a:p>
          <a:p>
            <a:r>
              <a:rPr lang="ru-RU" dirty="0" smtClean="0"/>
              <a:t>Как в рассказе соотносятся мир реальный и ирреальный, кажущийся, фантастический? Какое значение в этом соотношении обретает фигура рассказчика и его слова: «Но вот в том-то и дело, мне все кажется и мерещится, что все это могло случится действительно». Что в этом и других произведениях </a:t>
            </a:r>
            <a:r>
              <a:rPr lang="ru-RU" dirty="0" err="1" smtClean="0"/>
              <a:t>Ф.М.Достоевского</a:t>
            </a:r>
            <a:r>
              <a:rPr lang="ru-RU" dirty="0" smtClean="0"/>
              <a:t> позволило исследователям определить его творческий метод как «фантастический реализм»?</a:t>
            </a:r>
            <a:endParaRPr lang="ru-RU" dirty="0"/>
          </a:p>
        </p:txBody>
      </p:sp>
    </p:spTree>
    <p:extLst>
      <p:ext uri="{BB962C8B-B14F-4D97-AF65-F5344CB8AC3E}">
        <p14:creationId xmlns:p14="http://schemas.microsoft.com/office/powerpoint/2010/main" val="350472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01707"/>
            <a:ext cx="8633012" cy="1488982"/>
          </a:xfrm>
          <a:solidFill>
            <a:srgbClr val="FFFFFF">
              <a:alpha val="67059"/>
            </a:srgbClr>
          </a:solidFill>
        </p:spPr>
        <p:txBody>
          <a:bodyPr/>
          <a:lstStyle/>
          <a:p>
            <a:pPr algn="ctr"/>
            <a:r>
              <a:rPr lang="ru-RU" sz="3200" b="1" dirty="0" smtClean="0"/>
              <a:t>Уровни </a:t>
            </a:r>
            <a:r>
              <a:rPr lang="ru-RU" sz="3200" b="1" dirty="0" err="1" smtClean="0"/>
              <a:t>сформированности</a:t>
            </a:r>
            <a:r>
              <a:rPr lang="ru-RU" sz="3200" b="1" dirty="0" smtClean="0"/>
              <a:t> читательской культуры</a:t>
            </a:r>
            <a:endParaRPr lang="ru-RU" sz="3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99593818"/>
              </p:ext>
            </p:extLst>
          </p:nvPr>
        </p:nvGraphicFramePr>
        <p:xfrm>
          <a:off x="228600" y="1825625"/>
          <a:ext cx="8633012" cy="4846320"/>
        </p:xfrm>
        <a:graphic>
          <a:graphicData uri="http://schemas.openxmlformats.org/drawingml/2006/table">
            <a:tbl>
              <a:tblPr firstRow="1" bandRow="1">
                <a:tableStyleId>{69CF1AB2-1976-4502-BF36-3FF5EA218861}</a:tableStyleId>
              </a:tblPr>
              <a:tblGrid>
                <a:gridCol w="1578671"/>
                <a:gridCol w="1825502"/>
                <a:gridCol w="5228839"/>
              </a:tblGrid>
              <a:tr h="370840">
                <a:tc>
                  <a:txBody>
                    <a:bodyPr/>
                    <a:lstStyle/>
                    <a:p>
                      <a:r>
                        <a:rPr lang="ru-RU" dirty="0" smtClean="0"/>
                        <a:t>Уровень </a:t>
                      </a:r>
                      <a:r>
                        <a:rPr lang="ru-RU" dirty="0" err="1" smtClean="0"/>
                        <a:t>сформир-ти</a:t>
                      </a:r>
                      <a:r>
                        <a:rPr lang="ru-RU" dirty="0" smtClean="0"/>
                        <a:t> </a:t>
                      </a:r>
                      <a:r>
                        <a:rPr lang="ru-RU" dirty="0" err="1" smtClean="0"/>
                        <a:t>читат</a:t>
                      </a:r>
                      <a:r>
                        <a:rPr lang="ru-RU" dirty="0" smtClean="0"/>
                        <a:t>. культуры</a:t>
                      </a:r>
                      <a:endParaRPr lang="ru-RU" dirty="0"/>
                    </a:p>
                  </a:txBody>
                  <a:tcPr/>
                </a:tc>
                <a:tc>
                  <a:txBody>
                    <a:bodyPr/>
                    <a:lstStyle/>
                    <a:p>
                      <a:r>
                        <a:rPr lang="ru-RU" dirty="0" smtClean="0"/>
                        <a:t>Характеристика</a:t>
                      </a:r>
                      <a:endParaRPr lang="ru-RU" dirty="0"/>
                    </a:p>
                  </a:txBody>
                  <a:tcPr/>
                </a:tc>
                <a:tc>
                  <a:txBody>
                    <a:bodyPr/>
                    <a:lstStyle/>
                    <a:p>
                      <a:r>
                        <a:rPr lang="ru-RU" dirty="0" smtClean="0"/>
                        <a:t>Типы диагностических заданий</a:t>
                      </a:r>
                      <a:endParaRPr lang="ru-RU" dirty="0"/>
                    </a:p>
                  </a:txBody>
                  <a:tcPr/>
                </a:tc>
              </a:tr>
              <a:tr h="370840">
                <a:tc>
                  <a:txBody>
                    <a:bodyPr/>
                    <a:lstStyle/>
                    <a:p>
                      <a:r>
                        <a:rPr lang="en-US" dirty="0" smtClean="0"/>
                        <a:t>II </a:t>
                      </a:r>
                      <a:r>
                        <a:rPr lang="ru-RU" dirty="0" smtClean="0"/>
                        <a:t>уровень</a:t>
                      </a:r>
                      <a:endParaRPr lang="ru-RU" dirty="0"/>
                    </a:p>
                  </a:txBody>
                  <a:tcPr/>
                </a:tc>
                <a:tc>
                  <a:txBody>
                    <a:bodyPr/>
                    <a:lstStyle/>
                    <a:p>
                      <a:r>
                        <a:rPr lang="ru-RU" dirty="0" smtClean="0"/>
                        <a:t>Обучающийся понимает обусловлен-</a:t>
                      </a:r>
                      <a:r>
                        <a:rPr lang="ru-RU" dirty="0" err="1" smtClean="0"/>
                        <a:t>ность</a:t>
                      </a:r>
                      <a:r>
                        <a:rPr lang="ru-RU" dirty="0" smtClean="0"/>
                        <a:t> особенностей художествен-</a:t>
                      </a:r>
                      <a:r>
                        <a:rPr lang="ru-RU" dirty="0" err="1" smtClean="0"/>
                        <a:t>ного</a:t>
                      </a:r>
                      <a:r>
                        <a:rPr lang="ru-RU" dirty="0" smtClean="0"/>
                        <a:t> произведения авторской волей</a:t>
                      </a:r>
                      <a:endParaRPr lang="ru-RU" dirty="0"/>
                    </a:p>
                  </a:txBody>
                  <a:tcPr/>
                </a:tc>
                <a:tc>
                  <a:txBody>
                    <a:bodyPr/>
                    <a:lstStyle/>
                    <a:p>
                      <a:pPr marL="0" indent="0">
                        <a:buFont typeface="Arial" panose="020B0604020202020204" pitchFamily="34" charset="0"/>
                        <a:buChar char="•"/>
                      </a:pPr>
                      <a:r>
                        <a:rPr lang="ru-RU" dirty="0" smtClean="0"/>
                        <a:t>выделите, определите, найдите, перечислите признаки, черты, повторяющиеся детали и т. п.;</a:t>
                      </a:r>
                    </a:p>
                    <a:p>
                      <a:pPr marL="0" indent="0">
                        <a:buFont typeface="Arial" panose="020B0604020202020204" pitchFamily="34" charset="0"/>
                        <a:buChar char="•"/>
                      </a:pPr>
                      <a:r>
                        <a:rPr lang="ru-RU" dirty="0" smtClean="0"/>
                        <a:t>покажите, какие особенности художественного текста проявляют позицию его автора;</a:t>
                      </a:r>
                    </a:p>
                    <a:p>
                      <a:pPr marL="0" indent="0">
                        <a:buFont typeface="Arial" panose="020B0604020202020204" pitchFamily="34" charset="0"/>
                        <a:buChar char="•"/>
                      </a:pPr>
                      <a:r>
                        <a:rPr lang="ru-RU" dirty="0" smtClean="0"/>
                        <a:t>покажите, как в художественном мире произведения проявляются черты реального мира (как внешней для человека реальности, так и внутреннего мира человека);</a:t>
                      </a:r>
                    </a:p>
                    <a:p>
                      <a:pPr marL="0" indent="0">
                        <a:buFont typeface="Arial" panose="020B0604020202020204" pitchFamily="34" charset="0"/>
                        <a:buChar char="•"/>
                      </a:pPr>
                      <a:r>
                        <a:rPr lang="ru-RU" dirty="0" smtClean="0"/>
                        <a:t>проанализируйте фрагменты, эпизоды;</a:t>
                      </a:r>
                    </a:p>
                    <a:p>
                      <a:pPr marL="0" indent="0">
                        <a:buFont typeface="Arial" panose="020B0604020202020204" pitchFamily="34" charset="0"/>
                        <a:buChar char="•"/>
                      </a:pPr>
                      <a:r>
                        <a:rPr lang="ru-RU" dirty="0" smtClean="0"/>
                        <a:t>сопоставьте, сравните, найдите сходства и различия (как в одном тексте, так и между разными произведениями);</a:t>
                      </a:r>
                    </a:p>
                    <a:p>
                      <a:endParaRPr lang="ru-RU" dirty="0"/>
                    </a:p>
                  </a:txBody>
                  <a:tcPr/>
                </a:tc>
              </a:tr>
            </a:tbl>
          </a:graphicData>
        </a:graphic>
      </p:graphicFrame>
    </p:spTree>
    <p:extLst>
      <p:ext uri="{BB962C8B-B14F-4D97-AF65-F5344CB8AC3E}">
        <p14:creationId xmlns:p14="http://schemas.microsoft.com/office/powerpoint/2010/main" val="2305322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01707"/>
            <a:ext cx="8633012" cy="1102658"/>
          </a:xfrm>
          <a:solidFill>
            <a:srgbClr val="FFFFFF">
              <a:alpha val="67059"/>
            </a:srgbClr>
          </a:solidFill>
        </p:spPr>
        <p:txBody>
          <a:bodyPr/>
          <a:lstStyle/>
          <a:p>
            <a:pPr algn="ctr"/>
            <a:r>
              <a:rPr lang="ru-RU" sz="3200" b="1" dirty="0" smtClean="0"/>
              <a:t>Уровни </a:t>
            </a:r>
            <a:r>
              <a:rPr lang="ru-RU" sz="3200" b="1" dirty="0" err="1" smtClean="0"/>
              <a:t>сформированности</a:t>
            </a:r>
            <a:r>
              <a:rPr lang="ru-RU" sz="3200" b="1" dirty="0" smtClean="0"/>
              <a:t> читательской культуры</a:t>
            </a:r>
            <a:endParaRPr lang="ru-RU" sz="3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862302316"/>
              </p:ext>
            </p:extLst>
          </p:nvPr>
        </p:nvGraphicFramePr>
        <p:xfrm>
          <a:off x="228600" y="1492625"/>
          <a:ext cx="8633012" cy="5120640"/>
        </p:xfrm>
        <a:graphic>
          <a:graphicData uri="http://schemas.openxmlformats.org/drawingml/2006/table">
            <a:tbl>
              <a:tblPr firstRow="1" bandRow="1">
                <a:tableStyleId>{69CF1AB2-1976-4502-BF36-3FF5EA218861}</a:tableStyleId>
              </a:tblPr>
              <a:tblGrid>
                <a:gridCol w="1578671"/>
                <a:gridCol w="1825502"/>
                <a:gridCol w="5228839"/>
              </a:tblGrid>
              <a:tr h="1130033">
                <a:tc>
                  <a:txBody>
                    <a:bodyPr/>
                    <a:lstStyle/>
                    <a:p>
                      <a:r>
                        <a:rPr lang="ru-RU" dirty="0" smtClean="0"/>
                        <a:t>Уровень </a:t>
                      </a:r>
                      <a:r>
                        <a:rPr lang="ru-RU" dirty="0" err="1" smtClean="0"/>
                        <a:t>сформир-ти</a:t>
                      </a:r>
                      <a:r>
                        <a:rPr lang="ru-RU" dirty="0" smtClean="0"/>
                        <a:t> </a:t>
                      </a:r>
                      <a:r>
                        <a:rPr lang="ru-RU" dirty="0" err="1" smtClean="0"/>
                        <a:t>читат</a:t>
                      </a:r>
                      <a:r>
                        <a:rPr lang="ru-RU" dirty="0" smtClean="0"/>
                        <a:t>. культуры</a:t>
                      </a:r>
                      <a:endParaRPr lang="ru-RU" dirty="0"/>
                    </a:p>
                  </a:txBody>
                  <a:tcPr/>
                </a:tc>
                <a:tc>
                  <a:txBody>
                    <a:bodyPr/>
                    <a:lstStyle/>
                    <a:p>
                      <a:r>
                        <a:rPr lang="ru-RU" dirty="0" smtClean="0"/>
                        <a:t>Характеристика</a:t>
                      </a:r>
                      <a:endParaRPr lang="ru-RU" dirty="0"/>
                    </a:p>
                  </a:txBody>
                  <a:tcPr/>
                </a:tc>
                <a:tc>
                  <a:txBody>
                    <a:bodyPr/>
                    <a:lstStyle/>
                    <a:p>
                      <a:r>
                        <a:rPr lang="ru-RU" dirty="0" smtClean="0"/>
                        <a:t>Типы диагностических заданий</a:t>
                      </a:r>
                      <a:endParaRPr lang="ru-RU" dirty="0"/>
                    </a:p>
                  </a:txBody>
                  <a:tcPr/>
                </a:tc>
              </a:tr>
              <a:tr h="3737801">
                <a:tc>
                  <a:txBody>
                    <a:bodyPr/>
                    <a:lstStyle/>
                    <a:p>
                      <a:r>
                        <a:rPr lang="en-US" dirty="0" smtClean="0"/>
                        <a:t>III </a:t>
                      </a:r>
                      <a:r>
                        <a:rPr lang="ru-RU" dirty="0" smtClean="0"/>
                        <a:t>уровень</a:t>
                      </a:r>
                      <a:endParaRPr lang="ru-RU" dirty="0"/>
                    </a:p>
                  </a:txBody>
                  <a:tcPr/>
                </a:tc>
                <a:tc>
                  <a:txBody>
                    <a:bodyPr/>
                    <a:lstStyle/>
                    <a:p>
                      <a:r>
                        <a:rPr lang="ru-RU" dirty="0" smtClean="0"/>
                        <a:t>Восприятие произведения как художествен-</a:t>
                      </a:r>
                      <a:r>
                        <a:rPr lang="ru-RU" dirty="0" err="1" smtClean="0"/>
                        <a:t>ного</a:t>
                      </a:r>
                      <a:r>
                        <a:rPr lang="ru-RU" dirty="0" smtClean="0"/>
                        <a:t> целого.</a:t>
                      </a:r>
                      <a:endParaRPr lang="ru-RU" dirty="0"/>
                    </a:p>
                  </a:txBody>
                  <a:tcPr/>
                </a:tc>
                <a:tc>
                  <a:txBody>
                    <a:bodyPr/>
                    <a:lstStyle/>
                    <a:p>
                      <a:pPr marL="0" indent="0">
                        <a:buFont typeface="Arial" panose="020B0604020202020204" pitchFamily="34" charset="0"/>
                        <a:buChar char="•"/>
                      </a:pPr>
                      <a:r>
                        <a:rPr lang="ru-RU" dirty="0" smtClean="0"/>
                        <a:t>выделите, определите, найдите, перечислите признаки, черты, повторяющиеся детали и т. п.</a:t>
                      </a:r>
                    </a:p>
                    <a:p>
                      <a:pPr marL="0" indent="0">
                        <a:buFont typeface="Arial" panose="020B0604020202020204" pitchFamily="34" charset="0"/>
                        <a:buChar char="•"/>
                      </a:pPr>
                      <a:r>
                        <a:rPr lang="ru-RU" dirty="0" smtClean="0"/>
                        <a:t>определите художественную функцию той или иной детали, приема и т. п.;</a:t>
                      </a:r>
                    </a:p>
                    <a:p>
                      <a:pPr marL="0" indent="0">
                        <a:buFont typeface="Arial" panose="020B0604020202020204" pitchFamily="34" charset="0"/>
                        <a:buChar char="•"/>
                      </a:pPr>
                      <a:r>
                        <a:rPr lang="ru-RU" dirty="0" smtClean="0"/>
                        <a:t>определите позицию автора и способы ее выражения;</a:t>
                      </a:r>
                    </a:p>
                    <a:p>
                      <a:pPr marL="0" indent="0">
                        <a:buFont typeface="Arial" panose="020B0604020202020204" pitchFamily="34" charset="0"/>
                        <a:buChar char="•"/>
                      </a:pPr>
                      <a:r>
                        <a:rPr lang="ru-RU" dirty="0" smtClean="0"/>
                        <a:t>проинтерпретируйте выбранный фрагмент произведения;</a:t>
                      </a:r>
                    </a:p>
                    <a:p>
                      <a:pPr marL="0" indent="0">
                        <a:buFont typeface="Arial" panose="020B0604020202020204" pitchFamily="34" charset="0"/>
                        <a:buChar char="•"/>
                      </a:pPr>
                      <a:r>
                        <a:rPr lang="ru-RU" dirty="0" smtClean="0"/>
                        <a:t>объясните (устно, письменно) смысл названия произведения;</a:t>
                      </a:r>
                    </a:p>
                    <a:p>
                      <a:pPr marL="0" indent="0">
                        <a:buFont typeface="Arial" panose="020B0604020202020204" pitchFamily="34" charset="0"/>
                        <a:buChar char="•"/>
                      </a:pPr>
                      <a:r>
                        <a:rPr lang="ru-RU" dirty="0" smtClean="0"/>
                        <a:t>озаглавьте предложенный текст (в случае если у литературного произведения нет заглавия)</a:t>
                      </a:r>
                    </a:p>
                    <a:p>
                      <a:pPr marL="0" indent="0">
                        <a:buFont typeface="Arial" panose="020B0604020202020204" pitchFamily="34" charset="0"/>
                        <a:buNone/>
                      </a:pPr>
                      <a:endParaRPr lang="ru-RU" dirty="0" smtClean="0"/>
                    </a:p>
                    <a:p>
                      <a:endParaRPr lang="ru-RU" dirty="0"/>
                    </a:p>
                  </a:txBody>
                  <a:tcPr/>
                </a:tc>
              </a:tr>
            </a:tbl>
          </a:graphicData>
        </a:graphic>
      </p:graphicFrame>
    </p:spTree>
    <p:extLst>
      <p:ext uri="{BB962C8B-B14F-4D97-AF65-F5344CB8AC3E}">
        <p14:creationId xmlns:p14="http://schemas.microsoft.com/office/powerpoint/2010/main" val="4075886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5"/>
            <a:ext cx="7886700" cy="697193"/>
          </a:xfrm>
          <a:solidFill>
            <a:srgbClr val="FFFFFF">
              <a:alpha val="69804"/>
            </a:srgbClr>
          </a:solidFill>
        </p:spPr>
        <p:txBody>
          <a:bodyPr/>
          <a:lstStyle/>
          <a:p>
            <a:pPr algn="ctr"/>
            <a:r>
              <a:rPr lang="ru-RU" b="1" dirty="0" smtClean="0"/>
              <a:t>Типы обучающих заданий</a:t>
            </a:r>
            <a:endParaRPr lang="ru-RU" b="1" dirty="0"/>
          </a:p>
        </p:txBody>
      </p:sp>
      <p:sp>
        <p:nvSpPr>
          <p:cNvPr id="3" name="Объект 2"/>
          <p:cNvSpPr>
            <a:spLocks noGrp="1"/>
          </p:cNvSpPr>
          <p:nvPr>
            <p:ph idx="1"/>
          </p:nvPr>
        </p:nvSpPr>
        <p:spPr>
          <a:xfrm>
            <a:off x="215152" y="1250577"/>
            <a:ext cx="8780929" cy="5311588"/>
          </a:xfrm>
          <a:solidFill>
            <a:srgbClr val="FFFFFF">
              <a:alpha val="69804"/>
            </a:srgbClr>
          </a:solidFill>
        </p:spPr>
        <p:txBody>
          <a:bodyPr/>
          <a:lstStyle/>
          <a:p>
            <a:r>
              <a:rPr lang="ru-RU" sz="2000" dirty="0" smtClean="0"/>
              <a:t>формулировка главной мысли сочинения в соответствии с заданной темой;</a:t>
            </a:r>
          </a:p>
          <a:p>
            <a:r>
              <a:rPr lang="ru-RU" sz="2000" dirty="0" smtClean="0"/>
              <a:t>подбор литературного материала, которым можно усилить свои аргументы при раскрытии темы;</a:t>
            </a:r>
          </a:p>
          <a:p>
            <a:r>
              <a:rPr lang="ru-RU" sz="2000" dirty="0" smtClean="0"/>
              <a:t>сопоставление двух вступлений к сочинениям на общую тему и анализ того, в каком из вступлений удачнее сформулированы основные проблемы, которые будут раскрываться в основной части;</a:t>
            </a:r>
          </a:p>
          <a:p>
            <a:r>
              <a:rPr lang="ru-RU" sz="2000" dirty="0" smtClean="0"/>
              <a:t>проверка соответствия вступления и заключения специфике сочинения и аргументация своей позиции;</a:t>
            </a:r>
          </a:p>
          <a:p>
            <a:r>
              <a:rPr lang="ru-RU" sz="2000" dirty="0" smtClean="0"/>
              <a:t>установление соответствия литературных примеров выдвинутым тезисам и аргументам;</a:t>
            </a:r>
          </a:p>
          <a:p>
            <a:r>
              <a:rPr lang="ru-RU" sz="2000" dirty="0" smtClean="0"/>
              <a:t>формулирование логических переходов между смысловыми частями сочинения;</a:t>
            </a:r>
          </a:p>
          <a:p>
            <a:r>
              <a:rPr lang="ru-RU" sz="2000" dirty="0" smtClean="0"/>
              <a:t>выявление и обоснование фактических ошибок, допущенных в сочинении;</a:t>
            </a:r>
          </a:p>
          <a:p>
            <a:r>
              <a:rPr lang="ru-RU" sz="2000" dirty="0" smtClean="0"/>
              <a:t>редактирование фрагментов сочинения, содержащих речевые ошибки и недочеты.</a:t>
            </a:r>
          </a:p>
          <a:p>
            <a:endParaRPr lang="ru-RU" sz="2000" dirty="0"/>
          </a:p>
        </p:txBody>
      </p:sp>
    </p:spTree>
    <p:extLst>
      <p:ext uri="{BB962C8B-B14F-4D97-AF65-F5344CB8AC3E}">
        <p14:creationId xmlns:p14="http://schemas.microsoft.com/office/powerpoint/2010/main" val="1451934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7882" y="521260"/>
            <a:ext cx="8044704" cy="5422340"/>
          </a:xfrm>
          <a:solidFill>
            <a:srgbClr val="FFFFFF">
              <a:alpha val="69804"/>
            </a:srgbClr>
          </a:solidFill>
        </p:spPr>
        <p:txBody>
          <a:bodyPr/>
          <a:lstStyle/>
          <a:p>
            <a:pPr marL="0" indent="0" algn="just">
              <a:buNone/>
            </a:pPr>
            <a:r>
              <a:rPr lang="ru-RU" u="sng" dirty="0" err="1" smtClean="0"/>
              <a:t>Д.С.Лихачев</a:t>
            </a:r>
            <a:r>
              <a:rPr lang="ru-RU" u="sng" dirty="0" smtClean="0"/>
              <a:t>:</a:t>
            </a:r>
            <a:r>
              <a:rPr lang="ru-RU" dirty="0" smtClean="0"/>
              <a:t> «Надо всегда конкретно представлять себе или воображать </a:t>
            </a:r>
            <a:r>
              <a:rPr lang="ru-RU" dirty="0" smtClean="0">
                <a:effectLst>
                  <a:outerShdw blurRad="38100" dist="38100" dir="2700000" algn="tl">
                    <a:srgbClr val="000000">
                      <a:alpha val="43137"/>
                    </a:srgbClr>
                  </a:outerShdw>
                </a:effectLst>
              </a:rPr>
              <a:t>читателя </a:t>
            </a:r>
            <a:r>
              <a:rPr lang="ru-RU" dirty="0" smtClean="0"/>
              <a:t>будущей работы и как бы записывать свою беседу с ним. Пусть этот </a:t>
            </a:r>
            <a:r>
              <a:rPr lang="ru-RU" dirty="0" smtClean="0">
                <a:effectLst>
                  <a:outerShdw blurRad="38100" dist="38100" dir="2700000" algn="tl">
                    <a:srgbClr val="000000">
                      <a:alpha val="43137"/>
                    </a:srgbClr>
                  </a:outerShdw>
                </a:effectLst>
              </a:rPr>
              <a:t>воображаемый читатель </a:t>
            </a:r>
            <a:r>
              <a:rPr lang="ru-RU" dirty="0" smtClean="0"/>
              <a:t>будет скептик, заядлый спорщик, человек, не склонный принимать на веру что бы то ни было. В строго научной работе этот мысленный образ читателя должен быть высок – воображаемый читатель должен быть специалистом в излагаемой области. В научно-популярных работах этот воображаемый читатель должен быть немного непонятлив (но в меру: своего читателя не следует «обижать»)».</a:t>
            </a:r>
            <a:endParaRPr lang="ru-RU" dirty="0"/>
          </a:p>
        </p:txBody>
      </p:sp>
    </p:spTree>
    <p:extLst>
      <p:ext uri="{BB962C8B-B14F-4D97-AF65-F5344CB8AC3E}">
        <p14:creationId xmlns:p14="http://schemas.microsoft.com/office/powerpoint/2010/main" val="123697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90313"/>
            <a:ext cx="7886700" cy="858557"/>
          </a:xfrm>
          <a:solidFill>
            <a:srgbClr val="FFFFFF">
              <a:alpha val="69804"/>
            </a:srgbClr>
          </a:solidFill>
        </p:spPr>
        <p:txBody>
          <a:bodyPr/>
          <a:lstStyle/>
          <a:p>
            <a:pPr algn="ctr"/>
            <a:r>
              <a:rPr lang="ru-RU" b="1" dirty="0" smtClean="0"/>
              <a:t>Педагогическая рецензия </a:t>
            </a:r>
            <a:endParaRPr lang="ru-RU" b="1" dirty="0"/>
          </a:p>
        </p:txBody>
      </p:sp>
      <p:sp>
        <p:nvSpPr>
          <p:cNvPr id="3" name="Объект 2"/>
          <p:cNvSpPr>
            <a:spLocks noGrp="1"/>
          </p:cNvSpPr>
          <p:nvPr>
            <p:ph idx="1"/>
          </p:nvPr>
        </p:nvSpPr>
        <p:spPr>
          <a:xfrm>
            <a:off x="282387" y="1260848"/>
            <a:ext cx="8565777" cy="5449234"/>
          </a:xfrm>
          <a:solidFill>
            <a:srgbClr val="FFFFFF">
              <a:alpha val="69020"/>
            </a:srgbClr>
          </a:solidFill>
        </p:spPr>
        <p:txBody>
          <a:bodyPr/>
          <a:lstStyle/>
          <a:p>
            <a:pPr marL="0" indent="0" algn="ctr">
              <a:buNone/>
            </a:pPr>
            <a:r>
              <a:rPr lang="ru-RU" sz="2000" b="1" dirty="0" smtClean="0"/>
              <a:t>Тема (и основная мысль) сочинения</a:t>
            </a:r>
          </a:p>
          <a:p>
            <a:r>
              <a:rPr lang="ru-RU" sz="2000" dirty="0" smtClean="0"/>
              <a:t> раскрыта правильно и глубоко (указаны все основные… отмечены ведущие черты главного героя… верно сформулирован основной конфликт… раскрыты все особенности…);</a:t>
            </a:r>
          </a:p>
          <a:p>
            <a:r>
              <a:rPr lang="ru-RU" sz="2000" dirty="0" smtClean="0"/>
              <a:t>понята, но раскрыта не полно (не указано… не отмечены… лишь названы, но не раскрыты… сосредоточен только на одной проблеме…);</a:t>
            </a:r>
          </a:p>
          <a:p>
            <a:r>
              <a:rPr lang="ru-RU" sz="2000" dirty="0" smtClean="0"/>
              <a:t>не раскрыта (не указаны основные… не даётся характеристика героя; не сформулированы даже… не очерчен круг проблем… нет анализа — только пересказ);</a:t>
            </a:r>
          </a:p>
          <a:p>
            <a:r>
              <a:rPr lang="ru-RU" sz="2000" dirty="0" smtClean="0"/>
              <a:t>не понята (путает термины… не знает текст произведения… не понимает основной идеи произведения… не понимает задачи и позиции автора…);</a:t>
            </a:r>
          </a:p>
          <a:p>
            <a:r>
              <a:rPr lang="ru-RU" sz="2000" dirty="0" smtClean="0"/>
              <a:t>понята, но раскрыта поверхностно (только перечислены… не сделаны выводы о… указаны только внешние стороны… рассмотрена только одна сторона конфликта… не выявлены мотивы поведения героев… не проясняется в полной мере суть характеров… упрощённо истолковывается авторская позиция…)</a:t>
            </a:r>
          </a:p>
          <a:p>
            <a:endParaRPr lang="ru-RU" dirty="0"/>
          </a:p>
        </p:txBody>
      </p:sp>
    </p:spTree>
    <p:extLst>
      <p:ext uri="{BB962C8B-B14F-4D97-AF65-F5344CB8AC3E}">
        <p14:creationId xmlns:p14="http://schemas.microsoft.com/office/powerpoint/2010/main" val="3505911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190313"/>
            <a:ext cx="7886700" cy="858557"/>
          </a:xfrm>
          <a:solidFill>
            <a:srgbClr val="FFFFFF">
              <a:alpha val="69804"/>
            </a:srgbClr>
          </a:solidFill>
        </p:spPr>
        <p:txBody>
          <a:bodyPr/>
          <a:lstStyle/>
          <a:p>
            <a:pPr algn="ctr"/>
            <a:r>
              <a:rPr lang="ru-RU" b="1" dirty="0" smtClean="0"/>
              <a:t>Педагогическая рецензия </a:t>
            </a:r>
            <a:endParaRPr lang="ru-RU" b="1" dirty="0"/>
          </a:p>
        </p:txBody>
      </p:sp>
      <p:sp>
        <p:nvSpPr>
          <p:cNvPr id="3" name="Объект 2"/>
          <p:cNvSpPr>
            <a:spLocks noGrp="1"/>
          </p:cNvSpPr>
          <p:nvPr>
            <p:ph idx="1"/>
          </p:nvPr>
        </p:nvSpPr>
        <p:spPr>
          <a:xfrm>
            <a:off x="282387" y="1371600"/>
            <a:ext cx="8565777" cy="5338482"/>
          </a:xfrm>
          <a:solidFill>
            <a:srgbClr val="FFFFFF">
              <a:alpha val="69020"/>
            </a:srgbClr>
          </a:solidFill>
        </p:spPr>
        <p:txBody>
          <a:bodyPr/>
          <a:lstStyle/>
          <a:p>
            <a:pPr marL="0" indent="0" algn="ctr">
              <a:buNone/>
            </a:pPr>
            <a:r>
              <a:rPr lang="ru-RU" sz="2400" b="1" dirty="0" smtClean="0"/>
              <a:t>Композиция сочинения </a:t>
            </a:r>
          </a:p>
          <a:p>
            <a:pPr algn="just"/>
            <a:r>
              <a:rPr lang="ru-RU" sz="2400" dirty="0" smtClean="0"/>
              <a:t>отсутствует вступление (заключение); </a:t>
            </a:r>
          </a:p>
          <a:p>
            <a:pPr algn="just"/>
            <a:r>
              <a:rPr lang="ru-RU" sz="2400" dirty="0" smtClean="0"/>
              <a:t>вступление (заключение) не соответствует теме… </a:t>
            </a:r>
          </a:p>
          <a:p>
            <a:pPr algn="just"/>
            <a:r>
              <a:rPr lang="ru-RU" sz="2400" dirty="0" smtClean="0"/>
              <a:t>неоправданно большое вступление… </a:t>
            </a:r>
          </a:p>
          <a:p>
            <a:pPr algn="just"/>
            <a:r>
              <a:rPr lang="ru-RU" sz="2400" dirty="0" smtClean="0"/>
              <a:t>вступление и заключение полностью соответствуют теме и основной мысли сочинения…</a:t>
            </a:r>
            <a:r>
              <a:rPr lang="ru-RU" sz="2400" b="1" dirty="0" smtClean="0"/>
              <a:t> </a:t>
            </a:r>
          </a:p>
          <a:p>
            <a:pPr marL="0" indent="0" algn="ctr">
              <a:buNone/>
            </a:pPr>
            <a:r>
              <a:rPr lang="ru-RU" sz="2400" b="1" dirty="0" smtClean="0"/>
              <a:t>Логичность и последовательность изложения </a:t>
            </a:r>
          </a:p>
          <a:p>
            <a:pPr algn="just"/>
            <a:r>
              <a:rPr lang="ru-RU" sz="2400" dirty="0" smtClean="0"/>
              <a:t>нарушена логика рассуждения: сначала следует... потом…; из положения… необходимо сделать вывод о…; мысль о… только заявлена, но не развита; автор верно строит рассуждение: начиная с… и так далее.</a:t>
            </a:r>
          </a:p>
          <a:p>
            <a:endParaRPr lang="ru-RU" sz="2400" dirty="0"/>
          </a:p>
        </p:txBody>
      </p:sp>
    </p:spTree>
    <p:extLst>
      <p:ext uri="{BB962C8B-B14F-4D97-AF65-F5344CB8AC3E}">
        <p14:creationId xmlns:p14="http://schemas.microsoft.com/office/powerpoint/2010/main" val="3360359228"/>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425</TotalTime>
  <Words>3381</Words>
  <Application>Microsoft Office PowerPoint</Application>
  <PresentationFormat>Экран (4:3)</PresentationFormat>
  <Paragraphs>274</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Профессиональная деятельность учителя  русского языка и литературы  в сфере оценивания  учебных достижений обучающихся</vt:lpstr>
      <vt:lpstr>Презентация PowerPoint</vt:lpstr>
      <vt:lpstr>Уровни сформированности читательской культуры</vt:lpstr>
      <vt:lpstr>Уровни сформированности читательской культуры</vt:lpstr>
      <vt:lpstr>Уровни сформированности читательской культуры</vt:lpstr>
      <vt:lpstr>Типы обучающих заданий</vt:lpstr>
      <vt:lpstr>Презентация PowerPoint</vt:lpstr>
      <vt:lpstr>Педагогическая рецензия </vt:lpstr>
      <vt:lpstr>Педагогическая рецензия </vt:lpstr>
      <vt:lpstr>Педагогическая рецензия </vt:lpstr>
      <vt:lpstr>Педагогическая рецензия </vt:lpstr>
      <vt:lpstr>Презентация PowerPoint</vt:lpstr>
      <vt:lpstr>«Верность – измена» </vt:lpstr>
      <vt:lpstr>Работа с темами сочинений </vt:lpstr>
      <vt:lpstr>Презентация PowerPoint</vt:lpstr>
      <vt:lpstr> Смелость—трусость </vt:lpstr>
      <vt:lpstr>Верность—измена </vt:lpstr>
      <vt:lpstr>Равнодушие—отзывчивость </vt:lpstr>
      <vt:lpstr>А.С.Пушкин «Капитанская дочка»</vt:lpstr>
      <vt:lpstr>Приемы создания художественного образа человека</vt:lpstr>
      <vt:lpstr>Глава 7. «Приступ»</vt:lpstr>
      <vt:lpstr>Глава 7. «Приступ»</vt:lpstr>
      <vt:lpstr>Глава 7. «Приступ»</vt:lpstr>
      <vt:lpstr>Глава 7. «Приступ»</vt:lpstr>
      <vt:lpstr>Глава 8. «Незваный гость»</vt:lpstr>
      <vt:lpstr>Презентация PowerPoint</vt:lpstr>
      <vt:lpstr>Глава 11. «Мятежная слобода» Глава 12. «Сирота»</vt:lpstr>
      <vt:lpstr>Равнодушие—отзывчивость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Dmytro</dc:creator>
  <cp:lastModifiedBy>Павел А.Сафронов</cp:lastModifiedBy>
  <cp:revision>79</cp:revision>
  <dcterms:created xsi:type="dcterms:W3CDTF">2015-10-22T11:50:06Z</dcterms:created>
  <dcterms:modified xsi:type="dcterms:W3CDTF">2017-11-10T08:33:38Z</dcterms:modified>
</cp:coreProperties>
</file>