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2" r:id="rId4"/>
    <p:sldId id="258" r:id="rId5"/>
    <p:sldId id="263" r:id="rId6"/>
    <p:sldId id="264" r:id="rId7"/>
    <p:sldId id="265" r:id="rId8"/>
    <p:sldId id="272" r:id="rId9"/>
    <p:sldId id="269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6413"/>
    <a:srgbClr val="69EAFF"/>
    <a:srgbClr val="00C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5" autoAdjust="0"/>
    <p:restoredTop sz="94660"/>
  </p:normalViewPr>
  <p:slideViewPr>
    <p:cSldViewPr snapToGrid="0">
      <p:cViewPr varScale="1">
        <p:scale>
          <a:sx n="94" d="100"/>
          <a:sy n="94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393699"/>
            <a:ext cx="7772400" cy="1744663"/>
          </a:xfrm>
        </p:spPr>
        <p:txBody>
          <a:bodyPr anchor="b"/>
          <a:lstStyle>
            <a:lvl1pPr algn="ctr">
              <a:defRPr sz="6000" b="1" cap="none" spc="5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35400" y="2138362"/>
            <a:ext cx="46799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B7D03-B6E6-445D-9BC1-E28B942B8FE6}" type="datetimeFigureOut">
              <a:rPr lang="en-US"/>
              <a:pPr>
                <a:defRPr/>
              </a:pPr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5907A-9CAC-4E3D-851E-601407D6DF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55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C5329-658F-42D7-9A11-A5F9BF1F629A}" type="datetimeFigureOut">
              <a:rPr lang="en-US"/>
              <a:pPr>
                <a:defRPr/>
              </a:pPr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F0916-98D5-472B-A87E-F5E345AF16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560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32D5D-4D88-49D1-8C69-9B5FB51488D6}" type="datetimeFigureOut">
              <a:rPr lang="en-US"/>
              <a:pPr>
                <a:defRPr/>
              </a:pPr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3B7AC-15F0-4BB1-8373-4DC72F78D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897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207E8-227A-42AC-A9F8-0EE77528EDFF}" type="datetimeFigureOut">
              <a:rPr lang="en-US"/>
              <a:pPr>
                <a:defRPr/>
              </a:pPr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40ABC-4347-459B-A5B3-0CFA9C4870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63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E3591-0156-48C3-ACA6-50CC96FAE404}" type="datetimeFigureOut">
              <a:rPr lang="en-US"/>
              <a:pPr>
                <a:defRPr/>
              </a:pPr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53735-474A-4B3D-B6B5-498077FF26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001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4F024-0CA0-4BB7-9871-274658163E8D}" type="datetimeFigureOut">
              <a:rPr lang="en-US"/>
              <a:pPr>
                <a:defRPr/>
              </a:pPr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48FC0-07D1-42AB-A1BA-5A2D8627F6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BC42A-521F-42E6-9E20-AACC2C1BEA3D}" type="datetimeFigureOut">
              <a:rPr lang="en-US"/>
              <a:pPr>
                <a:defRPr/>
              </a:pPr>
              <a:t>3/6/2018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4A389-376D-4B27-87FA-74D70B6CD9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175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16917-BFE0-4A0D-80A5-F3AE5ECAE8E5}" type="datetimeFigureOut">
              <a:rPr lang="en-US"/>
              <a:pPr>
                <a:defRPr/>
              </a:pPr>
              <a:t>3/6/2018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1C591-03F7-4080-86DD-B49F6A7224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971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F9655-84AB-4F59-BCC3-F432725308E2}" type="datetimeFigureOut">
              <a:rPr lang="en-US"/>
              <a:pPr>
                <a:defRPr/>
              </a:pPr>
              <a:t>3/6/2018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FB1E3-644E-4D0C-82D0-4869C489A5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20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A3218-F0E1-45E5-AFCD-2421672714FD}" type="datetimeFigureOut">
              <a:rPr lang="en-US"/>
              <a:pPr>
                <a:defRPr/>
              </a:pPr>
              <a:t>3/6/2018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F71D6-4888-4F80-9D09-68D0571AD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653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8E309-260B-485A-9B2F-5B57C2921C0C}" type="datetimeFigureOut">
              <a:rPr lang="en-US"/>
              <a:pPr>
                <a:defRPr/>
              </a:pPr>
              <a:t>3/6/2018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20F55-405F-4DEB-9897-98C4FC9FB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0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C6C3CB2-9D99-49E0-B015-DA6DFD2FB8E9}" type="datetimeFigureOut">
              <a:rPr lang="en-US"/>
              <a:pPr>
                <a:defRPr/>
              </a:pPr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D0D21DD-4644-4CB8-9C7F-87FA7CFFED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1" r:id="rId2"/>
    <p:sldLayoutId id="2147483720" r:id="rId3"/>
    <p:sldLayoutId id="2147483723" r:id="rId4"/>
    <p:sldLayoutId id="2147483719" r:id="rId5"/>
    <p:sldLayoutId id="2147483718" r:id="rId6"/>
    <p:sldLayoutId id="2147483717" r:id="rId7"/>
    <p:sldLayoutId id="2147483716" r:id="rId8"/>
    <p:sldLayoutId id="2147483715" r:id="rId9"/>
    <p:sldLayoutId id="2147483714" r:id="rId10"/>
    <p:sldLayoutId id="214748371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50">
          <a:ln w="9525" cmpd="sng">
            <a:solidFill>
              <a:schemeClr val="bg1"/>
            </a:solidFill>
            <a:prstDash val="solid"/>
          </a:ln>
          <a:solidFill>
            <a:srgbClr val="FEFEFE"/>
          </a:solidFill>
          <a:effectLst>
            <a:glow rad="38100">
              <a:schemeClr val="accent1">
                <a:alpha val="40000"/>
              </a:schemeClr>
            </a:glow>
            <a:outerShdw dist="38100" dir="6000000" rotWithShape="0">
              <a:schemeClr val="tx1">
                <a:alpha val="97000"/>
              </a:scheme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FEFEFE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FEFEFE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FEFEFE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FEFEFE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FEFEFE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FEFEFE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FEFEFE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FEFEFE"/>
          </a:solidFill>
          <a:latin typeface="Arial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7824" y="1042024"/>
            <a:ext cx="7366715" cy="174466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C00000"/>
                </a:solidFill>
              </a:rPr>
              <a:t>Сотрудничество образовательного технопарка «Вектор» с образовательными организациями и промышленными предприятиями ЗГО по формированию интереса к рабочим и инженерным специальностям</a:t>
            </a:r>
            <a:endParaRPr lang="en-US" sz="2800" dirty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892300" y="4597400"/>
            <a:ext cx="4679950" cy="1655763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Володченко Дмитрий Петрович, руководитель образовательного технопарка «Вектор»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7703" y="872119"/>
            <a:ext cx="7886700" cy="132556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В настоящее время в общей численности населения Златоустовского городского округа молодежь составляет 20–22 %.  За последние 6 лет из города уехало 8 тысяч человек, 7 тысяч человек – молодежь.</a:t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7171" name="Picture 2" descr="C:\Documents and Settings\User\Рабочий стол\Вектор\городской семинар\проблем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413125" y="2468563"/>
            <a:ext cx="4905375" cy="24114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757" y="262551"/>
            <a:ext cx="7886700" cy="724277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/>
              <a:t>Что делать?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28650" y="995363"/>
          <a:ext cx="7886700" cy="482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86700"/>
              </a:tblGrid>
              <a:tr h="16086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во-первых, перестроить систему </a:t>
                      </a:r>
                      <a:r>
                        <a:rPr lang="ru-RU" sz="2000" b="1" dirty="0" err="1" smtClean="0"/>
                        <a:t>профориентационной</a:t>
                      </a:r>
                      <a:r>
                        <a:rPr lang="ru-RU" sz="2000" b="1" dirty="0" smtClean="0"/>
                        <a:t> работы в образовательных организациях, воспитывать уважительное отношение к профессиям рабочего и инженера;</a:t>
                      </a:r>
                      <a:endParaRPr lang="ru-RU" sz="2000" dirty="0" smtClean="0"/>
                    </a:p>
                  </a:txBody>
                  <a:tcPr marT="45725" marB="45725"/>
                </a:tc>
              </a:tr>
              <a:tr h="19798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-во-вторых, организовать взаимодействие с представителями работодателей, сотрудничество с учреждениями среднего и высшего профессионального образования по профориентации обучающихся, воспитанников;</a:t>
                      </a:r>
                    </a:p>
                  </a:txBody>
                  <a:tcPr marT="45725" marB="45725"/>
                </a:tc>
              </a:tr>
              <a:tr h="123743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в-третьих, информировать выпускников и их родителей (законных представителей),педагогов  о </a:t>
                      </a:r>
                      <a:r>
                        <a:rPr lang="ru-RU" sz="2000" dirty="0" err="1" smtClean="0"/>
                        <a:t>востребованности</a:t>
                      </a:r>
                      <a:r>
                        <a:rPr lang="ru-RU" sz="2000" dirty="0" smtClean="0"/>
                        <a:t> специалистов на рынке труда Златоустовского городского округа</a:t>
                      </a:r>
                      <a:endParaRPr lang="ru-RU" sz="2000" dirty="0"/>
                    </a:p>
                  </a:txBody>
                  <a:tcPr marT="45725" marB="457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Воспитательная система «</a:t>
            </a:r>
            <a:r>
              <a:rPr lang="ru-RU" sz="2800" dirty="0" err="1" smtClean="0"/>
              <a:t>Инженерика</a:t>
            </a:r>
            <a:r>
              <a:rPr lang="ru-RU" sz="2800" dirty="0" smtClean="0"/>
              <a:t>»</a:t>
            </a:r>
            <a:endParaRPr lang="en-US" sz="2800" dirty="0">
              <a:solidFill>
                <a:srgbClr val="70AD47">
                  <a:tint val="1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55638" y="1736725"/>
            <a:ext cx="3886200" cy="4351338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  Инженерная культура должна выступать не только как непременный результат пропедевтики инженерного образования, но и как личностная характеристика обучающегося.   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2289175"/>
            <a:ext cx="3886200" cy="4351338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  <p:pic>
        <p:nvPicPr>
          <p:cNvPr id="9221" name="Picture 2" descr="C:\Documents and Settings\User\Рабочий стол\Вектор\обл стажировка\ранняя профориентация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746847">
            <a:off x="4730750" y="2578100"/>
            <a:ext cx="3670300" cy="3105150"/>
          </a:xfrm>
          <a:prstGeom prst="rect">
            <a:avLst/>
          </a:prstGeom>
          <a:noFill/>
          <a:ln w="41275">
            <a:solidFill>
              <a:srgbClr val="DB641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3918" y="135803"/>
            <a:ext cx="7886700" cy="841972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/>
              <a:t>Мы готовы помочь!</a:t>
            </a:r>
            <a:endParaRPr lang="ru-RU" sz="3200" dirty="0"/>
          </a:p>
        </p:txBody>
      </p:sp>
      <p:pic>
        <p:nvPicPr>
          <p:cNvPr id="4" name="Picture 5" descr="C:\Documents and Settings\User\Мои документы\Загрузки\проекты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653587">
            <a:off x="5761038" y="838200"/>
            <a:ext cx="2876550" cy="4075113"/>
          </a:xfrm>
          <a:ln w="41275">
            <a:solidFill>
              <a:schemeClr val="accent3">
                <a:lumMod val="75000"/>
              </a:schemeClr>
            </a:solidFill>
          </a:ln>
        </p:spPr>
      </p:pic>
      <p:pic>
        <p:nvPicPr>
          <p:cNvPr id="5" name="Picture 4" descr="C:\Documents and Settings\User\Мои документы\Загрузки\исследования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84394">
            <a:off x="2928938" y="1928813"/>
            <a:ext cx="2895600" cy="4094162"/>
          </a:xfrm>
          <a:prstGeom prst="rect">
            <a:avLst/>
          </a:prstGeom>
          <a:noFill/>
          <a:ln w="41275">
            <a:solidFill>
              <a:schemeClr val="accent1">
                <a:lumMod val="75000"/>
              </a:schemeClr>
            </a:solidFill>
          </a:ln>
        </p:spPr>
      </p:pic>
      <p:pic>
        <p:nvPicPr>
          <p:cNvPr id="10245" name="Picture 3" descr="C:\Documents and Settings\User\Мои документы\Загрузки\как_стать_успешным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545245">
            <a:off x="236538" y="1271588"/>
            <a:ext cx="2854325" cy="4038600"/>
          </a:xfrm>
          <a:prstGeom prst="rect">
            <a:avLst/>
          </a:prstGeom>
          <a:noFill/>
          <a:ln w="4127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>Мастер-класс по </a:t>
            </a:r>
            <a:r>
              <a:rPr lang="ru-RU" sz="2800" dirty="0" err="1" smtClean="0"/>
              <a:t>авиамоделированию</a:t>
            </a:r>
            <a:endParaRPr lang="ru-RU" sz="2800" dirty="0"/>
          </a:p>
        </p:txBody>
      </p:sp>
      <p:pic>
        <p:nvPicPr>
          <p:cNvPr id="11267" name="Picture 5" descr="C:\Documents and Settings\User\Рабочий стол\Вектор\обл стажировка\на сайт\Куса\DSC_008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487062">
            <a:off x="1138238" y="1670050"/>
            <a:ext cx="6513512" cy="4346575"/>
          </a:xfrm>
          <a:noFill/>
          <a:ln w="41275">
            <a:solidFill>
              <a:srgbClr val="FF66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2024" y="208230"/>
            <a:ext cx="7886700" cy="760491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/>
              <a:t>Ежегодные </a:t>
            </a:r>
            <a:r>
              <a:rPr lang="ru-RU" sz="3200" dirty="0" smtClean="0"/>
              <a:t>мероприятия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0500" y="796925"/>
          <a:ext cx="8664575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64575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•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Международные состязания роботов. Муниципальный этап </a:t>
                      </a:r>
                      <a:endParaRPr lang="ru-RU" sz="2400" dirty="0"/>
                    </a:p>
                  </a:txBody>
                  <a:tcPr marL="91444" marR="91444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•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Городской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лего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– фестиваль «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Лего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– фантазии»</a:t>
                      </a:r>
                    </a:p>
                  </a:txBody>
                  <a:tcPr marL="91444" marR="91444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•  Городская краеведческая игра «Путешествие в стиле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геокешинг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»</a:t>
                      </a:r>
                    </a:p>
                  </a:txBody>
                  <a:tcPr marL="91444" marR="91444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•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Городской заочный конкурс «Неделя науки и техники»</a:t>
                      </a:r>
                    </a:p>
                  </a:txBody>
                  <a:tcPr marL="91444" marR="91444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•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Городская олимпиада по начальному техническому моделированию</a:t>
                      </a:r>
                    </a:p>
                  </a:txBody>
                  <a:tcPr marL="91444" marR="91444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•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Первенство города по картингу и кроссу на квадроциклах</a:t>
                      </a:r>
                    </a:p>
                  </a:txBody>
                  <a:tcPr marL="91444" marR="91444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•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Первенство города по судомодельному спорту среди обучающихся ЗГО</a:t>
                      </a:r>
                    </a:p>
                  </a:txBody>
                  <a:tcPr marL="91444" marR="91444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•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Открытое Первенство города по авиационным моделям для закрытых помещений</a:t>
                      </a:r>
                    </a:p>
                  </a:txBody>
                  <a:tcPr marL="91444" marR="91444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•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Открытое Первенство и Чемпионат ЗГО по свободнолетающим авиационным моделям среди обучающихся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им.Л.А.Комарова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44" marR="9144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0131" y="262551"/>
            <a:ext cx="7886700" cy="805758"/>
          </a:xfrm>
        </p:spPr>
        <p:txBody>
          <a:bodyPr/>
          <a:lstStyle/>
          <a:p>
            <a:pPr>
              <a:defRPr/>
            </a:pPr>
            <a:r>
              <a:rPr lang="ru-RU" sz="3200" dirty="0" smtClean="0"/>
              <a:t>День рождения технопарка</a:t>
            </a:r>
            <a:endParaRPr lang="ru-RU" sz="3200" dirty="0"/>
          </a:p>
        </p:txBody>
      </p:sp>
      <p:pic>
        <p:nvPicPr>
          <p:cNvPr id="4" name="Picture 2" descr="C:\Documents and Settings\User\Рабочий стол\Вектор\обл стажировка\на сайт\Куса\DSC_032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20536284">
            <a:off x="371475" y="1527175"/>
            <a:ext cx="4008438" cy="2670175"/>
          </a:xfrm>
          <a:ln w="41275">
            <a:solidFill>
              <a:schemeClr val="accent6">
                <a:lumMod val="75000"/>
              </a:schemeClr>
            </a:solidFill>
          </a:ln>
        </p:spPr>
      </p:pic>
      <p:pic>
        <p:nvPicPr>
          <p:cNvPr id="19460" name="Picture 4" descr="C:\Documents and Settings\User\Рабочий стол\Вектор\обл стажировка\на сайт\Куса\DSC_006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74591">
            <a:off x="5016500" y="1566863"/>
            <a:ext cx="3889375" cy="2593975"/>
          </a:xfrm>
          <a:prstGeom prst="rect">
            <a:avLst/>
          </a:prstGeom>
          <a:noFill/>
          <a:ln w="4127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1" name="Picture 7" descr="C:\Documents and Settings\User\Рабочий стол\Вектор\обл стажировка\на сайт\Куса\DSC_0237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35288" y="4210050"/>
            <a:ext cx="3968750" cy="2647950"/>
          </a:xfrm>
          <a:prstGeom prst="rect">
            <a:avLst/>
          </a:prstGeom>
          <a:noFill/>
          <a:ln w="41275">
            <a:solidFill>
              <a:srgbClr val="CC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Продвижение продуктов деятельности технопарка</a:t>
            </a:r>
            <a:endParaRPr lang="ru-RU" dirty="0"/>
          </a:p>
        </p:txBody>
      </p:sp>
      <p:sp>
        <p:nvSpPr>
          <p:cNvPr id="1536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smtClean="0"/>
              <a:t> Модифицированные багги, сконструированные для эксплуатации в условиях среднегорья</a:t>
            </a:r>
          </a:p>
        </p:txBody>
      </p:sp>
      <p:pic>
        <p:nvPicPr>
          <p:cNvPr id="15364" name="Picture 2" descr="C:\Documents and Settings\User\Рабочий стол\Вектор\обл стажировка\багги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20955671">
            <a:off x="4629150" y="2543175"/>
            <a:ext cx="3886200" cy="2916238"/>
          </a:xfrm>
          <a:ln w="28575">
            <a:solidFill>
              <a:srgbClr val="FF66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</TotalTime>
  <Words>234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Сотрудничество образовательного технопарка «Вектор» с образовательными организациями и промышленными предприятиями ЗГО по формированию интереса к рабочим и инженерным специальностям</vt:lpstr>
      <vt:lpstr> В настоящее время в общей численности населения Златоустовского городского округа молодежь составляет 20–22 %.  За последние 6 лет из города уехало 8 тысяч человек, 7 тысяч человек – молодежь. </vt:lpstr>
      <vt:lpstr>Что делать?</vt:lpstr>
      <vt:lpstr>Воспитательная система «Инженерика»</vt:lpstr>
      <vt:lpstr>Мы готовы помочь!</vt:lpstr>
      <vt:lpstr>Мастер-класс по авиамоделированию</vt:lpstr>
      <vt:lpstr>Ежегодные мероприятия</vt:lpstr>
      <vt:lpstr>День рождения технопарка</vt:lpstr>
      <vt:lpstr>Продвижение продуктов деятельности технопарка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pptforschool.ru</dc:creator>
  <cp:lastModifiedBy>Павел А.Сафронов</cp:lastModifiedBy>
  <cp:revision>9</cp:revision>
  <dcterms:created xsi:type="dcterms:W3CDTF">2018-01-11T14:55:09Z</dcterms:created>
  <dcterms:modified xsi:type="dcterms:W3CDTF">2018-03-06T03:47:45Z</dcterms:modified>
</cp:coreProperties>
</file>