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353" r:id="rId4"/>
    <p:sldId id="352" r:id="rId5"/>
    <p:sldId id="328" r:id="rId6"/>
    <p:sldId id="329" r:id="rId7"/>
    <p:sldId id="330" r:id="rId8"/>
    <p:sldId id="256" r:id="rId9"/>
    <p:sldId id="259" r:id="rId10"/>
    <p:sldId id="358" r:id="rId11"/>
    <p:sldId id="265" r:id="rId12"/>
    <p:sldId id="266" r:id="rId13"/>
    <p:sldId id="267" r:id="rId14"/>
    <p:sldId id="268" r:id="rId15"/>
    <p:sldId id="264" r:id="rId16"/>
    <p:sldId id="357" r:id="rId17"/>
    <p:sldId id="362" r:id="rId18"/>
    <p:sldId id="273" r:id="rId19"/>
    <p:sldId id="276" r:id="rId20"/>
    <p:sldId id="277" r:id="rId21"/>
    <p:sldId id="278" r:id="rId22"/>
    <p:sldId id="283" r:id="rId23"/>
    <p:sldId id="284" r:id="rId24"/>
    <p:sldId id="363" r:id="rId25"/>
    <p:sldId id="289" r:id="rId26"/>
    <p:sldId id="290" r:id="rId27"/>
    <p:sldId id="291" r:id="rId28"/>
    <p:sldId id="292" r:id="rId29"/>
    <p:sldId id="293" r:id="rId30"/>
    <p:sldId id="294" r:id="rId31"/>
    <p:sldId id="296" r:id="rId32"/>
    <p:sldId id="297" r:id="rId33"/>
    <p:sldId id="298" r:id="rId34"/>
    <p:sldId id="355" r:id="rId35"/>
    <p:sldId id="299" r:id="rId36"/>
    <p:sldId id="285" r:id="rId37"/>
    <p:sldId id="360" r:id="rId38"/>
    <p:sldId id="359" r:id="rId39"/>
    <p:sldId id="301" r:id="rId40"/>
    <p:sldId id="302" r:id="rId41"/>
    <p:sldId id="304" r:id="rId42"/>
    <p:sldId id="305" r:id="rId43"/>
    <p:sldId id="306" r:id="rId44"/>
    <p:sldId id="307" r:id="rId45"/>
    <p:sldId id="286" r:id="rId46"/>
    <p:sldId id="287" r:id="rId47"/>
    <p:sldId id="361" r:id="rId48"/>
    <p:sldId id="288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64" r:id="rId68"/>
    <p:sldId id="365" r:id="rId69"/>
    <p:sldId id="366" r:id="rId70"/>
    <p:sldId id="367" r:id="rId71"/>
    <p:sldId id="349" r:id="rId72"/>
    <p:sldId id="350" r:id="rId73"/>
  </p:sldIdLst>
  <p:sldSz cx="9144000" cy="6858000" type="screen4x3"/>
  <p:notesSz cx="6858000" cy="9144000"/>
  <p:custDataLst>
    <p:tags r:id="rId7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" initials="Л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3DB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>
        <p:scale>
          <a:sx n="105" d="100"/>
          <a:sy n="105" d="100"/>
        </p:scale>
        <p:origin x="-179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7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0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4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9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9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0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0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6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3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8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1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1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B123-BB96-4744-96A8-61E1C6C2043B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3534-4520-42D5-884E-38FC1AB02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A0E820-1124-41EE-97E3-B671ADEABB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26.12.2019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77E595-42B3-4146-9773-6538FDB3BD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www.vesty.co.il/PicServer5/2019/08/05/9406089/94060850100297640360no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948" y="5655798"/>
            <a:ext cx="2939144" cy="10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7" b="36929"/>
          <a:stretch/>
        </p:blipFill>
        <p:spPr>
          <a:xfrm>
            <a:off x="1838960" y="4328160"/>
            <a:ext cx="5405120" cy="1008498"/>
          </a:xfrm>
          <a:prstGeom prst="rect">
            <a:avLst/>
          </a:prstGeom>
        </p:spPr>
      </p:pic>
      <p:sp>
        <p:nvSpPr>
          <p:cNvPr id="7" name="Как научить"/>
          <p:cNvSpPr txBox="1"/>
          <p:nvPr/>
        </p:nvSpPr>
        <p:spPr>
          <a:xfrm>
            <a:off x="117566" y="979075"/>
            <a:ext cx="8847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  <a:t>Как научить школьников 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  <a:t>решать задачи 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ru-RU" sz="4000" b="1" dirty="0">
                <a:solidFill>
                  <a:srgbClr val="FF0000"/>
                </a:solidFill>
                <a:latin typeface="Calibri" panose="020F0502020204030204"/>
              </a:rPr>
              <a:t>по физике?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2209" y="3274423"/>
            <a:ext cx="659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Генденштейн </a:t>
            </a:r>
            <a:r>
              <a:rPr lang="ru-RU" sz="2800" b="1" dirty="0" smtClean="0">
                <a:solidFill>
                  <a:srgbClr val="0000CC"/>
                </a:solidFill>
              </a:rPr>
              <a:t>Лев </a:t>
            </a:r>
            <a:r>
              <a:rPr lang="ru-RU" sz="2800" b="1" dirty="0" err="1" smtClean="0">
                <a:solidFill>
                  <a:srgbClr val="0000CC"/>
                </a:solidFill>
              </a:rPr>
              <a:t>Элевич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4623" y="287774"/>
            <a:ext cx="5894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Задача — психологическая ловушка</a:t>
            </a: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323" y="933360"/>
            <a:ext cx="8362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Задача состоит из </a:t>
            </a:r>
            <a:r>
              <a:rPr lang="ru-RU" sz="26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323" y="4888389"/>
            <a:ext cx="88093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Повествовательные предложения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ничего не требуют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от ученика — в них «просто» содержится некоторая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323" y="1548169"/>
            <a:ext cx="880935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задачи —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повествовательные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предложения. </a:t>
            </a:r>
          </a:p>
          <a:p>
            <a:pPr>
              <a:spcAft>
                <a:spcPts val="6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«Тело свободно падает с высоты 80 м без начальной скорости». </a:t>
            </a:r>
          </a:p>
          <a:p>
            <a:pPr>
              <a:spcAft>
                <a:spcPts val="6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«Участок электрической цепи состоит из двух последовательно соединённых резисторов сопротивлениями 2 Ом и 3 Ом. Напряжение на концах участка равно 10 В».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2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193011"/>
            <a:ext cx="8820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же задачи — это всегда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вопросительное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побудительное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предложение.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Такие предложения содержат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прямое требование.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50" y="1717011"/>
            <a:ext cx="88201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«Чему равна скорость тела непосредственно перед падением на землю?»</a:t>
            </a:r>
          </a:p>
          <a:p>
            <a:pPr>
              <a:spcAft>
                <a:spcPts val="12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«Найдите напряжение на каждом резисторе».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этой причине внимание ученика невольно фокусируется на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вопросе задачи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её условие становится «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фоном с неясными очертаниями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>
              <a:spcAft>
                <a:spcPts val="120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этом и состоит ловушка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потому что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найти ответ на вопрос задачи можно, только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исследовав ситуацию,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описанную в условии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20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511" y="330319"/>
            <a:ext cx="6864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«Медвежья услуга» задач на подстановку</a:t>
            </a: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08" y="1100075"/>
            <a:ext cx="862536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знакомстве с новой формулой её обычно «обкатывают» с помощью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 на подстановку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чтобы ученики лучше запомнили формулу. 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у учеников формируется иллюзия, что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задачи достаточно найти «нужную формулу» из учебника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такими же буквами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формулы воспринимаются учениками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как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ru-RU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шаблоны для подстановки численных значений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Физический смысл формул учениками не осознаётся.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30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4898" y="50237"/>
            <a:ext cx="3505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Учитель — фокусник</a:t>
            </a:r>
            <a:r>
              <a:rPr lang="ru-RU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730" y="548580"/>
            <a:ext cx="901027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«Обучение» решению более трудных задач часто происходит так: учитель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рассказывает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ученикам решения задач.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Ученик: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учитель написал на доске именно эти формулы? Как он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угадал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что они приведут к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ответу на вопрос задачи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? Учитель кажется ученику фокусником.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 не видит разгадки фокуса и поэтому вынужден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заучивать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решения задач вместе с условиями. </a:t>
            </a:r>
            <a:b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 —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натаскивание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! Оно неприятно и ненадёжно.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Недоумение ученика обусловлено только тем, что его внимание сфокусировано на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вопросе задачи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не на её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бы ученик сфокусировал внимание на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задачи,  то увидел бы, что учитель записывает просто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соотношения, справедливые для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описанной в условии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80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679" y="275236"/>
            <a:ext cx="5534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cs typeface="Arial" panose="020B0604020202020204" pitchFamily="34" charset="0"/>
              </a:rPr>
              <a:t>Обучение пало жертвой контроля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929084"/>
            <a:ext cx="8991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Важная особенность «расчётных» задач —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быстрота проверки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благодаря чему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преподаватель может проверять работы 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десятков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учеников. 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Вследствие этого расчётные задачи стали средством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хотя первоначально они родились как средство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исследованию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предложенной в условии ситуации. 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принципа «</a:t>
            </a:r>
            <a:r>
              <a:rPr lang="ru-RU" sz="26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проверяют, так и учат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», учителя стали использовать для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задачи, разработанные для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26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непригодные для обучения решению задач. 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Чтобы научить школьников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решать задачи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у них исследовательский подход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900"/>
              </a:spcAft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Первым шагом к этому является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  <a:r>
              <a:rPr lang="ru-RU" sz="2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54" y="836023"/>
            <a:ext cx="5141331" cy="59080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8221" y="122161"/>
            <a:ext cx="5649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«Золотое правило» решения задач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539" y="1863634"/>
            <a:ext cx="4972596" cy="3299040"/>
          </a:xfrm>
          <a:prstGeom prst="roundRect">
            <a:avLst>
              <a:gd name="adj" fmla="val 10574"/>
            </a:avLst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68638" y="2458004"/>
            <a:ext cx="31753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Это самое трудное!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</a:rPr>
              <a:t>Ученик должен </a:t>
            </a:r>
            <a:br>
              <a:rPr lang="ru-RU" sz="2600" b="1" dirty="0">
                <a:solidFill>
                  <a:srgbClr val="FF0000"/>
                </a:solidFill>
              </a:rPr>
            </a:br>
            <a:r>
              <a:rPr lang="ru-RU" sz="2600" b="1" dirty="0">
                <a:solidFill>
                  <a:srgbClr val="FF0000"/>
                </a:solidFill>
              </a:rPr>
              <a:t>САМ СЕБЕ ПОСТАВИТЬ эти вопросы.  </a:t>
            </a: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5312220" y="2574080"/>
            <a:ext cx="665290" cy="278674"/>
          </a:xfrm>
          <a:prstGeom prst="rightArrow">
            <a:avLst>
              <a:gd name="adj1" fmla="val 38606"/>
              <a:gd name="adj2" fmla="val 87598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24803" y="4622743"/>
            <a:ext cx="34191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CC"/>
                </a:solidFill>
              </a:rPr>
              <a:t>Но этому обычно </a:t>
            </a:r>
            <a:br>
              <a:rPr lang="ru-RU" sz="2600" b="1" dirty="0">
                <a:solidFill>
                  <a:srgbClr val="0000CC"/>
                </a:solidFill>
              </a:rPr>
            </a:br>
            <a:r>
              <a:rPr lang="ru-RU" sz="2600" b="1" dirty="0">
                <a:solidFill>
                  <a:srgbClr val="0000CC"/>
                </a:solidFill>
              </a:rPr>
              <a:t>не учат!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</a:rPr>
              <a:t>Поэтому ученики</a:t>
            </a:r>
            <a:r>
              <a:rPr lang="ru-RU" sz="2600" b="1" dirty="0">
                <a:solidFill>
                  <a:srgbClr val="0000CC"/>
                </a:solidFill>
              </a:rPr>
              <a:t> </a:t>
            </a:r>
            <a:br>
              <a:rPr lang="ru-RU" sz="2600" b="1" dirty="0">
                <a:solidFill>
                  <a:srgbClr val="0000CC"/>
                </a:solidFill>
              </a:rPr>
            </a:br>
            <a:r>
              <a:rPr lang="ru-RU" sz="2600" b="1" dirty="0">
                <a:solidFill>
                  <a:srgbClr val="FF0000"/>
                </a:solidFill>
              </a:rPr>
              <a:t>и</a:t>
            </a:r>
            <a:r>
              <a:rPr lang="ru-RU" sz="2600" b="1" dirty="0">
                <a:solidFill>
                  <a:srgbClr val="0000CC"/>
                </a:solidFill>
              </a:rPr>
              <a:t> </a:t>
            </a:r>
            <a:r>
              <a:rPr lang="ru-RU" sz="2600" b="1" dirty="0">
                <a:solidFill>
                  <a:srgbClr val="FF0000"/>
                </a:solidFill>
              </a:rPr>
              <a:t>не умеют решать задачи…</a:t>
            </a:r>
          </a:p>
        </p:txBody>
      </p:sp>
    </p:spTree>
    <p:extLst>
      <p:ext uri="{BB962C8B-B14F-4D97-AF65-F5344CB8AC3E}">
        <p14:creationId xmlns:p14="http://schemas.microsoft.com/office/powerpoint/2010/main" val="27490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26000" decel="2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16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uild="p"/>
      <p:bldP spid="10" grpId="0" animBg="1"/>
      <p:bldP spid="10" grpId="1" animBg="1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534" y="204738"/>
            <a:ext cx="401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ОБОБЩЕНИЕ ЦЕЛИ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090" y="4110444"/>
            <a:ext cx="216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Решить задачу</a:t>
            </a:r>
          </a:p>
        </p:txBody>
      </p:sp>
      <p:sp>
        <p:nvSpPr>
          <p:cNvPr id="4" name="Стрелка вправо 3"/>
          <p:cNvSpPr>
            <a:spLocks noChangeAspect="1"/>
          </p:cNvSpPr>
          <p:nvPr/>
        </p:nvSpPr>
        <p:spPr>
          <a:xfrm rot="18900000">
            <a:off x="4549193" y="2381583"/>
            <a:ext cx="1079862" cy="300204"/>
          </a:xfrm>
          <a:prstGeom prst="rightArrow">
            <a:avLst>
              <a:gd name="adj1" fmla="val 55459"/>
              <a:gd name="adj2" fmla="val 132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33455" y="2863013"/>
            <a:ext cx="4742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</a:rPr>
              <a:t>Научиться решать задачи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1967" y="1492472"/>
            <a:ext cx="5333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Научиться исследовать</a:t>
            </a:r>
          </a:p>
        </p:txBody>
      </p:sp>
      <p:sp>
        <p:nvSpPr>
          <p:cNvPr id="9" name="Стрелка вправо 8"/>
          <p:cNvSpPr>
            <a:spLocks noChangeAspect="1"/>
          </p:cNvSpPr>
          <p:nvPr/>
        </p:nvSpPr>
        <p:spPr>
          <a:xfrm rot="18900000">
            <a:off x="2095205" y="3668082"/>
            <a:ext cx="798798" cy="222068"/>
          </a:xfrm>
          <a:prstGeom prst="rightArrow">
            <a:avLst>
              <a:gd name="adj1" fmla="val 55459"/>
              <a:gd name="adj2" fmla="val 1328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73124" y="5085806"/>
            <a:ext cx="5386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Что должно быть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объектом исследования? </a:t>
            </a:r>
          </a:p>
        </p:txBody>
      </p:sp>
    </p:spTree>
    <p:extLst>
      <p:ext uri="{BB962C8B-B14F-4D97-AF65-F5344CB8AC3E}">
        <p14:creationId xmlns:p14="http://schemas.microsoft.com/office/powerpoint/2010/main" val="32664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531"/>
            <a:ext cx="9019714" cy="171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</a:rPr>
              <a:t>Обучение исследованию — </a:t>
            </a:r>
            <a:b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Метод исследования </a:t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ключевых ситуаций (МИКС)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631" y="1906814"/>
            <a:ext cx="850202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Тысячи задач школьного курса физики группируются вокруг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нескольких десятков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ситуаций, которые можно назвать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ученики научатся исследовать эти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десятков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ключевых ситуаций, то они смогут решить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тысячи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задач, основанных на этих ситуациях.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ситуации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объектами исследования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для формирования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исследовательского подхода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при изучении физики и обучении решению задач.</a:t>
            </a:r>
          </a:p>
        </p:txBody>
      </p:sp>
    </p:spTree>
    <p:extLst>
      <p:ext uri="{BB962C8B-B14F-4D97-AF65-F5344CB8AC3E}">
        <p14:creationId xmlns:p14="http://schemas.microsoft.com/office/powerpoint/2010/main" val="34172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043" y="245833"/>
            <a:ext cx="8824404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ключевых ситуаций</a:t>
            </a:r>
          </a:p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lang="ru-RU" sz="2800" dirty="0">
              <a:solidFill>
                <a:srgbClr val="0000C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Равномерное движение тела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с разными скоростями на двух участках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груза, подвешенного на пружине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Покой и движение тела при учёте трения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Закон Архимеда. Плавание тела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жидкости в сообщающихся сосудах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поршней гидравлического пресса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грузов на рычаге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Подъём груза с помощью блока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Подъём груза по наклонной плоскости</a:t>
            </a:r>
          </a:p>
        </p:txBody>
      </p:sp>
    </p:spTree>
    <p:extLst>
      <p:ext uri="{BB962C8B-B14F-4D97-AF65-F5344CB8AC3E}">
        <p14:creationId xmlns:p14="http://schemas.microsoft.com/office/powerpoint/2010/main" val="2669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107" y="197346"/>
            <a:ext cx="8433786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8 класс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/>
              <a:t>•	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теплового равновесия между телами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Электризация тел (в том числе через влияние)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Прохождение постоянного тока по проводнику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Прохождение тока по последовательно и параллельно соединённым проводникам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Взаимодействие проводников с токами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Взаимодействие между магнитами и проводниками с токами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Поворот рамки с током в магнитном поле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Возникновение индукционного тока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Формирование изображения в зеркале </a:t>
            </a:r>
          </a:p>
          <a:p>
            <a:pPr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•	Формирование изображения в тонкой линзе </a:t>
            </a:r>
          </a:p>
        </p:txBody>
      </p:sp>
    </p:spTree>
    <p:extLst>
      <p:ext uri="{BB962C8B-B14F-4D97-AF65-F5344CB8AC3E}">
        <p14:creationId xmlns:p14="http://schemas.microsoft.com/office/powerpoint/2010/main" val="4117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Иссл подх"/>
          <p:cNvSpPr txBox="1"/>
          <p:nvPr/>
        </p:nvSpPr>
        <p:spPr>
          <a:xfrm>
            <a:off x="176350" y="979075"/>
            <a:ext cx="8730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685800">
              <a:defRPr sz="4000" b="1">
                <a:solidFill>
                  <a:srgbClr val="FF0000"/>
                </a:solidFill>
                <a:latin typeface="Calibri" panose="020F0502020204030204"/>
              </a:defRPr>
            </a:lvl1pPr>
          </a:lstStyle>
          <a:p>
            <a:r>
              <a:rPr lang="ru-RU" dirty="0"/>
              <a:t>Исследовательский подход </a:t>
            </a:r>
            <a:br>
              <a:rPr lang="ru-RU" dirty="0"/>
            </a:br>
            <a:r>
              <a:rPr lang="ru-RU" dirty="0"/>
              <a:t>к изучению физики </a:t>
            </a:r>
            <a:br>
              <a:rPr lang="ru-RU" dirty="0"/>
            </a:br>
            <a:r>
              <a:rPr lang="ru-RU" dirty="0"/>
              <a:t>в соответствии с ФГОС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948" y="5655798"/>
            <a:ext cx="2939144" cy="10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7" b="36929"/>
          <a:stretch/>
        </p:blipFill>
        <p:spPr>
          <a:xfrm>
            <a:off x="1838960" y="4328160"/>
            <a:ext cx="5405120" cy="10084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3863" y="3274423"/>
            <a:ext cx="387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Генденштейн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0000CC"/>
                </a:solidFill>
              </a:rPr>
              <a:t>Лев </a:t>
            </a:r>
            <a:r>
              <a:rPr lang="ru-RU" sz="2800" b="1" dirty="0" err="1">
                <a:solidFill>
                  <a:srgbClr val="0000CC"/>
                </a:solidFill>
              </a:rPr>
              <a:t>Элевич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697" y="353640"/>
            <a:ext cx="866460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ctr"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sz="2800" dirty="0">
              <a:solidFill>
                <a:srgbClr val="0000C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Равномерное движение тела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Равноускоренное движение тела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Свободное падение тела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по горизонтали и по вертикали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по наклонной плоскости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планеты по круговой орбите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по окружности в вертикальной плоскости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Реактивное движение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материальной точки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Колебания маятников (нитяного и пружинного)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волны  </a:t>
            </a:r>
          </a:p>
        </p:txBody>
      </p:sp>
    </p:spTree>
    <p:extLst>
      <p:ext uri="{BB962C8B-B14F-4D97-AF65-F5344CB8AC3E}">
        <p14:creationId xmlns:p14="http://schemas.microsoft.com/office/powerpoint/2010/main" val="29049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32" y="628107"/>
            <a:ext cx="88985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Чтобы изучение физики имело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практическую пользу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авторы учебников и учителя многие годы подбирают ситуации, при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которых можно научить школьников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применимость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изучаемых закономерностей 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«Выжили» ситуации, удовлетворяющие следующим критериям: </a:t>
            </a:r>
          </a:p>
          <a:p>
            <a:pPr marL="342900" lvl="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протекает небольшое число физических явлений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для которых справедливы изучаемые законы физики, </a:t>
            </a:r>
          </a:p>
          <a:p>
            <a:pPr marL="342900" lvl="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для исследования ситуации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скромных средств школьной математики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ситуация имеет по возможности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прикладную ценность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752" y="0"/>
            <a:ext cx="7646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Как сформировался набор ключевых ситуаций?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5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4480" y="1964136"/>
            <a:ext cx="8859520" cy="370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ru-RU" altLang="ru-RU" sz="2400" dirty="0">
                <a:latin typeface="+mn-lt"/>
                <a:cs typeface="Times New Roman" panose="02020603050405020304" pitchFamily="18" charset="0"/>
              </a:rPr>
              <a:t>Используем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научный метод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ru-RU" altLang="ru-RU" sz="2400" b="1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</a:rPr>
              <a:t>наблюдение → гипотеза → опыт</a:t>
            </a:r>
            <a:r>
              <a:rPr lang="ru-RU" altLang="ru-RU" sz="24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1800"/>
              </a:spcAft>
            </a:pPr>
            <a: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Постепенно увеличиваем самостоятельность учеников: </a:t>
            </a:r>
            <a:b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этим реализуем </a:t>
            </a:r>
            <a:r>
              <a:rPr lang="ru-RU" altLang="ru-RU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2400" b="1" dirty="0">
                <a:solidFill>
                  <a:srgbClr val="0000CC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подход к обучению.</a:t>
            </a:r>
            <a:r>
              <a:rPr lang="ru-RU" altLang="ru-RU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вопросы ученикам задаёт учитель.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sz="2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Затем учитель помогает ученикам ставить вопросы.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SzTx/>
              <a:buFont typeface="+mj-lt"/>
              <a:buAutoNum type="arabicPeriod"/>
              <a:tabLst>
                <a:tab pos="431800" algn="l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Наконец, ученики сами ставят вопросы и ищут ответы на них. Учитель координирует этот процесс.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80" y="40533"/>
            <a:ext cx="8490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Лучшая форма исследования ключевой ситуации — 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учебный диалог</a:t>
            </a:r>
          </a:p>
        </p:txBody>
      </p:sp>
    </p:spTree>
    <p:extLst>
      <p:ext uri="{BB962C8B-B14F-4D97-AF65-F5344CB8AC3E}">
        <p14:creationId xmlns:p14="http://schemas.microsoft.com/office/powerpoint/2010/main" val="26253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5042488"/>
            <a:ext cx="867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Продемонстрируем метод исследования ключевых ситуаций на примере изучения темы </a:t>
            </a: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 Архимеда. Плавание тел</a:t>
            </a: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ключевой ситуацией в этой теме является </a:t>
            </a:r>
            <a:b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плавание тела на поверхности жидкости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951" y="130629"/>
            <a:ext cx="7646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Виды творческих заданий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85" y="940526"/>
            <a:ext cx="80467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Сформулировать гипотезу о новой закономерности на основе наблюдений.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Предложить, как проверить эту гипотезу на опыте.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Объяснить демонстрацию, используя известные закономерности.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Предсказать развитие ситуации во времени, используя известные закономерности.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/>
              <a:t>Решив «неочевидную» задачу с помощью ЗПРЗ, поставить новые задачи, используя те же соотношения. </a:t>
            </a:r>
          </a:p>
        </p:txBody>
      </p:sp>
    </p:spTree>
    <p:extLst>
      <p:ext uri="{BB962C8B-B14F-4D97-AF65-F5344CB8AC3E}">
        <p14:creationId xmlns:p14="http://schemas.microsoft.com/office/powerpoint/2010/main" val="445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9078" y="584655"/>
            <a:ext cx="31133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spcBef>
                <a:spcPts val="1200"/>
              </a:spcBef>
              <a:spcAft>
                <a:spcPts val="3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Открываем </a:t>
            </a:r>
            <a:b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закон Архимеда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489" y="1961246"/>
            <a:ext cx="5431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Может ли вода служить опорой? </a:t>
            </a:r>
            <a:endParaRPr lang="ru-RU" sz="2800" b="1" dirty="0"/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66" y="2946400"/>
            <a:ext cx="2953439" cy="34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23043" y="33070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Трудно поверить, что «бесконечно мягкая» вода может быть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опорой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для какого-либо тела.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85920" y="5689600"/>
            <a:ext cx="3082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Ставим проблему!</a:t>
            </a:r>
          </a:p>
        </p:txBody>
      </p:sp>
    </p:spTree>
    <p:extLst>
      <p:ext uri="{BB962C8B-B14F-4D97-AF65-F5344CB8AC3E}">
        <p14:creationId xmlns:p14="http://schemas.microsoft.com/office/powerpoint/2010/main" val="32967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" y="690880"/>
            <a:ext cx="321240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2888" y="6908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А теперь положим на воду деревянный брусок. Он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плавает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!  Значит, вода его «держит», то есть служит ему опорой.</a:t>
            </a:r>
            <a:endParaRPr lang="ru-RU" sz="2800" dirty="0"/>
          </a:p>
        </p:txBody>
      </p:sp>
      <p:pic>
        <p:nvPicPr>
          <p:cNvPr id="4099" name="Picture 3" descr="ÐÐ°ÑÑÐ¸Ð½ÐºÐ¸ Ð¿Ð¾ Ð·Ð°Ð¿ÑÐ¾ÑÑ Ð»Ð°Ð¹Ð½ÐµÑ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" y="3525520"/>
            <a:ext cx="3829736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56723" y="343267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Вода служит опорой не только маленькому деревянному бруску, но и огромным океанским лайнерам!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5544" y="6005701"/>
            <a:ext cx="5364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может быть опорой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50" y="234365"/>
            <a:ext cx="8088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главный вывод можно сделать из того, что тело плавает в воде?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200" y="1188472"/>
            <a:ext cx="894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tabLst>
                <a:tab pos="396240" algn="l"/>
              </a:tabLs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Плавающее тело находится в равновесии — значит,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него действует направленная вверх сила, которая уравновешивает направленную вниз силу тяжести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Эту силу называют </a:t>
            </a:r>
            <a:r>
              <a:rPr lang="ru-RU" sz="26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выталкивающей силой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953" y="3098957"/>
            <a:ext cx="4223624" cy="34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7521" y="214904"/>
            <a:ext cx="818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Какова природа выталкивающей силы?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4" y="3569334"/>
            <a:ext cx="3879801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124" y="861606"/>
            <a:ext cx="8453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погружённую в жидкость часть тела действует сила давления жидкости. Кроме того, давление в жидкости с глубиной увеличивается.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0032" y="2525142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2001" y="3448118"/>
            <a:ext cx="4409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Равнодействующая сил давления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 действующих на все участки погружённой в воду части тела, направлена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вверх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— это и есть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выталкивающая сила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78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6402" y="504455"/>
            <a:ext cx="83518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А действует ли выталкивающая сила на тело, которое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тонет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в жидкости? Ведь в таком случае мы не наблюдаем действия выталкивающей силы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непосредственно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" y="2724310"/>
            <a:ext cx="856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Предскажите: действует ли выталкивающая сила на тело, которое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тонет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данной жидкости?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243" y="3909149"/>
            <a:ext cx="4176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Учтите, что давление жидкости с глубиной увеличивается.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640" y="4082390"/>
            <a:ext cx="3067281" cy="230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8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38423"/>
            <a:ext cx="8006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 на опыте, что на тонущее в жидкости тело действует выталкивающая сила?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754149"/>
            <a:ext cx="800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подвесить тело к пружине.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932" y="3216910"/>
            <a:ext cx="5262072" cy="30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9921" y="2408100"/>
            <a:ext cx="263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26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948" y="5655798"/>
            <a:ext cx="2939144" cy="10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МИКС"/>
          <p:cNvSpPr txBox="1"/>
          <p:nvPr/>
        </p:nvSpPr>
        <p:spPr>
          <a:xfrm>
            <a:off x="176350" y="979075"/>
            <a:ext cx="8730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defTabSz="685800">
              <a:defRPr sz="4000" b="1">
                <a:solidFill>
                  <a:srgbClr val="FF0000"/>
                </a:solidFill>
                <a:latin typeface="Calibri" panose="020F0502020204030204"/>
              </a:defRPr>
            </a:lvl1pPr>
          </a:lstStyle>
          <a:p>
            <a:r>
              <a:rPr lang="ru-RU" dirty="0"/>
              <a:t>Метод исследования </a:t>
            </a:r>
            <a:br>
              <a:rPr lang="ru-RU" dirty="0"/>
            </a:br>
            <a:r>
              <a:rPr lang="ru-RU" dirty="0"/>
              <a:t>ключевых ситуаций </a:t>
            </a:r>
            <a:br>
              <a:rPr lang="ru-RU" dirty="0"/>
            </a:br>
            <a:r>
              <a:rPr lang="ru-RU" dirty="0"/>
              <a:t>(МИКС)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7" b="36929"/>
          <a:stretch/>
        </p:blipFill>
        <p:spPr>
          <a:xfrm>
            <a:off x="1838960" y="4328160"/>
            <a:ext cx="5405120" cy="10084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03863" y="3274423"/>
            <a:ext cx="387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Генденштейн</a:t>
            </a:r>
            <a:br>
              <a:rPr lang="ru-RU" sz="2800" b="1" dirty="0">
                <a:solidFill>
                  <a:srgbClr val="0000CC"/>
                </a:solidFill>
              </a:rPr>
            </a:br>
            <a:r>
              <a:rPr lang="ru-RU" sz="2800" b="1" dirty="0">
                <a:solidFill>
                  <a:srgbClr val="0000CC"/>
                </a:solidFill>
              </a:rPr>
              <a:t>Лев </a:t>
            </a:r>
            <a:r>
              <a:rPr lang="ru-RU" sz="2800" b="1" dirty="0" err="1">
                <a:solidFill>
                  <a:srgbClr val="0000CC"/>
                </a:solidFill>
              </a:rPr>
              <a:t>Элевич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599" y="199996"/>
            <a:ext cx="847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найти выражение для выталкивающей силы?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60" y="723216"/>
            <a:ext cx="876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4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Замените мысленно погружённое тело телом, «изготовленным» из той же жидкости. </a:t>
            </a:r>
            <a:endParaRPr lang="ru-RU" sz="24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82" y="1717963"/>
            <a:ext cx="5983835" cy="190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80" y="3921745"/>
            <a:ext cx="8849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4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«жидкое тело» действует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же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выталкивающая сила, как и на погружённое тело. Поскольку жидкость находится 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равновесии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получаем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Архимеда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0340">
              <a:spcAft>
                <a:spcPts val="0"/>
              </a:spcAft>
            </a:pPr>
            <a:r>
              <a:rPr lang="ru-RU" sz="24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погружённое в жидкость тело действует направленная вверх выталкивающая сила (сила Архимеда), равная по модулю весу жидкости в объёме, равном объёму погружённой части тела.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560" y="216376"/>
            <a:ext cx="8717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Докажите расчётом справедливость формулы для закона Архимеда для плавающего в жидкости прямоугольного параллелепипеда.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525" y="2081441"/>
            <a:ext cx="4013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Воспользуйтесь рисунком.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200" y="1766481"/>
            <a:ext cx="4473688" cy="29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16111"/>
              </p:ext>
            </p:extLst>
          </p:nvPr>
        </p:nvGraphicFramePr>
        <p:xfrm>
          <a:off x="787408" y="3781911"/>
          <a:ext cx="2665489" cy="68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4" imgW="799753" imgH="203112" progId="Equation.DSMT4">
                  <p:embed/>
                </p:oleObj>
              </mc:Choice>
              <mc:Fallback>
                <p:oleObj name="Equation" r:id="rId4" imgW="799753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8" y="3781911"/>
                        <a:ext cx="2665489" cy="687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2560" y="5116046"/>
            <a:ext cx="8656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Докажите расчётом справедливость формулы для закона Архимеда для полностью погружённого в жидкость прямоугольного параллелепипеда.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480" y="273308"/>
            <a:ext cx="8728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 на опыте закон Архимеда для плавающего тела?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23" y="1366274"/>
            <a:ext cx="7511674" cy="40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74459"/>
            <a:ext cx="887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 algn="just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проверить на опыте закон Архимеда для тонущего тела?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544" y="2908663"/>
            <a:ext cx="4200902" cy="34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056" y="1227148"/>
            <a:ext cx="8579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96240" algn="l"/>
              </a:tabLst>
            </a:pPr>
            <a:r>
              <a:rPr lang="ru-RU" sz="24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плавающего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тела выталкивающая сила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уравновешивает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силу тяжести, поэтому для плавающего тела эти силы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равны по модулю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120" y="259378"/>
            <a:ext cx="8016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Каково соотношение между силой Архимеда и силой тяжести для плавающего тела? 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723" y="259378"/>
            <a:ext cx="8281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Каково соотношение между силой Архимеда и силой тяжести для тонущего тела? 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722" y="1773218"/>
            <a:ext cx="8281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тело тонет, то даже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полном погружении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действующая на него сила Архимеда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силы тяжести: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800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562" y="3717946"/>
            <a:ext cx="3529354" cy="251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964" y="1402534"/>
            <a:ext cx="86988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исследования ключевых ситуаций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стирает грань между «теорией» и задачами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грань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препятствует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обучению решению задач, потому что «теория», которая не сопровождается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учебным диалогом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провоцирует 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заучивание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формулировок и определений вместо 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их физического смысла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не может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предшествовать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применению!</a:t>
            </a:r>
          </a:p>
          <a:p>
            <a:pPr>
              <a:spcAft>
                <a:spcPts val="1200"/>
              </a:spcAft>
            </a:pP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 рождается только в процессе применения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b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и состоит суть </a:t>
            </a:r>
            <a:r>
              <a:rPr lang="ru-RU" sz="26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к обучению. </a:t>
            </a:r>
          </a:p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в учебном диалоге нужны не для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понимания, а для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самого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понимания!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3" y="186175"/>
            <a:ext cx="86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Главные особенности </a:t>
            </a:r>
            <a:b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метода исследования ключевых ситуаций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158" y="2181595"/>
            <a:ext cx="83140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40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мне рассказал — и я забыл. </a:t>
            </a:r>
          </a:p>
          <a:p>
            <a:pPr algn="just">
              <a:spcAft>
                <a:spcPts val="1200"/>
              </a:spcAft>
            </a:pPr>
            <a:r>
              <a:rPr lang="ru-RU" sz="40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мне показал — и я запомнил. </a:t>
            </a:r>
          </a:p>
          <a:p>
            <a:pPr algn="just">
              <a:spcAft>
                <a:spcPts val="1200"/>
              </a:spcAft>
            </a:pPr>
            <a:r>
              <a:rPr lang="ru-RU" sz="4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меня вовлёк — и я научился!</a:t>
            </a:r>
            <a:r>
              <a:rPr lang="ru-RU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Конфуций (6-й век до нашей эры)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986" y="316064"/>
            <a:ext cx="8314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Девиз </a:t>
            </a:r>
            <a:r>
              <a:rPr lang="ru-RU" sz="40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подхода к обучению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672" y="2229849"/>
            <a:ext cx="8698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«Открытые» совместно с учениками основные закономерности данной учебной темы становятся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источниками задач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ученики ставят сначала совместно с учителем, а потом — самостоятельно.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внимание уделяется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качественным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задачам, способствующим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пониманию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не формальному применению </a:t>
            </a:r>
            <a:r>
              <a:rPr lang="ru-RU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заученных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непонятных формул.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719" y="360347"/>
            <a:ext cx="78202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Применяем 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закон Архимеда и условие плавания тел: </a:t>
            </a:r>
            <a:b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составляем задачи по ключевым ситуациям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839" y="226328"/>
            <a:ext cx="80368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два одинаковых сосуда с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керосином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Жидкости в сосудах находятся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 и том же уровне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Деревянный брусок сначала кладут в сосуд с водой, а потом переносят его в сосуд с керосином. Брусок плавает в обеих жидкостях, жидкости из сосудов не выливаются.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839" y="3516914"/>
            <a:ext cx="803687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Изменилась ли действующая на брусок сила Архимеда, когда его перенесли из воды в керосин? Если да, то как: увеличилась или уменьшилась?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В каком сосуде уровень жидкости увеличился больше, когда в сосуд положили брусок?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610" y="243543"/>
            <a:ext cx="85661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два одинаковых сосуда с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керосином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температуре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baseline="30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30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Жидкости в сосудах находятся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одном и том же уровне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Кусок льда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температуре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baseline="300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30000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кладут в сосуд с водой, а потом переносят его в сосуд с керосином. Жидкости из сосудов не выливаются.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610" y="3365149"/>
            <a:ext cx="856615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Изменилась ли действующая на кусок льда сила Архимеда, когда его перенесли из воды в керосин? Если да, то как: увеличилась или уменьшилась?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В каком сосуде уровень жидкости увеличился больше, когда в сосуд положили кусок льда?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019" y="750737"/>
            <a:ext cx="8680981" cy="42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Формирование </a:t>
            </a:r>
            <a:r>
              <a:rPr lang="ru-RU" sz="2800" dirty="0">
                <a:solidFill>
                  <a:srgbClr val="0000CC"/>
                </a:solidFill>
              </a:rPr>
              <a:t>мотивации к обучению</a:t>
            </a:r>
            <a:r>
              <a:rPr lang="ru-RU" sz="2800" dirty="0"/>
              <a:t> и целенаправленной познавательной деятельности.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Способность учащихся </a:t>
            </a:r>
            <a:r>
              <a:rPr lang="ru-RU" sz="2800" dirty="0">
                <a:solidFill>
                  <a:srgbClr val="0000CC"/>
                </a:solidFill>
              </a:rPr>
              <a:t>ставить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00CC"/>
                </a:solidFill>
              </a:rPr>
              <a:t>образовательные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0000CC"/>
                </a:solidFill>
              </a:rPr>
              <a:t>цели</a:t>
            </a:r>
            <a:r>
              <a:rPr lang="ru-RU" sz="2800" dirty="0"/>
              <a:t>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Овладение </a:t>
            </a:r>
            <a:r>
              <a:rPr lang="ru-RU" sz="2800" dirty="0">
                <a:solidFill>
                  <a:srgbClr val="0000CC"/>
                </a:solidFill>
              </a:rPr>
              <a:t>универсальными учебными действиями</a:t>
            </a:r>
            <a:r>
              <a:rPr lang="ru-RU" sz="2800" dirty="0"/>
              <a:t>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CC"/>
                </a:solidFill>
              </a:rPr>
              <a:t>Сотрудничество</a:t>
            </a:r>
            <a:r>
              <a:rPr lang="ru-RU" sz="2800" dirty="0"/>
              <a:t> с педагогами и сверстниками.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Самостоятельная </a:t>
            </a:r>
            <a:r>
              <a:rPr lang="ru-RU" sz="2800" dirty="0">
                <a:solidFill>
                  <a:srgbClr val="0000CC"/>
                </a:solidFill>
              </a:rPr>
              <a:t>деятельность</a:t>
            </a:r>
            <a:r>
              <a:rPr lang="ru-RU" sz="2800" dirty="0"/>
              <a:t> по получению нового знания. </a:t>
            </a:r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Формирование </a:t>
            </a:r>
            <a:r>
              <a:rPr lang="ru-RU" sz="2800" dirty="0">
                <a:solidFill>
                  <a:srgbClr val="0000CC"/>
                </a:solidFill>
              </a:rPr>
              <a:t>научного типа мышления, овладение его методами и приемами.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396" y="5256565"/>
            <a:ext cx="868098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spcAft>
                <a:spcPts val="450"/>
              </a:spcAft>
            </a:pPr>
            <a:r>
              <a:rPr lang="ru-RU" sz="2800" b="1" dirty="0">
                <a:solidFill>
                  <a:srgbClr val="FF0000"/>
                </a:solidFill>
              </a:rPr>
              <a:t>ФГОС требует ИССЛЕДОВАТЕЛЬСКОГО ПОДХОДА.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3110" y="166371"/>
            <a:ext cx="2393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</a:rPr>
              <a:t>ФГОС</a:t>
            </a:r>
          </a:p>
        </p:txBody>
      </p:sp>
    </p:spTree>
    <p:extLst>
      <p:ext uri="{BB962C8B-B14F-4D97-AF65-F5344CB8AC3E}">
        <p14:creationId xmlns:p14="http://schemas.microsoft.com/office/powerpoint/2010/main" val="14063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479" y="479901"/>
            <a:ext cx="82194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сосуд с жидкостью помещают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однородное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тело (состоящее из одного вещества). При каком соотношении между плотностью тела и плотностью жидкости тело будет: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479" y="2665215"/>
            <a:ext cx="82194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плавать на поверхности жидкости; </a:t>
            </a:r>
            <a:endParaRPr lang="ru-RU" sz="2800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плавать, будучи полностью погружённым в жидкость; </a:t>
            </a:r>
            <a:endParaRPr lang="ru-RU" sz="2800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тонуть? </a:t>
            </a:r>
            <a:endParaRPr lang="ru-RU" sz="2800" dirty="0">
              <a:solidFill>
                <a:srgbClr val="0000CC"/>
              </a:solidFill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489" y="334239"/>
            <a:ext cx="8241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сосуд с водой кладут скомканный лист алюминиевой фольги и лодочку, сделанную из такого же листа фольги. Лодочка плавает.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887" y="1845738"/>
            <a:ext cx="824103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Одинаковые ли по модулю силы Архимеда действуют на скомканный лист фольги и лодочку? Если нет, то на какое тело действует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бОльшая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сила Архимеда?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скомканный лист фольги тонет, а сделанная из такого же листа лодочка плавает?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887" y="4831824"/>
            <a:ext cx="4572001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 объём воды, вытесненный плавающей лодочкой, с объёмом фольги.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4640660"/>
            <a:ext cx="3261043" cy="19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5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080" y="225316"/>
            <a:ext cx="857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жидкости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плавает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однородное тело. Объём вытесненной телом жидкости равен объёму погружённой части тела (тело не «лодочка»).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720" y="1744406"/>
            <a:ext cx="878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соотношения справедливы для данной ситуации?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Чему равно отношение объёма погружённой в жидкость части тела к объёму всего тела?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Какая часть объёма плавающей в воде </a:t>
            </a:r>
            <a:r>
              <a:rPr lang="ru-RU" sz="2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льдины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находится </a:t>
            </a:r>
            <a:r>
              <a:rPr lang="ru-RU" sz="2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ru-RU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водой? </a:t>
            </a:r>
            <a:endParaRPr lang="ru-RU" sz="26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484" y="4125270"/>
            <a:ext cx="857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Закон Архимеда и условие плавания тела.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46632" y="4879706"/>
            <a:ext cx="7049127" cy="1158146"/>
            <a:chOff x="574143" y="5261971"/>
            <a:chExt cx="7049127" cy="1158146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325477"/>
                </p:ext>
              </p:extLst>
            </p:nvPr>
          </p:nvGraphicFramePr>
          <p:xfrm>
            <a:off x="1063530" y="5261971"/>
            <a:ext cx="6559740" cy="1158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99" name="Equation" r:id="rId3" imgW="2247900" imgH="393700" progId="Equation.DSMT4">
                    <p:embed/>
                  </p:oleObj>
                </mc:Choice>
                <mc:Fallback>
                  <p:oleObj name="Equation" r:id="rId3" imgW="2247900" imgH="393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530" y="5261971"/>
                          <a:ext cx="6559740" cy="11581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574143" y="5578660"/>
              <a:ext cx="518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sz="28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б)</a:t>
              </a:r>
              <a:endParaRPr lang="ru-RU" sz="28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86080" y="5893260"/>
            <a:ext cx="1357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0,1.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981" y="3701251"/>
            <a:ext cx="2652614" cy="2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  <p:bldP spid="12" grpId="0"/>
      <p:bldP spid="1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40" y="272644"/>
            <a:ext cx="856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воде плавает льдина. Объём её </a:t>
            </a:r>
            <a:r>
              <a:rPr lang="ru-RU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надводной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части 1 м</a:t>
            </a:r>
            <a:r>
              <a:rPr lang="ru-RU" sz="2800" b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Чему равна масса льдины? Попробуйте найти ответ </a:t>
            </a:r>
            <a:r>
              <a:rPr lang="ru-RU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устно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640" y="1697264"/>
            <a:ext cx="856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Подсказка.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Объём надводной части льдины составляет 0,1 от всего её объёма.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ru-RU" sz="2800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т.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40" y="3326188"/>
            <a:ext cx="8564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Полый медный шар плавает в воде, погрузившись наполовину. Полость имеет форму сферы, центр которой совпадает с центром шара. </a:t>
            </a:r>
            <a:endParaRPr lang="ru-RU" sz="2800" b="1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4836651"/>
            <a:ext cx="81991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соотношения справедливы для данной ситуации?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800" indent="-215900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Чему равно отношение объёма полости к объёму шара?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84" y="750034"/>
            <a:ext cx="85039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spcAft>
                <a:spcPts val="6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этих ситуациях проявляются другие изученные ранее закономерности.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5900">
              <a:spcAft>
                <a:spcPts val="6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после изучения основной ключевой ситуации —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плавания тела,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изучаем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тела, лежащего на дне,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груз на плоту или льдине,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равновесие грузов на рычаге до и после погружения в жидкость,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уровня жидкости в сосуде при изменении состояния или положения тел (например, таяние льдинки в стакане с водой).</a:t>
            </a:r>
          </a:p>
          <a:p>
            <a:pPr lvl="0">
              <a:spcAft>
                <a:spcPts val="600"/>
              </a:spcAft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этим ситуациям тоже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составляются задачи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8127" y="226814"/>
            <a:ext cx="6104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Дополнительные ключевые ситуации</a:t>
            </a:r>
            <a:endParaRPr lang="ru-RU" sz="2800" b="1" dirty="0">
              <a:solidFill>
                <a:srgbClr val="0000CC"/>
              </a:solidFill>
              <a:latin typeface="PragmaticaC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49573" y="97539"/>
            <a:ext cx="7103744" cy="62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ГРАФ ИССЛЕДОВАНИЯ СИТУАЦИИ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PragmaticaC" pitchFamily="82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5242" y="992458"/>
            <a:ext cx="2714838" cy="58381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СИТУАЦИЯ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55459" y="1621537"/>
            <a:ext cx="277568" cy="396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82646" y="2083982"/>
            <a:ext cx="5560030" cy="8164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Какие </a:t>
            </a:r>
            <a:r>
              <a:rPr lang="ru-RU" sz="2800" b="1" dirty="0">
                <a:solidFill>
                  <a:srgbClr val="FF0000"/>
                </a:solidFill>
              </a:rPr>
              <a:t>явления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происходят в этой ситуации?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23877" y="2924780"/>
            <a:ext cx="277568" cy="483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2645" y="3443884"/>
            <a:ext cx="5560030" cy="8212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Какие </a:t>
            </a:r>
            <a:r>
              <a:rPr lang="ru-RU" sz="2800" b="1" dirty="0">
                <a:solidFill>
                  <a:srgbClr val="FF0000"/>
                </a:solidFill>
              </a:rPr>
              <a:t>соотношения</a:t>
            </a:r>
            <a:r>
              <a:rPr lang="ru-RU" sz="2800" b="1" dirty="0">
                <a:solidFill>
                  <a:schemeClr val="tx1"/>
                </a:solidFill>
              </a:rPr>
              <a:t> справедливы для этой ситуации? 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28801" y="5661814"/>
            <a:ext cx="5100318" cy="962438"/>
            <a:chOff x="1524657" y="4271282"/>
            <a:chExt cx="6162433" cy="1162862"/>
          </a:xfrm>
        </p:grpSpPr>
        <p:sp>
          <p:nvSpPr>
            <p:cNvPr id="12" name="Стрелка вниз 11"/>
            <p:cNvSpPr/>
            <p:nvPr/>
          </p:nvSpPr>
          <p:spPr>
            <a:xfrm>
              <a:off x="2238104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524657" y="4972604"/>
              <a:ext cx="1552512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Задача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3328855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6601106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4419606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5510357" y="4271282"/>
              <a:ext cx="335369" cy="6885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095192" y="4972604"/>
              <a:ext cx="1591898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Задача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450078" y="4972604"/>
              <a:ext cx="335370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320240" y="4972604"/>
              <a:ext cx="335370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510356" y="4972604"/>
              <a:ext cx="335370" cy="461540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4223877" y="4294865"/>
            <a:ext cx="277568" cy="483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82645" y="4793649"/>
            <a:ext cx="5560030" cy="82123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Какие </a:t>
            </a:r>
            <a:r>
              <a:rPr lang="ru-RU" sz="2800" b="1" dirty="0">
                <a:solidFill>
                  <a:srgbClr val="FF0000"/>
                </a:solidFill>
              </a:rPr>
              <a:t>задачи можно поставить, </a:t>
            </a:r>
            <a:r>
              <a:rPr lang="ru-RU" sz="2800" b="1" dirty="0">
                <a:solidFill>
                  <a:schemeClr val="tx1"/>
                </a:solidFill>
              </a:rPr>
              <a:t>используя эти соотношения?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1352136"/>
            <a:ext cx="4251511" cy="48855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41" y="1352136"/>
            <a:ext cx="4260971" cy="4027760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50869" y="79319"/>
            <a:ext cx="7103744" cy="105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Сравнение «золотого правила» решения задач и исследования ситуации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PragmaticaC" pitchFamily="82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5794" y="5598639"/>
            <a:ext cx="4928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исследовании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ситуации ставятся и решаются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</a:t>
            </a:r>
            <a:r>
              <a:rPr lang="ru-RU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263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" y="1106021"/>
            <a:ext cx="8890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ситуации —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задание: вопросы ставит ученик (сначала с помощью учителя). А задача с уже поставленным вопросом — это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закрытое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задание.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 ситуацию намного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интереснее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решать «чужие» задачи, потому что исследование — это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повышает мотивацию.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содержит зародыш неудачи (не найден ответ на поставленный вопрос). А при исследовании ситуации есть только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результат —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вперёд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31800" algn="l"/>
              </a:tabLs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исследовании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ситуации ставятся и решаются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280" y="77262"/>
            <a:ext cx="9062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Чем отличается исследование ситуации </a:t>
            </a:r>
            <a:br>
              <a:rPr lang="ru-RU" sz="28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 решения задачи? </a:t>
            </a:r>
            <a:endParaRPr lang="ru-RU" sz="2800" b="1" dirty="0">
              <a:solidFill>
                <a:srgbClr val="0000FF"/>
              </a:solidFill>
              <a:latin typeface="PragmaticaC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567" y="304995"/>
            <a:ext cx="847949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  <a:buClr>
                <a:srgbClr val="FF0000"/>
              </a:buClr>
            </a:pPr>
            <a:r>
              <a:rPr lang="ru-RU" sz="4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УМК ПО ФИЗИКЕ</a:t>
            </a:r>
            <a:br>
              <a:rPr lang="ru-RU" sz="4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b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ИССЛЕДОВАТЕЛЬСКОГО ПОДХОДА</a:t>
            </a:r>
          </a:p>
          <a:p>
            <a:pPr algn="ctr">
              <a:spcBef>
                <a:spcPts val="2400"/>
              </a:spcBef>
              <a:buClr>
                <a:srgbClr val="FF0000"/>
              </a:buClr>
            </a:pP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Л. Э. </a:t>
            </a:r>
            <a:r>
              <a:rPr lang="ru-RU" sz="2800" b="1" dirty="0" err="1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Генденштейн</a:t>
            </a: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А. А. Булатова, </a:t>
            </a:r>
            <a:b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И. Н. Корнильев, А. В. Кошкина</a:t>
            </a:r>
            <a:b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«БИНОМ. Лаборатория знаний»</a:t>
            </a:r>
          </a:p>
          <a:p>
            <a:pPr algn="ctr">
              <a:spcBef>
                <a:spcPts val="1800"/>
              </a:spcBef>
              <a:buClr>
                <a:srgbClr val="FF0000"/>
              </a:buClr>
            </a:pPr>
            <a:endParaRPr lang="ru-RU" sz="32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ФЕДЕРАЛЬНОМ ПЕРЕЧНЕ УЧЕБНИКОВ</a:t>
            </a:r>
            <a:endParaRPr lang="ru-RU" sz="28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35969" y="188640"/>
            <a:ext cx="8072062" cy="6480720"/>
            <a:chOff x="463961" y="188640"/>
            <a:chExt cx="8072062" cy="648072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12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39" y="960119"/>
            <a:ext cx="8392160" cy="2622067"/>
          </a:xfrm>
        </p:spPr>
        <p:txBody>
          <a:bodyPr>
            <a:noAutofit/>
          </a:bodyPr>
          <a:lstStyle/>
          <a:p>
            <a:r>
              <a:rPr lang="ru-RU" sz="2800" dirty="0"/>
              <a:t>Оценивается </a:t>
            </a:r>
            <a:r>
              <a:rPr lang="ru-RU" sz="2800" dirty="0">
                <a:solidFill>
                  <a:srgbClr val="0000CC"/>
                </a:solidFill>
              </a:rPr>
              <a:t>естественнонаучная грамотность</a:t>
            </a:r>
            <a:r>
              <a:rPr lang="ru-RU" sz="2800" dirty="0"/>
              <a:t>, компетенции.</a:t>
            </a:r>
          </a:p>
          <a:p>
            <a:r>
              <a:rPr lang="ru-RU" sz="2800" dirty="0"/>
              <a:t>В заданиях требуется </a:t>
            </a:r>
            <a:r>
              <a:rPr lang="ru-RU" sz="2800" dirty="0">
                <a:solidFill>
                  <a:srgbClr val="0000CC"/>
                </a:solidFill>
              </a:rPr>
              <a:t>погружение в новую ситуацию</a:t>
            </a:r>
            <a:r>
              <a:rPr lang="ru-RU" sz="2800" dirty="0"/>
              <a:t>, для которой дается пространное описание.</a:t>
            </a:r>
          </a:p>
          <a:p>
            <a:r>
              <a:rPr lang="ru-RU" sz="2800" dirty="0"/>
              <a:t>В задания необходимо </a:t>
            </a:r>
            <a:r>
              <a:rPr lang="ru-RU" sz="2800" dirty="0">
                <a:solidFill>
                  <a:srgbClr val="0000CC"/>
                </a:solidFill>
              </a:rPr>
              <a:t>вчитываться</a:t>
            </a:r>
            <a:r>
              <a:rPr lang="ru-RU" sz="2800" dirty="0"/>
              <a:t>, а для их выполнения требуется прикладывать </a:t>
            </a:r>
            <a:r>
              <a:rPr lang="ru-RU" sz="2800" dirty="0">
                <a:solidFill>
                  <a:srgbClr val="0000CC"/>
                </a:solidFill>
              </a:rPr>
              <a:t>усилия</a:t>
            </a:r>
            <a:r>
              <a:rPr lang="ru-RU" sz="2800" dirty="0"/>
              <a:t>.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4073" y="117274"/>
            <a:ext cx="1058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PISA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3917" y="4250074"/>
            <a:ext cx="8392160" cy="9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800" b="1" dirty="0">
                <a:solidFill>
                  <a:srgbClr val="FF0000"/>
                </a:solidFill>
              </a:rPr>
              <a:t>Успешное выполнение заданий </a:t>
            </a:r>
            <a:r>
              <a:rPr lang="en-US" sz="2800" b="1" dirty="0">
                <a:solidFill>
                  <a:srgbClr val="FF0000"/>
                </a:solidFill>
              </a:rPr>
              <a:t>PISA</a:t>
            </a:r>
            <a:r>
              <a:rPr lang="ru-RU" sz="2800" b="1" dirty="0">
                <a:solidFill>
                  <a:srgbClr val="FF0000"/>
                </a:solidFill>
              </a:rPr>
              <a:t> требует ИССЛЕДОВАТЕЛЬСКОГО ПОДХОДА. </a:t>
            </a:r>
          </a:p>
        </p:txBody>
      </p:sp>
    </p:spTree>
    <p:extLst>
      <p:ext uri="{BB962C8B-B14F-4D97-AF65-F5344CB8AC3E}">
        <p14:creationId xmlns:p14="http://schemas.microsoft.com/office/powerpoint/2010/main" val="14231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75556" y="188640"/>
            <a:ext cx="7992888" cy="6480720"/>
            <a:chOff x="539552" y="260648"/>
            <a:chExt cx="7992888" cy="64807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274697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573368"/>
              <a:ext cx="2235830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00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1722159"/>
            <a:ext cx="634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00CC"/>
                </a:solidFill>
              </a:rPr>
              <a:t>Ты мне рассказал — и я забыл.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888" y="2619912"/>
            <a:ext cx="7434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00CC"/>
                </a:solidFill>
              </a:rPr>
              <a:t>Ты мне показал — и я запомнил.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88" y="3579224"/>
            <a:ext cx="8616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Ты меня вовлёк — и я научился!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0677" y="5007428"/>
            <a:ext cx="3724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i="1" dirty="0"/>
              <a:t>Конфуций</a:t>
            </a:r>
          </a:p>
          <a:p>
            <a:pPr algn="r"/>
            <a:r>
              <a:rPr lang="en-US" sz="3200" i="1" dirty="0"/>
              <a:t>VI</a:t>
            </a:r>
            <a:r>
              <a:rPr lang="ru-RU" sz="3200" i="1" dirty="0"/>
              <a:t> век до нашей эры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4136" y="435430"/>
            <a:ext cx="5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Эпиграф к каждому учебнику</a:t>
            </a:r>
          </a:p>
        </p:txBody>
      </p:sp>
    </p:spTree>
    <p:extLst>
      <p:ext uri="{BB962C8B-B14F-4D97-AF65-F5344CB8AC3E}">
        <p14:creationId xmlns:p14="http://schemas.microsoft.com/office/powerpoint/2010/main" val="3458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44" y="281480"/>
            <a:ext cx="88566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УМК обеспечивает применение </a:t>
            </a:r>
            <a:r>
              <a:rPr lang="ru-RU" sz="26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исследовательского подхода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при изучении физики.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Каждый параграф учебников — основа </a:t>
            </a:r>
            <a:r>
              <a:rPr lang="ru-RU" sz="2600" dirty="0">
                <a:solidFill>
                  <a:srgbClr val="FF0000"/>
                </a:solidFill>
              </a:rPr>
              <a:t>сценария</a:t>
            </a:r>
            <a:r>
              <a:rPr lang="ru-RU" sz="2600" dirty="0"/>
              <a:t> </a:t>
            </a:r>
            <a:r>
              <a:rPr lang="ru-RU" sz="2600" dirty="0">
                <a:solidFill>
                  <a:srgbClr val="FF0000"/>
                </a:solidFill>
              </a:rPr>
              <a:t>урока </a:t>
            </a:r>
            <a:br>
              <a:rPr lang="ru-RU" sz="2600" dirty="0">
                <a:solidFill>
                  <a:srgbClr val="FF0000"/>
                </a:solidFill>
              </a:rPr>
            </a:br>
            <a:r>
              <a:rPr lang="ru-RU" sz="2600" dirty="0"/>
              <a:t>на основе </a:t>
            </a:r>
            <a:r>
              <a:rPr lang="ru-RU" sz="2600" dirty="0">
                <a:solidFill>
                  <a:srgbClr val="FF0000"/>
                </a:solidFill>
              </a:rPr>
              <a:t>учебно-исследовательской деятельности</a:t>
            </a:r>
            <a:r>
              <a:rPr lang="ru-RU" sz="2600" dirty="0"/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FF0000"/>
                </a:solidFill>
              </a:rPr>
              <a:t>Вопросы и задания</a:t>
            </a:r>
            <a:r>
              <a:rPr lang="ru-RU" sz="2600" dirty="0"/>
              <a:t> </a:t>
            </a:r>
            <a:r>
              <a:rPr lang="ru-RU" sz="2600" dirty="0">
                <a:solidFill>
                  <a:srgbClr val="FF0000"/>
                </a:solidFill>
              </a:rPr>
              <a:t>органично</a:t>
            </a:r>
            <a:r>
              <a:rPr lang="ru-RU" sz="2600" dirty="0"/>
              <a:t> </a:t>
            </a:r>
            <a:r>
              <a:rPr lang="ru-RU" sz="2600" dirty="0">
                <a:solidFill>
                  <a:srgbClr val="FF0000"/>
                </a:solidFill>
              </a:rPr>
              <a:t>включены в теорию, </a:t>
            </a:r>
            <a:r>
              <a:rPr lang="ru-RU" sz="2600" dirty="0"/>
              <a:t>что помогает формировать у школьников</a:t>
            </a:r>
            <a:r>
              <a:rPr lang="ru-RU" sz="2600" dirty="0">
                <a:solidFill>
                  <a:srgbClr val="FF0000"/>
                </a:solidFill>
              </a:rPr>
              <a:t> исследовательский подход: </a:t>
            </a:r>
            <a:r>
              <a:rPr lang="ru-RU" sz="2600" dirty="0"/>
              <a:t> они не заучивают положения теории в «готовом виде», а открывают их вместе с учителем.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FF0000"/>
                </a:solidFill>
              </a:rPr>
              <a:t>Переход на данный УМК</a:t>
            </a:r>
            <a:r>
              <a:rPr lang="ru-RU" sz="2600" dirty="0"/>
              <a:t> с любого другого возможен </a:t>
            </a:r>
            <a:br>
              <a:rPr lang="ru-RU" sz="2600" dirty="0"/>
            </a:br>
            <a:r>
              <a:rPr lang="ru-RU" sz="2600" dirty="0">
                <a:solidFill>
                  <a:srgbClr val="FF0000"/>
                </a:solidFill>
              </a:rPr>
              <a:t>на любом году изучения физики</a:t>
            </a:r>
            <a:r>
              <a:rPr lang="ru-RU" sz="2600" dirty="0"/>
              <a:t> 7-11 </a:t>
            </a:r>
            <a:r>
              <a:rPr lang="ru-RU" sz="2600" dirty="0" err="1"/>
              <a:t>кл</a:t>
            </a:r>
            <a:r>
              <a:rPr lang="ru-RU" sz="2600" dirty="0"/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600" dirty="0"/>
              <a:t>По данному УМК в Казанском федеральном университете создаются </a:t>
            </a:r>
            <a:r>
              <a:rPr lang="ru-RU" sz="2600" dirty="0">
                <a:solidFill>
                  <a:srgbClr val="FF0000"/>
                </a:solidFill>
              </a:rPr>
              <a:t>интерактивные учебники нового поколения</a:t>
            </a:r>
            <a:r>
              <a:rPr lang="ru-RU" sz="2600" dirty="0"/>
              <a:t> </a:t>
            </a:r>
            <a:br>
              <a:rPr lang="ru-RU" sz="2600" dirty="0"/>
            </a:br>
            <a:r>
              <a:rPr lang="ru-RU" sz="2600" dirty="0"/>
              <a:t>с озвученными фрагментами, </a:t>
            </a:r>
            <a:r>
              <a:rPr lang="ru-RU" sz="2600" dirty="0" err="1">
                <a:solidFill>
                  <a:srgbClr val="FF0000"/>
                </a:solidFill>
              </a:rPr>
              <a:t>видеодемонстрациями</a:t>
            </a:r>
            <a:r>
              <a:rPr lang="ru-RU" sz="2600" dirty="0">
                <a:solidFill>
                  <a:srgbClr val="FF0000"/>
                </a:solidFill>
              </a:rPr>
              <a:t> всех опытов</a:t>
            </a:r>
            <a:r>
              <a:rPr lang="ru-RU" sz="2600" dirty="0"/>
              <a:t>, </a:t>
            </a:r>
            <a:r>
              <a:rPr lang="ru-RU" sz="2600" dirty="0" err="1"/>
              <a:t>анимациями</a:t>
            </a:r>
            <a:r>
              <a:rPr lang="ru-RU" sz="2600" dirty="0"/>
              <a:t>. </a:t>
            </a:r>
            <a:r>
              <a:rPr lang="ru-RU" sz="2600" dirty="0">
                <a:solidFill>
                  <a:srgbClr val="0000CC"/>
                </a:solidFill>
              </a:rPr>
              <a:t>Уже готов учебник для 10-го класса.</a:t>
            </a:r>
            <a:r>
              <a:rPr lang="ru-RU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84" y="1793968"/>
            <a:ext cx="7588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CC"/>
                </a:solidFill>
              </a:rPr>
              <a:t>Откроем страницы учебников</a:t>
            </a:r>
          </a:p>
        </p:txBody>
      </p:sp>
    </p:spTree>
    <p:extLst>
      <p:ext uri="{BB962C8B-B14F-4D97-AF65-F5344CB8AC3E}">
        <p14:creationId xmlns:p14="http://schemas.microsoft.com/office/powerpoint/2010/main" val="22307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166" y="1857366"/>
            <a:ext cx="7071239" cy="502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761" y="1987552"/>
            <a:ext cx="7099469" cy="258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137" y="4011564"/>
            <a:ext cx="6448526" cy="28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" y="82491"/>
            <a:ext cx="8210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85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1"/>
          <a:stretch/>
        </p:blipFill>
        <p:spPr bwMode="auto">
          <a:xfrm>
            <a:off x="437434" y="2408291"/>
            <a:ext cx="82691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2"/>
          <a:stretch>
            <a:fillRect/>
          </a:stretch>
        </p:blipFill>
        <p:spPr bwMode="auto">
          <a:xfrm>
            <a:off x="124239" y="2357430"/>
            <a:ext cx="8895522" cy="36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104766"/>
            <a:ext cx="8210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877" y="2143116"/>
            <a:ext cx="698424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26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14292"/>
            <a:ext cx="82105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8" y="1928803"/>
            <a:ext cx="7399601" cy="226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5" y="4214818"/>
            <a:ext cx="6907633" cy="23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73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7315730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5" y="214292"/>
            <a:ext cx="82200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75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5396"/>
            <a:ext cx="8686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04" y="1700808"/>
            <a:ext cx="8686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60" y="980728"/>
            <a:ext cx="8686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262" b="33084"/>
          <a:stretch/>
        </p:blipFill>
        <p:spPr bwMode="auto">
          <a:xfrm>
            <a:off x="81956" y="2725369"/>
            <a:ext cx="6029976" cy="35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39" t="6075" b="42212"/>
          <a:stretch/>
        </p:blipFill>
        <p:spPr bwMode="auto">
          <a:xfrm>
            <a:off x="6012160" y="2936264"/>
            <a:ext cx="2952328" cy="337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810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2" y="2643182"/>
            <a:ext cx="4657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2" y="4000504"/>
            <a:ext cx="4657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214290"/>
            <a:ext cx="7486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43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2500" y="159373"/>
            <a:ext cx="5712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КАКОВА ГЛАВНАЯ ПРОБЛЕМА </a:t>
            </a:r>
            <a:b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ИЗУЧЕНИИ ФИЗИКИ В ШКОЛЕ?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338194"/>
            <a:ext cx="831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ЗАДАЧИ!!!</a:t>
            </a:r>
          </a:p>
          <a:p>
            <a:pPr algn="ctr"/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Более или менее трудные задачи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решают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5 %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ВСЕХ выпускников. 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Другими словами,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95 %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школьников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 лет изучения физики в школе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научились решать задачи!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520" y="4517564"/>
            <a:ext cx="831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800" b="1" dirty="0">
                <a:solidFill>
                  <a:srgbClr val="FF0000"/>
                </a:solidFill>
              </a:rPr>
              <a:t>Умение решать задачи требует ИССЛЕДОВАТЕЛЬСКОГО ПОДХОДА. </a:t>
            </a:r>
          </a:p>
        </p:txBody>
      </p:sp>
    </p:spTree>
    <p:extLst>
      <p:ext uri="{BB962C8B-B14F-4D97-AF65-F5344CB8AC3E}">
        <p14:creationId xmlns:p14="http://schemas.microsoft.com/office/powerpoint/2010/main" val="42115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4267"/>
            <a:ext cx="8770968" cy="253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98" y="3788230"/>
            <a:ext cx="8521454" cy="276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48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639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840949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1500176"/>
            <a:ext cx="7696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1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285730"/>
            <a:ext cx="84296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7048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67" y="1381522"/>
            <a:ext cx="7643866" cy="53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77C7DF7-8F0A-4926-9CAE-9F1EBE9AD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485" y="942958"/>
            <a:ext cx="38957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722"/>
          <a:stretch/>
        </p:blipFill>
        <p:spPr bwMode="auto">
          <a:xfrm>
            <a:off x="675353" y="1556792"/>
            <a:ext cx="7734300" cy="218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09"/>
          <a:stretch/>
        </p:blipFill>
        <p:spPr bwMode="auto">
          <a:xfrm>
            <a:off x="1085850" y="3746092"/>
            <a:ext cx="6972300" cy="242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128974"/>
            <a:ext cx="89565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/>
          <a:srcRect b="7434"/>
          <a:stretch/>
        </p:blipFill>
        <p:spPr bwMode="auto">
          <a:xfrm>
            <a:off x="872342" y="1471756"/>
            <a:ext cx="7399316" cy="53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68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82"/>
          <a:stretch/>
        </p:blipFill>
        <p:spPr bwMode="auto">
          <a:xfrm>
            <a:off x="1258890" y="905632"/>
            <a:ext cx="6626225" cy="569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203" y="214290"/>
            <a:ext cx="84175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892943" y="1142984"/>
            <a:ext cx="7358114" cy="4929222"/>
            <a:chOff x="500034" y="928670"/>
            <a:chExt cx="7871403" cy="535785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2563" y="928670"/>
              <a:ext cx="7598874" cy="53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Прямоугольник 8"/>
            <p:cNvSpPr/>
            <p:nvPr/>
          </p:nvSpPr>
          <p:spPr>
            <a:xfrm>
              <a:off x="500034" y="5929330"/>
              <a:ext cx="2857520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3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/>
          <a:srcRect l="6357"/>
          <a:stretch/>
        </p:blipFill>
        <p:spPr bwMode="auto">
          <a:xfrm>
            <a:off x="0" y="1604962"/>
            <a:ext cx="3157504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3275638" y="3618820"/>
            <a:ext cx="5929322" cy="3000396"/>
            <a:chOff x="3214678" y="3357562"/>
            <a:chExt cx="5929322" cy="3000396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4225" y="3357562"/>
              <a:ext cx="58197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4678" y="4081483"/>
              <a:ext cx="5819775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472359" y="618426"/>
            <a:ext cx="2212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 учебнике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для 9-го класса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242343" y="153821"/>
            <a:ext cx="5819775" cy="3464978"/>
            <a:chOff x="3242341" y="153821"/>
            <a:chExt cx="5819775" cy="3464978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2341" y="618424"/>
              <a:ext cx="5819775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3579223" y="153821"/>
              <a:ext cx="475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70C0"/>
                  </a:solidFill>
                </a:rPr>
                <a:t>Все необходимые теоретические положения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3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39AAFD-DC61-44B8-9487-9BCE1EF1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5" y="167309"/>
            <a:ext cx="6743700" cy="1143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DBE0CC-76B8-4CFE-865C-27512DAB1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" b="97605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66" y="254016"/>
            <a:ext cx="1294609" cy="8647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559566C-FF00-439C-AF00-52401ED0A01C}"/>
              </a:ext>
            </a:extLst>
          </p:cNvPr>
          <p:cNvSpPr/>
          <p:nvPr/>
        </p:nvSpPr>
        <p:spPr>
          <a:xfrm>
            <a:off x="490330" y="1513091"/>
            <a:ext cx="801756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Предпрофессинальный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экзамен: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уч. г.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участников;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уч. г.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участника, порог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46,8%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преодолели порог;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уч. г.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участника, порог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балл,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успешно преодолели порог;</a:t>
            </a:r>
          </a:p>
          <a:p>
            <a:pPr algn="ctr"/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Василисса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–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баллов.</a:t>
            </a:r>
          </a:p>
        </p:txBody>
      </p:sp>
    </p:spTree>
    <p:extLst>
      <p:ext uri="{BB962C8B-B14F-4D97-AF65-F5344CB8AC3E}">
        <p14:creationId xmlns:p14="http://schemas.microsoft.com/office/powerpoint/2010/main" val="11661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39AAFD-DC61-44B8-9487-9BCE1EF1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5" y="167309"/>
            <a:ext cx="6743700" cy="1143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DBE0CC-76B8-4CFE-865C-27512DAB1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" b="97605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66" y="254016"/>
            <a:ext cx="1294609" cy="864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3A4E4C-399C-466D-B950-3FDBE9715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2138362"/>
            <a:ext cx="78486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39AAFD-DC61-44B8-9487-9BCE1EF1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5" y="167309"/>
            <a:ext cx="6743700" cy="1143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DBE0CC-76B8-4CFE-865C-27512DAB1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" b="97605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66" y="254016"/>
            <a:ext cx="1294609" cy="8647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757132-1D00-4B67-BF18-C3FDE4434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1900031"/>
            <a:ext cx="8877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39AAFD-DC61-44B8-9487-9BCE1EF10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5" y="167309"/>
            <a:ext cx="6743700" cy="1143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DBE0CC-76B8-4CFE-865C-27512DAB1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6" b="97605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66" y="254016"/>
            <a:ext cx="1294609" cy="864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6CFE46-0721-4B6D-A0B8-A0BE5D94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9026" y="1566862"/>
            <a:ext cx="5619750" cy="3724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9A3F11-54D1-4FC7-953E-D9B3267A1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498" y="2516203"/>
            <a:ext cx="3905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0057" y="31483"/>
            <a:ext cx="6524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ЗАРИСОВКА С НАТУРЫ </a:t>
            </a:r>
            <a:b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CC"/>
                </a:solidFill>
                <a:cs typeface="Arial" panose="020B0604020202020204" pitchFamily="34" charset="0"/>
              </a:rPr>
              <a:t>(как часто решает задачу ученик)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295" y="1145214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2 м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 Чему равна масса льдины?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871" y="2292161"/>
            <a:ext cx="787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Первый взгляд ученика — на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вопрос задачи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9295" y="2848596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2 м</a:t>
            </a:r>
            <a:r>
              <a:rPr lang="ru-RU" sz="2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Чему равна масса льдины?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871" y="4055520"/>
            <a:ext cx="8155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Второй взгляд ученика — на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численные данные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295" y="4645171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 м</a:t>
            </a:r>
            <a:r>
              <a:rPr lang="ru-RU" sz="28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Чему равна масса льдины?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9294" y="5758902"/>
            <a:ext cx="8379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Третий взгляд ученика — на 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ответ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(если он доступен):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 т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5" grpId="0"/>
      <p:bldP spid="16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918" y="3803392"/>
            <a:ext cx="8328206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Можно активно использовать </a:t>
            </a:r>
            <a:r>
              <a:rPr lang="ru-RU" dirty="0">
                <a:solidFill>
                  <a:srgbClr val="FF0000"/>
                </a:solidFill>
              </a:rPr>
              <a:t>групповую форму учебно-исследовательской деятельности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что развивает взаимопомощь и в значительной степени решает проблему </a:t>
            </a:r>
            <a:r>
              <a:rPr lang="ru-RU" dirty="0">
                <a:solidFill>
                  <a:srgbClr val="FF0000"/>
                </a:solidFill>
              </a:rPr>
              <a:t>дифференциации обучения</a:t>
            </a:r>
            <a:r>
              <a:rPr lang="ru-RU" dirty="0"/>
              <a:t>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918" y="2153701"/>
            <a:ext cx="832820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Учащиеся </a:t>
            </a:r>
            <a:r>
              <a:rPr lang="ru-RU" dirty="0">
                <a:solidFill>
                  <a:srgbClr val="FF0000"/>
                </a:solidFill>
              </a:rPr>
              <a:t>овладевают исследовательским подходом</a:t>
            </a:r>
            <a:r>
              <a:rPr lang="ru-RU" dirty="0"/>
              <a:t>, что помогает им не только </a:t>
            </a:r>
            <a:r>
              <a:rPr lang="ru-RU" dirty="0">
                <a:solidFill>
                  <a:srgbClr val="FF0000"/>
                </a:solidFill>
              </a:rPr>
              <a:t>решать задачи</a:t>
            </a:r>
            <a:r>
              <a:rPr lang="ru-RU" dirty="0"/>
              <a:t>, но и ставить их.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918" y="504010"/>
            <a:ext cx="832820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Значительно </a:t>
            </a:r>
            <a:r>
              <a:rPr lang="ru-RU" dirty="0">
                <a:solidFill>
                  <a:srgbClr val="FF0000"/>
                </a:solidFill>
              </a:rPr>
              <a:t>повышается мотивация учащихся</a:t>
            </a:r>
            <a:r>
              <a:rPr lang="ru-RU" dirty="0"/>
              <a:t> к изучению физики: в учебно-исследовательскую деятельность активно включается весь класс. </a:t>
            </a:r>
          </a:p>
        </p:txBody>
      </p:sp>
    </p:spTree>
    <p:extLst>
      <p:ext uri="{BB962C8B-B14F-4D97-AF65-F5344CB8AC3E}">
        <p14:creationId xmlns:p14="http://schemas.microsoft.com/office/powerpoint/2010/main" val="36342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31416" y="4356589"/>
            <a:ext cx="765466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spcBef>
                <a:spcPts val="1800"/>
              </a:spcBef>
            </a:pPr>
            <a:r>
              <a:rPr lang="ru-RU" altLang="ru-RU" sz="6000" b="1" dirty="0">
                <a:solidFill>
                  <a:srgbClr val="FF0000"/>
                </a:solidFill>
              </a:rPr>
              <a:t>До новых встреч!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529" y="324854"/>
            <a:ext cx="87464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Сайт «БИНОМ. Лаборатория знаний»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lbz.ru</a:t>
            </a:r>
            <a:endParaRPr lang="ru-RU" sz="4000" b="1" dirty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Лев </a:t>
            </a:r>
            <a:r>
              <a:rPr lang="ru-RU" sz="4000" b="1" dirty="0" err="1">
                <a:solidFill>
                  <a:srgbClr val="002060"/>
                </a:solidFill>
              </a:rPr>
              <a:t>Элевич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Генденштейн</a:t>
            </a:r>
            <a:r>
              <a:rPr lang="ru-RU" sz="4000" b="1" dirty="0">
                <a:solidFill>
                  <a:srgbClr val="002060"/>
                </a:solidFill>
              </a:rPr>
              <a:t>: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levgenden@gmail.com</a:t>
            </a:r>
            <a:endParaRPr lang="ru-RU" sz="4000" b="1" dirty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267921"/>
            <a:ext cx="8168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этого ученик пытается получить «нужный» ответ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численных данных в условии, используя «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формулы из учебника с теми же буквами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и, возможно, справочные данные (например, значения плотности льда и воды). 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360" y="2736801"/>
            <a:ext cx="81686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Однако, увы, формул «из учебника», дающих такой ответ</a:t>
            </a:r>
            <a:r>
              <a:rPr lang="ru-RU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нет…</a:t>
            </a:r>
          </a:p>
          <a:p>
            <a:pPr>
              <a:spcAft>
                <a:spcPts val="18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первый взгляд на задачу?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360" y="4474161"/>
            <a:ext cx="816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Объём надводной части льдины равен 2 м</a:t>
            </a:r>
            <a:r>
              <a:rPr lang="ru-RU" sz="2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Чему равна масса льдины?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273" y="5549799"/>
            <a:ext cx="840232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Самое главное —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СИТУАЦИЯ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описанная в условии!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Ключ к решению — в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исследовании</a:t>
            </a:r>
            <a:r>
              <a:rPr lang="ru-RU" sz="28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этой ситуации.   </a:t>
            </a:r>
            <a:r>
              <a:rPr lang="ru-RU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360" y="4474160"/>
            <a:ext cx="8266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В воде плавает льдина. Объём надводной части льдины равен 2 м</a:t>
            </a:r>
            <a:r>
              <a:rPr lang="ru-RU" sz="2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. Чему равна масса льдины?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29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787" y="166806"/>
            <a:ext cx="4078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воде плавает льдина.</a:t>
            </a:r>
            <a:endParaRPr lang="ru-RU" sz="28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949" y="690026"/>
            <a:ext cx="5221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Какие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явления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происходят в этой ситуации?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949" y="1114878"/>
            <a:ext cx="891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Льдина находится в равновесии под действием силы тяжести и силы Архимеда.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949" y="1539729"/>
            <a:ext cx="6136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Какие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соотношения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справедливы для этой ситуации?</a:t>
            </a:r>
            <a:endParaRPr lang="ru-RU" sz="2000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33" y="1989444"/>
            <a:ext cx="2090198" cy="22514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0103" y="2334825"/>
            <a:ext cx="5595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Как записать эти соотношения в виде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системы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уравнений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(неравенств) для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искомых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величин?</a:t>
            </a:r>
            <a:endParaRPr lang="ru-RU" sz="2000" dirty="0"/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103" y="3207879"/>
            <a:ext cx="2746362" cy="708739"/>
          </a:xfrm>
          <a:prstGeom prst="rect">
            <a:avLst/>
          </a:prstGeom>
        </p:spPr>
      </p:pic>
      <p:pic>
        <p:nvPicPr>
          <p:cNvPr id="13" name="Из первых трёх" descr="Вырезка экрана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339"/>
          <a:stretch/>
        </p:blipFill>
        <p:spPr>
          <a:xfrm>
            <a:off x="286949" y="4555637"/>
            <a:ext cx="7946796" cy="365156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9" y="5442934"/>
            <a:ext cx="2726930" cy="9538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90103" y="5446128"/>
            <a:ext cx="5921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spcAft>
                <a:spcPts val="0"/>
              </a:spcAft>
            </a:pP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решить</a:t>
            </a:r>
            <a:r>
              <a:rPr lang="ru-RU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эту систему уравнений (неравенств)?</a:t>
            </a:r>
            <a:endParaRPr lang="ru-RU" sz="2000" dirty="0">
              <a:latin typeface="SchoolBookCSanPi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970" y="5846238"/>
            <a:ext cx="4756412" cy="745987"/>
          </a:xfrm>
          <a:prstGeom prst="rect">
            <a:avLst/>
          </a:prstGeom>
        </p:spPr>
      </p:pic>
      <p:sp>
        <p:nvSpPr>
          <p:cNvPr id="17" name="Первые три"/>
          <p:cNvSpPr/>
          <p:nvPr/>
        </p:nvSpPr>
        <p:spPr>
          <a:xfrm>
            <a:off x="286949" y="1989444"/>
            <a:ext cx="1829234" cy="1319813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а последние"/>
          <p:cNvSpPr/>
          <p:nvPr/>
        </p:nvSpPr>
        <p:spPr>
          <a:xfrm>
            <a:off x="286948" y="3321856"/>
            <a:ext cx="2147327" cy="967386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Из двух последних" descr="Вырезка экрана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917"/>
          <a:stretch/>
        </p:blipFill>
        <p:spPr>
          <a:xfrm>
            <a:off x="286949" y="4930219"/>
            <a:ext cx="7946796" cy="375828"/>
          </a:xfrm>
          <a:prstGeom prst="rect">
            <a:avLst/>
          </a:prstGeom>
        </p:spPr>
      </p:pic>
      <p:pic>
        <p:nvPicPr>
          <p:cNvPr id="28" name="Из двух посл=2" descr="Вырезка экрана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5" y="4930219"/>
            <a:ext cx="7935765" cy="37582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 rot="19478626">
            <a:off x="-247934" y="3309639"/>
            <a:ext cx="9333517" cy="627854"/>
            <a:chOff x="134970" y="361001"/>
            <a:chExt cx="9151228" cy="52322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9361" y="361001"/>
              <a:ext cx="8901909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4970" y="404599"/>
              <a:ext cx="9151228" cy="436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15900" algn="just">
                <a:spcAft>
                  <a:spcPts val="0"/>
                </a:spcAft>
              </a:pPr>
              <a:r>
                <a:rPr lang="ru-RU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ПОЧЕМУ МАЛО КТО ИЗ УЧЕНИКОВ ТАК РЕШАЕТ ЗАДАЧИ? </a:t>
              </a:r>
              <a:endParaRPr lang="ru-RU" sz="2800" dirty="0">
                <a:solidFill>
                  <a:srgbClr val="FF0000"/>
                </a:solidFill>
                <a:latin typeface="SchoolBookCSanPi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1896769">
            <a:off x="-445022" y="3460894"/>
            <a:ext cx="10024411" cy="643285"/>
            <a:chOff x="-203727" y="361000"/>
            <a:chExt cx="9828629" cy="5360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8683" y="361000"/>
              <a:ext cx="9562019" cy="5360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03727" y="404597"/>
              <a:ext cx="9828629" cy="436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15900" algn="just">
                <a:spcAft>
                  <a:spcPts val="0"/>
                </a:spcAft>
              </a:pPr>
              <a:r>
                <a:rPr lang="ru-RU" sz="2800" b="1" dirty="0">
                  <a:solidFill>
                    <a:srgbClr val="0000CC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ДЛЯ ЭТОГО ЕСТЬ СУБЪЕКТИВНЫЕ И ОБЪЕКТИВНЫЕ ПРИЧИНЫ</a:t>
              </a:r>
              <a:r>
                <a:rPr lang="ru-RU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dirty="0">
                <a:solidFill>
                  <a:srgbClr val="FF0000"/>
                </a:solidFill>
                <a:latin typeface="SchoolBookCSanPin" pitchFamily="2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5" grpId="0"/>
      <p:bldP spid="17" grpId="0" animBg="1"/>
      <p:bldP spid="17" grpId="1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13c365fd516abb94a1305e3ed19cd8d862d7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12620</TotalTime>
  <Words>2579</Words>
  <Application>Microsoft Office PowerPoint</Application>
  <PresentationFormat>Экран (4:3)</PresentationFormat>
  <Paragraphs>275</Paragraphs>
  <Slides>71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4" baseType="lpstr">
      <vt:lpstr>Тема Office</vt:lpstr>
      <vt:lpstr>1_Тема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</dc:creator>
  <cp:lastModifiedBy>Бессарабов Александр Юрьевич</cp:lastModifiedBy>
  <cp:revision>279</cp:revision>
  <dcterms:created xsi:type="dcterms:W3CDTF">2019-09-01T03:16:34Z</dcterms:created>
  <dcterms:modified xsi:type="dcterms:W3CDTF">2019-12-26T05:47:01Z</dcterms:modified>
</cp:coreProperties>
</file>