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90" r:id="rId3"/>
    <p:sldId id="291" r:id="rId4"/>
    <p:sldId id="293" r:id="rId5"/>
    <p:sldId id="301" r:id="rId6"/>
    <p:sldId id="302" r:id="rId7"/>
    <p:sldId id="303" r:id="rId8"/>
    <p:sldId id="304" r:id="rId9"/>
    <p:sldId id="308" r:id="rId10"/>
    <p:sldId id="306" r:id="rId11"/>
    <p:sldId id="309" r:id="rId12"/>
    <p:sldId id="312" r:id="rId13"/>
    <p:sldId id="313" r:id="rId14"/>
    <p:sldId id="310" r:id="rId15"/>
    <p:sldId id="311" r:id="rId16"/>
    <p:sldId id="314" r:id="rId17"/>
    <p:sldId id="315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40200"/>
    <a:srgbClr val="FFFFFF"/>
    <a:srgbClr val="0C0600"/>
    <a:srgbClr val="0000FF"/>
    <a:srgbClr val="CCECFF"/>
    <a:srgbClr val="FBFB75"/>
    <a:srgbClr val="E6EE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4660"/>
  </p:normalViewPr>
  <p:slideViewPr>
    <p:cSldViewPr>
      <p:cViewPr varScale="1">
        <p:scale>
          <a:sx n="73" d="100"/>
          <a:sy n="73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D506AC-0F72-4C7E-9412-D1ADA03E1139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4DA6102-D8EB-420B-82D8-518EF1C5AC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892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77D564F-4A45-490C-89D5-EF2A37F676A0}" type="slidenum">
              <a:rPr lang="en-US" altLang="ru-RU" smtClean="0"/>
              <a:pPr eaLnBrk="1" hangingPunct="1"/>
              <a:t>2</a:t>
            </a:fld>
            <a:endParaRPr lang="en-US" altLang="ru-RU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821B9EE-130E-454E-B01B-7132114631D2}" type="slidenum">
              <a:rPr lang="en-US" altLang="ru-RU" smtClean="0"/>
              <a:pPr eaLnBrk="1" hangingPunct="1"/>
              <a:t>3</a:t>
            </a:fld>
            <a:endParaRPr lang="en-US" altLang="ru-RU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C380D11-8C22-4CE3-8F1C-4FFB9B3B38A0}" type="slidenum">
              <a:rPr lang="en-US" altLang="ru-RU" smtClean="0"/>
              <a:pPr eaLnBrk="1" hangingPunct="1"/>
              <a:t>4</a:t>
            </a:fld>
            <a:endParaRPr lang="en-US" altLang="ru-RU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63DD240C-C1D4-45C9-AEBE-FA9A53DE847B}" type="slidenum">
              <a:rPr lang="en-US" altLang="ru-RU" sz="1200"/>
              <a:pPr algn="r" eaLnBrk="1" hangingPunct="1"/>
              <a:t>17</a:t>
            </a:fld>
            <a:endParaRPr lang="en-US" altLang="ru-RU" sz="120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-52"/>
                <a:cs typeface="+mn-cs"/>
              </a:endParaRPr>
            </a:p>
          </p:txBody>
        </p:sp>
        <p:pic>
          <p:nvPicPr>
            <p:cNvPr id="6" name="Picture 4" descr="A:\minispir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013B9F40-F6E0-4C99-834B-9E99DC1155AC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1F2EE0F6-6AD7-4638-B9A9-069424A4F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484796"/>
      </p:ext>
    </p:extLst>
  </p:cSld>
  <p:clrMapOvr>
    <a:masterClrMapping/>
  </p:clrMapOvr>
  <p:transition advTm="5000"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70C80-E376-42A8-963E-E63174143DD6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A3CF0-668E-448A-9047-5CBFC9F92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804025"/>
      </p:ext>
    </p:extLst>
  </p:cSld>
  <p:clrMapOvr>
    <a:masterClrMapping/>
  </p:clrMapOvr>
  <p:transition advTm="5000"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4DC45-1F41-4FE5-819F-629106A395DD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F8861-562E-47CB-8CDD-B0091C7E8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843554"/>
      </p:ext>
    </p:extLst>
  </p:cSld>
  <p:clrMapOvr>
    <a:masterClrMapping/>
  </p:clrMapOvr>
  <p:transition advTm="5000">
    <p:cover dir="l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90600" y="1828800"/>
            <a:ext cx="7772400" cy="41148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109F3-3126-4BAB-A48B-728EF1F7DCE6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41562-AF16-491A-8F5A-58108D797E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965623"/>
      </p:ext>
    </p:extLst>
  </p:cSld>
  <p:clrMapOvr>
    <a:masterClrMapping/>
  </p:clrMapOvr>
  <p:transition advTm="5000">
    <p:cover dir="l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ru-RU" noProof="0" smtClean="0"/>
              <a:t>Вставка клипа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0626D-09C9-4720-BD2B-DE104176BA26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818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E8703-42E1-43F6-8583-BCF85059D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88308"/>
      </p:ext>
    </p:extLst>
  </p:cSld>
  <p:clrMapOvr>
    <a:masterClrMapping/>
  </p:clrMapOvr>
  <p:transition advTm="5000"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2EBED-0772-4381-BA8B-14FCC3FB63C9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CAF4A-DD7C-456B-9E00-D6F112169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865780"/>
      </p:ext>
    </p:extLst>
  </p:cSld>
  <p:clrMapOvr>
    <a:masterClrMapping/>
  </p:clrMapOvr>
  <p:transition advTm="5000"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F4715-FF5A-4483-9698-F2AD30AAE271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1D4C7-B9CC-4C44-8917-FEAFA94C2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22534"/>
      </p:ext>
    </p:extLst>
  </p:cSld>
  <p:clrMapOvr>
    <a:masterClrMapping/>
  </p:clrMapOvr>
  <p:transition advTm="5000"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F8567-975D-4AE9-B67D-FD4A2EA97424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51B18-F62C-4CE2-8E91-01DBC0983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25846"/>
      </p:ext>
    </p:extLst>
  </p:cSld>
  <p:clrMapOvr>
    <a:masterClrMapping/>
  </p:clrMapOvr>
  <p:transition advTm="5000"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DE488-9499-45BD-8DB4-91FD6B2DAC00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A3DC1-2E60-4310-ADF0-E5F305996D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078559"/>
      </p:ext>
    </p:extLst>
  </p:cSld>
  <p:clrMapOvr>
    <a:masterClrMapping/>
  </p:clrMapOvr>
  <p:transition advTm="5000"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EB43B-3FCB-48A1-9978-2C05766347CC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CEAF7-A110-45E4-84C0-0AEE86BE19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025663"/>
      </p:ext>
    </p:extLst>
  </p:cSld>
  <p:clrMapOvr>
    <a:masterClrMapping/>
  </p:clrMapOvr>
  <p:transition advTm="5000"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90E63-A820-4337-A107-FA035B4AE6C8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C6EA8-C8E6-4D5C-8632-913938E98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076375"/>
      </p:ext>
    </p:extLst>
  </p:cSld>
  <p:clrMapOvr>
    <a:masterClrMapping/>
  </p:clrMapOvr>
  <p:transition advTm="5000"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49DEF-6AA5-486E-8011-D11F823E4986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7D1FE-426E-4F2B-97F2-DA77B07B1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137054"/>
      </p:ext>
    </p:extLst>
  </p:cSld>
  <p:clrMapOvr>
    <a:masterClrMapping/>
  </p:clrMapOvr>
  <p:transition advTm="5000"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A235-1907-4893-886E-54E8416DBAAD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EA710-A88E-4ADD-8D59-BFB4B1765F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86544"/>
      </p:ext>
    </p:extLst>
  </p:cSld>
  <p:clrMapOvr>
    <a:masterClrMapping/>
  </p:clrMapOvr>
  <p:transition advTm="5000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-52"/>
                <a:cs typeface="+mn-cs"/>
              </a:endParaRPr>
            </a:p>
          </p:txBody>
        </p:sp>
        <p:pic>
          <p:nvPicPr>
            <p:cNvPr id="1033" name="Picture 4" descr="A:\minispir.GIF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1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-52"/>
                <a:cs typeface="+mn-cs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fontAlgn="auto" hangingPunct="0">
              <a:spcBef>
                <a:spcPct val="50000"/>
              </a:spcBef>
              <a:spcAft>
                <a:spcPts val="0"/>
              </a:spcAft>
              <a:defRPr sz="1400">
                <a:solidFill>
                  <a:schemeClr val="bg2"/>
                </a:solidFill>
                <a:latin typeface="Times New Roman" pitchFamily="18" charset="-52"/>
                <a:cs typeface="+mn-cs"/>
              </a:defRPr>
            </a:lvl1pPr>
          </a:lstStyle>
          <a:p>
            <a:pPr>
              <a:defRPr/>
            </a:pPr>
            <a:fld id="{B173F10C-4649-40B2-96AF-FC63AF45AA67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ct val="50000"/>
              </a:spcBef>
              <a:spcAft>
                <a:spcPts val="0"/>
              </a:spcAft>
              <a:defRPr sz="1400">
                <a:solidFill>
                  <a:schemeClr val="bg2"/>
                </a:solidFill>
                <a:latin typeface="Times New Roman" pitchFamily="18" charset="-5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ct val="50000"/>
              </a:spcBef>
              <a:spcAft>
                <a:spcPts val="0"/>
              </a:spcAft>
              <a:defRPr sz="1400">
                <a:solidFill>
                  <a:schemeClr val="bg2"/>
                </a:solidFill>
                <a:latin typeface="Times New Roman" pitchFamily="18" charset="-52"/>
                <a:cs typeface="+mn-cs"/>
              </a:defRPr>
            </a:lvl1pPr>
          </a:lstStyle>
          <a:p>
            <a:pPr>
              <a:defRPr/>
            </a:pPr>
            <a:fld id="{675A4DCB-D620-4A41-9D59-F0464690CA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</p:sldLayoutIdLst>
  <p:transition>
    <p:cover dir="l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4"/>
          <p:cNvSpPr>
            <a:spLocks noGrp="1"/>
          </p:cNvSpPr>
          <p:nvPr>
            <p:ph type="ctrTitle"/>
          </p:nvPr>
        </p:nvSpPr>
        <p:spPr>
          <a:xfrm>
            <a:off x="1042988" y="620713"/>
            <a:ext cx="7772400" cy="2233612"/>
          </a:xfrm>
        </p:spPr>
        <p:txBody>
          <a:bodyPr/>
          <a:lstStyle/>
          <a:p>
            <a:pPr eaLnBrk="1" hangingPunct="1"/>
            <a:r>
              <a:rPr lang="ru-RU" altLang="ru-RU" sz="6000" smtClean="0">
                <a:cs typeface="Times New Roman" pitchFamily="18" charset="0"/>
              </a:rPr>
              <a:t/>
            </a:r>
            <a:br>
              <a:rPr lang="ru-RU" altLang="ru-RU" sz="6000" smtClean="0">
                <a:cs typeface="Times New Roman" pitchFamily="18" charset="0"/>
              </a:rPr>
            </a:br>
            <a:r>
              <a:rPr lang="ru-RU" altLang="ru-RU" sz="6000" smtClean="0">
                <a:cs typeface="Times New Roman" pitchFamily="18" charset="0"/>
              </a:rPr>
              <a:t> </a:t>
            </a:r>
            <a:r>
              <a:rPr lang="ru-RU" altLang="ru-RU" sz="2800" b="1" smtClean="0">
                <a:solidFill>
                  <a:srgbClr val="0000FF"/>
                </a:solidFill>
              </a:rPr>
              <a:t>Технологизация</a:t>
            </a:r>
            <a:r>
              <a:rPr lang="ru-RU" altLang="ru-RU" sz="2800" smtClean="0">
                <a:solidFill>
                  <a:srgbClr val="0000FF"/>
                </a:solidFill>
              </a:rPr>
              <a:t/>
            </a:r>
            <a:br>
              <a:rPr lang="ru-RU" altLang="ru-RU" sz="2800" smtClean="0">
                <a:solidFill>
                  <a:srgbClr val="0000FF"/>
                </a:solidFill>
              </a:rPr>
            </a:br>
            <a:r>
              <a:rPr lang="ru-RU" altLang="ru-RU" sz="2800" b="1" smtClean="0">
                <a:solidFill>
                  <a:srgbClr val="0000FF"/>
                </a:solidFill>
              </a:rPr>
              <a:t>Уровень алгоритмизации и стандартизации</a:t>
            </a:r>
            <a:r>
              <a:rPr lang="ru-RU" altLang="ru-RU" sz="2800" b="1" smtClean="0">
                <a:solidFill>
                  <a:srgbClr val="FF0000"/>
                </a:solidFill>
              </a:rPr>
              <a:t/>
            </a:r>
            <a:br>
              <a:rPr lang="ru-RU" altLang="ru-RU" sz="2800" b="1" smtClean="0">
                <a:solidFill>
                  <a:srgbClr val="FF0000"/>
                </a:solidFill>
              </a:rPr>
            </a:br>
            <a:r>
              <a:rPr lang="ru-RU" altLang="ru-RU" sz="2000" smtClean="0">
                <a:solidFill>
                  <a:srgbClr val="FF0000"/>
                </a:solidFill>
              </a:rPr>
              <a:t/>
            </a:r>
            <a:br>
              <a:rPr lang="ru-RU" altLang="ru-RU" sz="2000" smtClean="0">
                <a:solidFill>
                  <a:srgbClr val="FF0000"/>
                </a:solidFill>
              </a:rPr>
            </a:br>
            <a:r>
              <a:rPr lang="ru-RU" altLang="ru-RU" sz="2000" b="1" smtClean="0">
                <a:solidFill>
                  <a:srgbClr val="FF0000"/>
                </a:solidFill>
              </a:rPr>
              <a:t> </a:t>
            </a:r>
            <a:r>
              <a:rPr lang="ru-RU" altLang="ru-RU" sz="6000" smtClean="0">
                <a:cs typeface="Times New Roman" pitchFamily="18" charset="0"/>
              </a:rPr>
              <a:t/>
            </a:r>
            <a:br>
              <a:rPr lang="ru-RU" altLang="ru-RU" sz="6000" smtClean="0">
                <a:cs typeface="Times New Roman" pitchFamily="18" charset="0"/>
              </a:rPr>
            </a:br>
            <a:endParaRPr lang="ru-RU" altLang="ru-RU" sz="6000" smtClean="0"/>
          </a:p>
        </p:txBody>
      </p:sp>
      <p:pic>
        <p:nvPicPr>
          <p:cNvPr id="15364" name="Рисунок 4" descr="https://www.orbsoft.ru/content/images/razdelpo/programm4.jpg"/>
          <p:cNvPicPr>
            <a:picLocks noChangeAspect="1" noChangeArrowheads="1"/>
          </p:cNvPicPr>
          <p:nvPr/>
        </p:nvPicPr>
        <p:blipFill>
          <a:blip r:embed="rId2" cstate="email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775" y="2852738"/>
            <a:ext cx="4032250" cy="275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5000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1268413"/>
            <a:ext cx="78486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altLang="ru-RU" sz="2000" b="1" smtClean="0"/>
              <a:t>Шаг 1 </a:t>
            </a:r>
            <a:r>
              <a:rPr lang="ru-RU" altLang="ru-RU" sz="2000" smtClean="0"/>
              <a:t>Изучение нормативных документов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altLang="ru-RU" sz="2000" b="1" smtClean="0"/>
              <a:t>Шаг 2</a:t>
            </a:r>
            <a:r>
              <a:rPr lang="ru-RU" altLang="ru-RU" sz="2000" smtClean="0"/>
              <a:t> Разработка и утверждение положения о самообследовании (приказ директора)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altLang="ru-RU" sz="2000" b="1" smtClean="0"/>
              <a:t>Шаг 3</a:t>
            </a:r>
            <a:r>
              <a:rPr lang="ru-RU" altLang="ru-RU" sz="2000" smtClean="0"/>
              <a:t> Создание комиссии по проведению самообследования и подготовке отчета с определением сроков и полномочий (приказ директора)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altLang="ru-RU" sz="2000" b="1" smtClean="0"/>
              <a:t>Шаг 4 </a:t>
            </a:r>
            <a:r>
              <a:rPr lang="ru-RU" altLang="ru-RU" sz="2000" smtClean="0"/>
              <a:t>Определение необходимых и достаточных источников информации для последующего проведения самообследования (статистические данные, материалы ВШК, внутреннего мониторинга качества образования, системы ПК, аттестации и др. в соответствии с перечнем показателей)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altLang="ru-RU" sz="2000" b="1" smtClean="0"/>
              <a:t>Шаг 5 </a:t>
            </a:r>
            <a:r>
              <a:rPr lang="ru-RU" altLang="ru-RU" sz="2000" smtClean="0"/>
              <a:t>Организация деятельности в течение учебного года в соответствии с определенными направлениями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altLang="ru-RU" sz="2000" b="1" smtClean="0"/>
              <a:t>Шаг 6</a:t>
            </a:r>
            <a:r>
              <a:rPr lang="ru-RU" altLang="ru-RU" sz="2000" smtClean="0"/>
              <a:t> Проведение самообследования и подготовка отчета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altLang="ru-RU" sz="2000" b="1" smtClean="0"/>
              <a:t>Шаг 7</a:t>
            </a:r>
            <a:r>
              <a:rPr lang="ru-RU" altLang="ru-RU" sz="2000" smtClean="0"/>
              <a:t> Представление и утверждение отчета на заседании педагогического совета и Управляющего совета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altLang="ru-RU" sz="2000" b="1" smtClean="0"/>
              <a:t>Шаг 8</a:t>
            </a:r>
            <a:r>
              <a:rPr lang="ru-RU" altLang="ru-RU" sz="2000" smtClean="0"/>
              <a:t> Размещение отчета на официальном сайте ОО</a:t>
            </a:r>
            <a:endParaRPr lang="ru-RU" altLang="ru-RU" sz="2000" b="1" smtClean="0"/>
          </a:p>
          <a:p>
            <a:pPr eaLnBrk="1" hangingPunct="1">
              <a:buFont typeface="Monotype Sorts"/>
              <a:buNone/>
            </a:pPr>
            <a:endParaRPr lang="ru-RU" altLang="ru-RU" sz="110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Rectangle 2"/>
          <p:cNvSpPr txBox="1">
            <a:spLocks/>
          </p:cNvSpPr>
          <p:nvPr/>
        </p:nvSpPr>
        <p:spPr bwMode="auto">
          <a:xfrm>
            <a:off x="1116013" y="476250"/>
            <a:ext cx="74993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1" lang="ru-RU" sz="28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Технологическая карта</a:t>
            </a:r>
          </a:p>
          <a:p>
            <a:pPr algn="ctr" eaLnBrk="0" hangingPunct="0">
              <a:defRPr/>
            </a:pPr>
            <a:r>
              <a:rPr kumimoji="1" lang="ru-RU" sz="28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подготовки отчёта  о </a:t>
            </a:r>
            <a:r>
              <a:rPr kumimoji="1" lang="ru-RU" sz="2800" b="1" kern="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самообследовании</a:t>
            </a:r>
            <a:endParaRPr kumimoji="1" lang="ru-RU" sz="2800" b="1" kern="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450" y="549275"/>
            <a:ext cx="6985000" cy="823913"/>
          </a:xfrm>
        </p:spPr>
        <p:txBody>
          <a:bodyPr/>
          <a:lstStyle/>
          <a:p>
            <a:r>
              <a:rPr lang="ru-RU" altLang="ru-RU" sz="3600" b="1" smtClean="0">
                <a:solidFill>
                  <a:srgbClr val="0000FF"/>
                </a:solidFill>
              </a:rPr>
              <a:t>Алгоритм формирования ИУП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971550" y="1989138"/>
            <a:ext cx="2133600" cy="6096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cs typeface="Times New Roman" pitchFamily="18" charset="0"/>
              </a:rPr>
              <a:t>1 шаг</a:t>
            </a:r>
          </a:p>
        </p:txBody>
      </p:sp>
      <p:sp>
        <p:nvSpPr>
          <p:cNvPr id="45060" name="Rectangle 5"/>
          <p:cNvSpPr>
            <a:spLocks noChangeArrowheads="1"/>
          </p:cNvSpPr>
          <p:nvPr/>
        </p:nvSpPr>
        <p:spPr bwMode="auto">
          <a:xfrm>
            <a:off x="4284663" y="1773238"/>
            <a:ext cx="4191000" cy="503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>
                <a:cs typeface="Times New Roman" pitchFamily="18" charset="0"/>
              </a:rPr>
              <a:t>Условия, причина, диагностика.</a:t>
            </a:r>
          </a:p>
        </p:txBody>
      </p:sp>
      <p:sp>
        <p:nvSpPr>
          <p:cNvPr id="45061" name="Rectangle 6"/>
          <p:cNvSpPr>
            <a:spLocks noChangeArrowheads="1"/>
          </p:cNvSpPr>
          <p:nvPr/>
        </p:nvSpPr>
        <p:spPr bwMode="auto">
          <a:xfrm>
            <a:off x="971550" y="2781300"/>
            <a:ext cx="2133600" cy="6096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cs typeface="Times New Roman" pitchFamily="18" charset="0"/>
              </a:rPr>
              <a:t>2 шаг</a:t>
            </a:r>
          </a:p>
        </p:txBody>
      </p:sp>
      <p:sp>
        <p:nvSpPr>
          <p:cNvPr id="45062" name="Rectangle 7"/>
          <p:cNvSpPr>
            <a:spLocks noChangeArrowheads="1"/>
          </p:cNvSpPr>
          <p:nvPr/>
        </p:nvSpPr>
        <p:spPr bwMode="auto">
          <a:xfrm>
            <a:off x="971550" y="3644900"/>
            <a:ext cx="2133600" cy="6096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cs typeface="Times New Roman" pitchFamily="18" charset="0"/>
              </a:rPr>
              <a:t>3 шаг</a:t>
            </a:r>
          </a:p>
        </p:txBody>
      </p:sp>
      <p:sp>
        <p:nvSpPr>
          <p:cNvPr id="45063" name="Rectangle 8"/>
          <p:cNvSpPr>
            <a:spLocks noChangeArrowheads="1"/>
          </p:cNvSpPr>
          <p:nvPr/>
        </p:nvSpPr>
        <p:spPr bwMode="auto">
          <a:xfrm>
            <a:off x="971550" y="4437063"/>
            <a:ext cx="2133600" cy="6096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cs typeface="Times New Roman" pitchFamily="18" charset="0"/>
              </a:rPr>
              <a:t>4 шаг</a:t>
            </a:r>
          </a:p>
        </p:txBody>
      </p:sp>
      <p:sp>
        <p:nvSpPr>
          <p:cNvPr id="45064" name="Rectangle 9"/>
          <p:cNvSpPr>
            <a:spLocks noChangeArrowheads="1"/>
          </p:cNvSpPr>
          <p:nvPr/>
        </p:nvSpPr>
        <p:spPr bwMode="auto">
          <a:xfrm>
            <a:off x="4284663" y="2492375"/>
            <a:ext cx="4191000" cy="431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ru-RU" altLang="ru-RU">
              <a:cs typeface="Times New Roman" pitchFamily="18" charset="0"/>
            </a:endParaRPr>
          </a:p>
          <a:p>
            <a:pPr algn="ctr" eaLnBrk="1" hangingPunct="1"/>
            <a:r>
              <a:rPr lang="ru-RU" altLang="ru-RU" b="1">
                <a:cs typeface="Times New Roman" pitchFamily="18" charset="0"/>
              </a:rPr>
              <a:t>Заявление</a:t>
            </a:r>
          </a:p>
          <a:p>
            <a:pPr algn="ctr" eaLnBrk="1" hangingPunct="1"/>
            <a:endParaRPr lang="ru-RU" altLang="ru-RU" b="1">
              <a:cs typeface="Times New Roman" pitchFamily="18" charset="0"/>
            </a:endParaRPr>
          </a:p>
        </p:txBody>
      </p:sp>
      <p:sp>
        <p:nvSpPr>
          <p:cNvPr id="45065" name="Rectangle 10"/>
          <p:cNvSpPr>
            <a:spLocks noChangeArrowheads="1"/>
          </p:cNvSpPr>
          <p:nvPr/>
        </p:nvSpPr>
        <p:spPr bwMode="auto">
          <a:xfrm>
            <a:off x="4284663" y="3141663"/>
            <a:ext cx="4191000" cy="431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ru-RU" altLang="ru-RU">
              <a:cs typeface="Times New Roman" pitchFamily="18" charset="0"/>
            </a:endParaRPr>
          </a:p>
          <a:p>
            <a:pPr algn="ctr" eaLnBrk="1" hangingPunct="1"/>
            <a:r>
              <a:rPr lang="ru-RU" altLang="ru-RU" b="1">
                <a:cs typeface="Times New Roman" pitchFamily="18" charset="0"/>
              </a:rPr>
              <a:t>Составление ИУП</a:t>
            </a:r>
            <a:r>
              <a:rPr lang="ru-RU" altLang="ru-RU">
                <a:cs typeface="Times New Roman" pitchFamily="18" charset="0"/>
              </a:rPr>
              <a:t> </a:t>
            </a:r>
          </a:p>
          <a:p>
            <a:pPr algn="ctr" eaLnBrk="1" hangingPunct="1"/>
            <a:endParaRPr lang="ru-RU" altLang="ru-RU">
              <a:cs typeface="Times New Roman" pitchFamily="18" charset="0"/>
            </a:endParaRPr>
          </a:p>
        </p:txBody>
      </p:sp>
      <p:sp>
        <p:nvSpPr>
          <p:cNvPr id="45066" name="Rectangle 11"/>
          <p:cNvSpPr>
            <a:spLocks noChangeArrowheads="1"/>
          </p:cNvSpPr>
          <p:nvPr/>
        </p:nvSpPr>
        <p:spPr bwMode="auto">
          <a:xfrm>
            <a:off x="4284663" y="3860800"/>
            <a:ext cx="4191000" cy="431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b="1">
                <a:cs typeface="Times New Roman" pitchFamily="18" charset="0"/>
              </a:rPr>
              <a:t>Расписание </a:t>
            </a:r>
          </a:p>
        </p:txBody>
      </p:sp>
      <p:sp>
        <p:nvSpPr>
          <p:cNvPr id="45067" name="Rectangle 12"/>
          <p:cNvSpPr>
            <a:spLocks noChangeArrowheads="1"/>
          </p:cNvSpPr>
          <p:nvPr/>
        </p:nvSpPr>
        <p:spPr bwMode="auto">
          <a:xfrm>
            <a:off x="4284663" y="5445125"/>
            <a:ext cx="4191000" cy="431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b="1">
                <a:cs typeface="Times New Roman" pitchFamily="18" charset="0"/>
              </a:rPr>
              <a:t>График промежуточной аттестации</a:t>
            </a:r>
          </a:p>
        </p:txBody>
      </p:sp>
      <p:sp>
        <p:nvSpPr>
          <p:cNvPr id="45068" name="Rectangle 13"/>
          <p:cNvSpPr>
            <a:spLocks noChangeArrowheads="1"/>
          </p:cNvSpPr>
          <p:nvPr/>
        </p:nvSpPr>
        <p:spPr bwMode="auto">
          <a:xfrm>
            <a:off x="971550" y="5300663"/>
            <a:ext cx="2133600" cy="6096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ru-RU" sz="2400" b="1">
                <a:cs typeface="Times New Roman" pitchFamily="18" charset="0"/>
              </a:rPr>
              <a:t>5</a:t>
            </a:r>
            <a:r>
              <a:rPr lang="ru-RU" altLang="ru-RU" sz="2400" b="1">
                <a:cs typeface="Times New Roman" pitchFamily="18" charset="0"/>
              </a:rPr>
              <a:t> шаг</a:t>
            </a:r>
          </a:p>
        </p:txBody>
      </p:sp>
      <p:sp>
        <p:nvSpPr>
          <p:cNvPr id="45069" name="Rectangle 14"/>
          <p:cNvSpPr>
            <a:spLocks noChangeArrowheads="1"/>
          </p:cNvSpPr>
          <p:nvPr/>
        </p:nvSpPr>
        <p:spPr bwMode="auto">
          <a:xfrm>
            <a:off x="4284663" y="4581525"/>
            <a:ext cx="4191000" cy="503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b="1">
                <a:cs typeface="Times New Roman" pitchFamily="18" charset="0"/>
              </a:rPr>
              <a:t>Приказ о формировании ИУП</a:t>
            </a:r>
          </a:p>
        </p:txBody>
      </p:sp>
      <p:pic>
        <p:nvPicPr>
          <p:cNvPr id="45070" name="Picture 6" descr="Picture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1484313"/>
            <a:ext cx="792162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72" name="Picture 6" descr="Picture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2205038"/>
            <a:ext cx="792162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73" name="Picture 6" descr="Picture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2924175"/>
            <a:ext cx="792162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74" name="Picture 6" descr="Picture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3644900"/>
            <a:ext cx="792162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75" name="Picture 6" descr="Picture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4365625"/>
            <a:ext cx="792162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5076" name="Group 41"/>
          <p:cNvGrpSpPr>
            <a:grpSpLocks/>
          </p:cNvGrpSpPr>
          <p:nvPr/>
        </p:nvGrpSpPr>
        <p:grpSpPr bwMode="auto">
          <a:xfrm>
            <a:off x="3203575" y="1844675"/>
            <a:ext cx="762000" cy="4187825"/>
            <a:chOff x="2134" y="1048"/>
            <a:chExt cx="865" cy="2798"/>
          </a:xfrm>
        </p:grpSpPr>
        <p:grpSp>
          <p:nvGrpSpPr>
            <p:cNvPr id="87063" name="Freeform 42"/>
            <p:cNvGrpSpPr>
              <a:grpSpLocks/>
            </p:cNvGrpSpPr>
            <p:nvPr/>
          </p:nvGrpSpPr>
          <p:grpSpPr bwMode="auto">
            <a:xfrm>
              <a:off x="2246" y="2759"/>
              <a:ext cx="761" cy="1092"/>
              <a:chOff x="3230880" y="3541776"/>
              <a:chExt cx="670560" cy="1633728"/>
            </a:xfrm>
          </p:grpSpPr>
          <p:pic>
            <p:nvPicPr>
              <p:cNvPr id="45078" name="Freeform 42"/>
              <p:cNvPicPr>
                <a:picLocks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invGray">
              <a:xfrm>
                <a:off x="3230880" y="3541776"/>
                <a:ext cx="670560" cy="16337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5079" name="Text Box 23"/>
              <p:cNvSpPr txBox="1">
                <a:spLocks noChangeArrowheads="1"/>
              </p:cNvSpPr>
              <p:nvPr/>
            </p:nvSpPr>
            <p:spPr bwMode="auto">
              <a:xfrm rot="16200000">
                <a:off x="2753141" y="4027903"/>
                <a:ext cx="1623942" cy="6580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7064" name="Freeform 43"/>
            <p:cNvGrpSpPr>
              <a:grpSpLocks/>
            </p:cNvGrpSpPr>
            <p:nvPr/>
          </p:nvGrpSpPr>
          <p:grpSpPr bwMode="auto">
            <a:xfrm>
              <a:off x="2128" y="2335"/>
              <a:ext cx="858" cy="220"/>
              <a:chOff x="3127248" y="2907792"/>
              <a:chExt cx="755904" cy="329184"/>
            </a:xfrm>
          </p:grpSpPr>
          <p:pic>
            <p:nvPicPr>
              <p:cNvPr id="45081" name="Freeform 43"/>
              <p:cNvPicPr>
                <a:picLocks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invGray">
              <a:xfrm>
                <a:off x="3127248" y="2907792"/>
                <a:ext cx="755904" cy="3291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5082" name="Text Box 26"/>
              <p:cNvSpPr txBox="1">
                <a:spLocks noChangeArrowheads="1"/>
              </p:cNvSpPr>
              <p:nvPr/>
            </p:nvSpPr>
            <p:spPr bwMode="auto">
              <a:xfrm rot="16200000">
                <a:off x="3348494" y="2699671"/>
                <a:ext cx="314311" cy="746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7065" name="Freeform 44"/>
            <p:cNvGrpSpPr>
              <a:grpSpLocks/>
            </p:cNvGrpSpPr>
            <p:nvPr/>
          </p:nvGrpSpPr>
          <p:grpSpPr bwMode="auto">
            <a:xfrm>
              <a:off x="2211" y="1044"/>
              <a:ext cx="761" cy="1092"/>
              <a:chOff x="3200400" y="975360"/>
              <a:chExt cx="670560" cy="1633728"/>
            </a:xfrm>
          </p:grpSpPr>
          <p:pic>
            <p:nvPicPr>
              <p:cNvPr id="45084" name="Freeform 44"/>
              <p:cNvPicPr>
                <a:picLocks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invGray">
              <a:xfrm>
                <a:off x="3200400" y="975360"/>
                <a:ext cx="670560" cy="16337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5085" name="Text Box 29"/>
              <p:cNvSpPr txBox="1">
                <a:spLocks noChangeArrowheads="1"/>
              </p:cNvSpPr>
              <p:nvPr/>
            </p:nvSpPr>
            <p:spPr bwMode="auto">
              <a:xfrm rot="16200000">
                <a:off x="2725833" y="1464021"/>
                <a:ext cx="1623942" cy="6580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ransition advTm="5000"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95513" y="476250"/>
            <a:ext cx="5381625" cy="1143000"/>
          </a:xfrm>
        </p:spPr>
        <p:txBody>
          <a:bodyPr/>
          <a:lstStyle/>
          <a:p>
            <a:r>
              <a:rPr lang="ru-RU" altLang="ru-RU" b="1" smtClean="0">
                <a:solidFill>
                  <a:srgbClr val="0000FF"/>
                </a:solidFill>
              </a:rPr>
              <a:t>Пакет документов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8888" y="1773238"/>
            <a:ext cx="7294562" cy="4525962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/>
              <a:buNone/>
            </a:pPr>
            <a:r>
              <a:rPr lang="ru-RU" altLang="ru-RU" b="1" smtClean="0"/>
              <a:t>1. Положение об индивидуальном учебном плане</a:t>
            </a:r>
          </a:p>
          <a:p>
            <a:pPr>
              <a:lnSpc>
                <a:spcPct val="90000"/>
              </a:lnSpc>
              <a:buFont typeface="Monotype Sorts"/>
              <a:buNone/>
            </a:pPr>
            <a:r>
              <a:rPr lang="ru-RU" altLang="ru-RU" b="1" smtClean="0"/>
              <a:t>2. Приказ о переводе на обучение по индивидуальному учебному плану</a:t>
            </a:r>
          </a:p>
          <a:p>
            <a:pPr>
              <a:lnSpc>
                <a:spcPct val="90000"/>
              </a:lnSpc>
              <a:buFont typeface="Monotype Sorts"/>
              <a:buNone/>
            </a:pPr>
            <a:r>
              <a:rPr lang="ru-RU" altLang="ru-RU" b="1" smtClean="0"/>
              <a:t>3. Индивидуальный учебный план</a:t>
            </a:r>
          </a:p>
          <a:p>
            <a:pPr>
              <a:lnSpc>
                <a:spcPct val="90000"/>
              </a:lnSpc>
              <a:buFont typeface="Monotype Sorts"/>
              <a:buNone/>
            </a:pPr>
            <a:r>
              <a:rPr lang="ru-RU" altLang="ru-RU" b="1" smtClean="0"/>
              <a:t>4. Приказ о свободном посещении уроков (в период подготовки к региональному и заключительному этапам ВОШ …)</a:t>
            </a:r>
          </a:p>
        </p:txBody>
      </p:sp>
    </p:spTree>
  </p:cSld>
  <p:clrMapOvr>
    <a:masterClrMapping/>
  </p:clrMapOvr>
  <p:transition advTm="5000">
    <p:cover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468313" y="546100"/>
            <a:ext cx="8351837" cy="5538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>
            <a:lvl1pPr indent="449263" eaLnBrk="0" hangingPunct="0">
              <a:tabLst>
                <a:tab pos="29702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29702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29702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29702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29702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</a:p>
          <a:p>
            <a:pPr algn="ctr" eaLnBrk="1" hangingPunct="1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«Гимназия № 127»</a:t>
            </a:r>
          </a:p>
          <a:p>
            <a:pPr algn="ctr" eaLnBrk="1" hangingPunct="1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П Р И К А З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altLang="ru-RU" b="1" u="sng">
                <a:latin typeface="Times New Roman" pitchFamily="18" charset="0"/>
                <a:cs typeface="Times New Roman" pitchFamily="18" charset="0"/>
              </a:rPr>
              <a:t>01.09.2016г</a:t>
            </a: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.						</a:t>
            </a:r>
            <a:r>
              <a:rPr lang="ru-RU" altLang="ru-RU" b="1" u="sng">
                <a:latin typeface="Times New Roman" pitchFamily="18" charset="0"/>
                <a:cs typeface="Times New Roman" pitchFamily="18" charset="0"/>
              </a:rPr>
              <a:t>№ 225 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г.Снежинск</a:t>
            </a:r>
          </a:p>
          <a:p>
            <a:pPr algn="ctr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Об утверждении индивидуальных учебных планов учащихся 10 классов</a:t>
            </a:r>
          </a:p>
          <a:p>
            <a:pPr algn="ctr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 МБОУ «Гимназия № 127» на 2016-2017 и 2017-2018 учебные года</a:t>
            </a:r>
          </a:p>
          <a:p>
            <a:pPr eaLnBrk="1" hangingPunct="1"/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В соответствии с Учебным планом МБОУ "Гимназия №127" </a:t>
            </a:r>
          </a:p>
          <a:p>
            <a:pPr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на 2016-2017 учебный год (утвержденным приказом от 27.07.2016 г. №189) и на основании заявлений учащихся,</a:t>
            </a:r>
          </a:p>
          <a:p>
            <a:pPr eaLnBrk="1" hangingPunct="1"/>
            <a:endParaRPr lang="ru-RU" altLang="ru-RU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ПРИКАЗЫВАЮ:</a:t>
            </a:r>
          </a:p>
          <a:p>
            <a:pPr eaLnBrk="1" hangingPunct="1"/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1.Утвердить индивидуальные учебные планы учащихся 10 классов МБОУ </a:t>
            </a:r>
          </a:p>
          <a:p>
            <a:pPr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«Гимназия № 127»  (приложение).</a:t>
            </a:r>
          </a:p>
          <a:p>
            <a:pPr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2.Контроль исполнения  приказа возложить на заместителя директора </a:t>
            </a:r>
          </a:p>
          <a:p>
            <a:pPr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по учебной работе Преснецову Нину Ивановну.</a:t>
            </a:r>
          </a:p>
          <a:p>
            <a:pPr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Директор                                                    		 В.Н. Маслакова</a:t>
            </a:r>
          </a:p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cover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549275"/>
            <a:ext cx="8229600" cy="561975"/>
          </a:xfrm>
        </p:spPr>
        <p:txBody>
          <a:bodyPr/>
          <a:lstStyle/>
          <a:p>
            <a:pPr algn="r"/>
            <a:r>
              <a:rPr lang="ru-RU" altLang="ru-RU" sz="3200" b="1" smtClean="0">
                <a:solidFill>
                  <a:schemeClr val="tx1"/>
                </a:solidFill>
              </a:rPr>
              <a:t/>
            </a:r>
            <a:br>
              <a:rPr lang="ru-RU" altLang="ru-RU" sz="3200" b="1" smtClean="0">
                <a:solidFill>
                  <a:schemeClr val="tx1"/>
                </a:solidFill>
              </a:rPr>
            </a:br>
            <a:r>
              <a:rPr lang="ru-RU" altLang="ru-RU" sz="3200" b="1" smtClean="0">
                <a:solidFill>
                  <a:srgbClr val="0000FF"/>
                </a:solidFill>
              </a:rPr>
              <a:t>Физико-математические группы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85975" y="1557338"/>
            <a:ext cx="7058025" cy="4525962"/>
          </a:xfrm>
        </p:spPr>
        <p:txBody>
          <a:bodyPr/>
          <a:lstStyle/>
          <a:p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46084" name="Oval 4"/>
          <p:cNvSpPr>
            <a:spLocks noChangeArrowheads="1"/>
          </p:cNvSpPr>
          <p:nvPr/>
        </p:nvSpPr>
        <p:spPr bwMode="auto">
          <a:xfrm>
            <a:off x="684213" y="188913"/>
            <a:ext cx="1619250" cy="151288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3600" b="1">
                <a:latin typeface="Times New Roman" pitchFamily="18" charset="0"/>
                <a:cs typeface="Times New Roman" pitchFamily="18" charset="0"/>
              </a:rPr>
              <a:t>ИУП </a:t>
            </a:r>
          </a:p>
          <a:p>
            <a:pPr algn="ctr" eaLnBrk="1" hangingPunct="1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11 класс</a:t>
            </a:r>
          </a:p>
        </p:txBody>
      </p:sp>
      <p:graphicFrame>
        <p:nvGraphicFramePr>
          <p:cNvPr id="27831" name="Group 183"/>
          <p:cNvGraphicFramePr>
            <a:graphicFrameLocks noGrp="1"/>
          </p:cNvGraphicFramePr>
          <p:nvPr>
            <p:ph idx="4294967295"/>
          </p:nvPr>
        </p:nvGraphicFramePr>
        <p:xfrm>
          <a:off x="1908175" y="2133600"/>
          <a:ext cx="6353175" cy="3382963"/>
        </p:xfrm>
        <a:graphic>
          <a:graphicData uri="http://schemas.openxmlformats.org/drawingml/2006/table">
            <a:tbl>
              <a:tblPr/>
              <a:tblGrid>
                <a:gridCol w="2879725"/>
                <a:gridCol w="1368425"/>
                <a:gridCol w="1079500"/>
                <a:gridCol w="1025525"/>
              </a:tblGrid>
              <a:tr h="4206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Образовательная область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Предмет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Обязательная часть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Формируемая часть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Предметы обязательной части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Физика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Математика</a:t>
                      </a:r>
                      <a:endParaRPr kumimoji="1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Информатика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Факультатив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endParaRPr kumimoji="1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5000">
    <p:cover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19250" y="404813"/>
            <a:ext cx="7127875" cy="1143000"/>
          </a:xfrm>
        </p:spPr>
        <p:txBody>
          <a:bodyPr/>
          <a:lstStyle/>
          <a:p>
            <a:pPr algn="ctr"/>
            <a:r>
              <a:rPr lang="ru-RU" altLang="ru-RU" sz="3200" b="1" smtClean="0">
                <a:solidFill>
                  <a:srgbClr val="0000FF"/>
                </a:solidFill>
              </a:rPr>
              <a:t>Обучение  учащихся с высоким</a:t>
            </a:r>
            <a:br>
              <a:rPr lang="ru-RU" altLang="ru-RU" sz="3200" b="1" smtClean="0">
                <a:solidFill>
                  <a:srgbClr val="0000FF"/>
                </a:solidFill>
              </a:rPr>
            </a:br>
            <a:r>
              <a:rPr lang="ru-RU" altLang="ru-RU" sz="3200" b="1" smtClean="0">
                <a:solidFill>
                  <a:srgbClr val="0000FF"/>
                </a:solidFill>
              </a:rPr>
              <a:t>потенциалом развития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85975" y="1557338"/>
            <a:ext cx="7058025" cy="4525962"/>
          </a:xfrm>
        </p:spPr>
        <p:txBody>
          <a:bodyPr/>
          <a:lstStyle/>
          <a:p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827088" y="333375"/>
            <a:ext cx="1296987" cy="1223963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3600" b="1">
                <a:latin typeface="Times New Roman" pitchFamily="18" charset="0"/>
                <a:cs typeface="Times New Roman" pitchFamily="18" charset="0"/>
              </a:rPr>
              <a:t>ИУП</a:t>
            </a:r>
          </a:p>
        </p:txBody>
      </p:sp>
      <p:graphicFrame>
        <p:nvGraphicFramePr>
          <p:cNvPr id="39999" name="Group 63"/>
          <p:cNvGraphicFramePr>
            <a:graphicFrameLocks noGrp="1"/>
          </p:cNvGraphicFramePr>
          <p:nvPr>
            <p:ph idx="4294967295"/>
          </p:nvPr>
        </p:nvGraphicFramePr>
        <p:xfrm>
          <a:off x="1835150" y="2420938"/>
          <a:ext cx="6353175" cy="3163887"/>
        </p:xfrm>
        <a:graphic>
          <a:graphicData uri="http://schemas.openxmlformats.org/drawingml/2006/table">
            <a:tbl>
              <a:tblPr/>
              <a:tblGrid>
                <a:gridCol w="2879725"/>
                <a:gridCol w="1368425"/>
                <a:gridCol w="1079500"/>
                <a:gridCol w="1025525"/>
              </a:tblGrid>
              <a:tr h="4206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Образовательная область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Предмет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Предметы на базовом уровне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История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Обществознание</a:t>
                      </a:r>
                      <a:endParaRPr kumimoji="1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География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endParaRPr kumimoji="1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Факультатив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endParaRPr kumimoji="1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5000">
    <p:cover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ChangeArrowheads="1"/>
          </p:cNvSpPr>
          <p:nvPr/>
        </p:nvSpPr>
        <p:spPr bwMode="auto">
          <a:xfrm>
            <a:off x="323850" y="274638"/>
            <a:ext cx="8569325" cy="2070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1600" b="1">
                <a:solidFill>
                  <a:srgbClr val="040200"/>
                </a:solidFill>
                <a:latin typeface="Times New Roman" pitchFamily="18" charset="0"/>
                <a:cs typeface="Times New Roman" pitchFamily="18" charset="0"/>
              </a:rPr>
              <a:t>Индивидуальный учебный план ученика 10В класса</a:t>
            </a:r>
          </a:p>
          <a:p>
            <a:pPr algn="ctr"/>
            <a:r>
              <a:rPr lang="ru-RU" altLang="ru-RU" sz="1600" b="1">
                <a:solidFill>
                  <a:srgbClr val="040200"/>
                </a:solidFill>
                <a:latin typeface="Times New Roman" pitchFamily="18" charset="0"/>
                <a:cs typeface="Times New Roman" pitchFamily="18" charset="0"/>
              </a:rPr>
              <a:t>Петрова Петра</a:t>
            </a:r>
          </a:p>
          <a:p>
            <a:r>
              <a:rPr lang="ru-RU" altLang="ru-RU" sz="1400" b="1">
                <a:solidFill>
                  <a:srgbClr val="0402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r>
              <a:rPr lang="ru-RU" altLang="ru-RU" sz="1400" b="1">
                <a:solidFill>
                  <a:srgbClr val="040200"/>
                </a:solidFill>
                <a:latin typeface="Times New Roman" pitchFamily="18" charset="0"/>
                <a:cs typeface="Times New Roman" pitchFamily="18" charset="0"/>
              </a:rPr>
              <a:t>Изучение предметов учебного плана  в период подготовки  к заключительному этапу</a:t>
            </a:r>
          </a:p>
          <a:p>
            <a:r>
              <a:rPr lang="ru-RU" altLang="ru-RU" sz="1400" b="1">
                <a:solidFill>
                  <a:srgbClr val="040200"/>
                </a:solidFill>
                <a:latin typeface="Times New Roman" pitchFamily="18" charset="0"/>
                <a:cs typeface="Times New Roman" pitchFamily="18" charset="0"/>
              </a:rPr>
              <a:t>Всероссийской олимпиады школьников по физике</a:t>
            </a:r>
          </a:p>
          <a:p>
            <a:r>
              <a:rPr lang="ru-RU" altLang="ru-RU" sz="1400" b="1">
                <a:solidFill>
                  <a:srgbClr val="040200"/>
                </a:solidFill>
                <a:latin typeface="Times New Roman" pitchFamily="18" charset="0"/>
                <a:cs typeface="Times New Roman" pitchFamily="18" charset="0"/>
              </a:rPr>
              <a:t>Период:</a:t>
            </a:r>
          </a:p>
          <a:p>
            <a:r>
              <a:rPr lang="en-US" altLang="ru-RU" sz="1400" b="1">
                <a:solidFill>
                  <a:srgbClr val="040200"/>
                </a:solidFill>
                <a:latin typeface="Times New Roman" pitchFamily="18" charset="0"/>
                <a:cs typeface="Times New Roman" pitchFamily="18" charset="0"/>
              </a:rPr>
              <a:t>1-5 </a:t>
            </a:r>
            <a:r>
              <a:rPr lang="ru-RU" altLang="ru-RU" sz="1400" b="1">
                <a:solidFill>
                  <a:srgbClr val="040200"/>
                </a:solidFill>
                <a:latin typeface="Times New Roman" pitchFamily="18" charset="0"/>
                <a:cs typeface="Times New Roman" pitchFamily="18" charset="0"/>
              </a:rPr>
              <a:t>февраля – региональный этап Всероссийской олимпиады школьников</a:t>
            </a:r>
            <a:endParaRPr lang="en-US" altLang="ru-RU" sz="1400" b="1">
              <a:solidFill>
                <a:srgbClr val="0402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400" b="1">
                <a:solidFill>
                  <a:srgbClr val="040200"/>
                </a:solidFill>
                <a:latin typeface="Times New Roman" pitchFamily="18" charset="0"/>
                <a:cs typeface="Times New Roman" pitchFamily="18" charset="0"/>
              </a:rPr>
              <a:t>13 февраля – 18 апреля 20-- г.</a:t>
            </a:r>
          </a:p>
          <a:p>
            <a:endParaRPr lang="ru-RU" altLang="ru-RU" sz="1400" b="1">
              <a:solidFill>
                <a:srgbClr val="0402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0225" name="Group 49"/>
          <p:cNvGraphicFramePr>
            <a:graphicFrameLocks noGrp="1"/>
          </p:cNvGraphicFramePr>
          <p:nvPr/>
        </p:nvGraphicFramePr>
        <p:xfrm>
          <a:off x="395288" y="2420938"/>
          <a:ext cx="8497887" cy="1700212"/>
        </p:xfrm>
        <a:graphic>
          <a:graphicData uri="http://schemas.openxmlformats.org/drawingml/2006/table">
            <a:tbl>
              <a:tblPr/>
              <a:tblGrid>
                <a:gridCol w="1443037"/>
                <a:gridCol w="2016125"/>
                <a:gridCol w="5038725"/>
              </a:tblGrid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0200"/>
                          </a:solidFill>
                          <a:effectLst/>
                          <a:latin typeface="Times New Roman" pitchFamily="18" charset="0"/>
                        </a:rPr>
                        <a:t>Предмет</a:t>
                      </a:r>
                      <a:endParaRPr kumimoji="1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2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0200"/>
                          </a:solidFill>
                          <a:effectLst/>
                          <a:latin typeface="Times New Roman" pitchFamily="18" charset="0"/>
                        </a:rPr>
                        <a:t>Сроки</a:t>
                      </a:r>
                      <a:endParaRPr kumimoji="1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2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0200"/>
                          </a:solidFill>
                          <a:effectLst/>
                          <a:latin typeface="Times New Roman" pitchFamily="18" charset="0"/>
                        </a:rPr>
                        <a:t>Задание</a:t>
                      </a:r>
                      <a:endParaRPr kumimoji="1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2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7813"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0200"/>
                          </a:solidFill>
                          <a:effectLst/>
                          <a:latin typeface="Times New Roman" pitchFamily="18" charset="0"/>
                        </a:rPr>
                        <a:t>Физика</a:t>
                      </a:r>
                      <a:endParaRPr kumimoji="1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2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0200"/>
                          </a:solidFill>
                          <a:effectLst/>
                          <a:latin typeface="Times New Roman" pitchFamily="18" charset="0"/>
                        </a:rPr>
                        <a:t>20-25 февраля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0200"/>
                          </a:solidFill>
                          <a:effectLst/>
                          <a:latin typeface="Times New Roman" pitchFamily="18" charset="0"/>
                        </a:rPr>
                        <a:t>Участие в фестивале Росатома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0200"/>
                          </a:solidFill>
                          <a:effectLst/>
                          <a:latin typeface="Times New Roman" pitchFamily="18" charset="0"/>
                        </a:rPr>
                        <a:t>25-31 марта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0200"/>
                          </a:solidFill>
                          <a:effectLst/>
                          <a:latin typeface="Times New Roman" pitchFamily="18" charset="0"/>
                        </a:rPr>
                        <a:t>ВМШ. Сборы по подготовке областной команды к заключительному этапу (Озерск –Кыштым) - РЫСЬ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0200"/>
                          </a:solidFill>
                          <a:effectLst/>
                          <a:latin typeface="Times New Roman" pitchFamily="18" charset="0"/>
                        </a:rPr>
                        <a:t>1-18 апреля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0200"/>
                          </a:solidFill>
                          <a:effectLst/>
                          <a:latin typeface="Times New Roman" pitchFamily="18" charset="0"/>
                        </a:rPr>
                        <a:t>Индивидуальные  занятия  по физике по особой программе.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0200"/>
                          </a:solidFill>
                          <a:effectLst/>
                          <a:latin typeface="Times New Roman" pitchFamily="18" charset="0"/>
                        </a:rPr>
                        <a:t>Свободное посещение уроков.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0199" name="Rectangle 78"/>
          <p:cNvSpPr>
            <a:spLocks noChangeArrowheads="1"/>
          </p:cNvSpPr>
          <p:nvPr/>
        </p:nvSpPr>
        <p:spPr bwMode="auto">
          <a:xfrm>
            <a:off x="0" y="4159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0222" name="Group 46"/>
          <p:cNvGraphicFramePr>
            <a:graphicFrameLocks noGrp="1"/>
          </p:cNvGraphicFramePr>
          <p:nvPr/>
        </p:nvGraphicFramePr>
        <p:xfrm>
          <a:off x="395288" y="4365625"/>
          <a:ext cx="8497887" cy="1916113"/>
        </p:xfrm>
        <a:graphic>
          <a:graphicData uri="http://schemas.openxmlformats.org/drawingml/2006/table">
            <a:tbl>
              <a:tblPr/>
              <a:tblGrid>
                <a:gridCol w="1444625"/>
                <a:gridCol w="2014537"/>
                <a:gridCol w="5038725"/>
              </a:tblGrid>
              <a:tr h="2873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0200"/>
                          </a:solidFill>
                          <a:effectLst/>
                          <a:latin typeface="Times New Roman" pitchFamily="18" charset="0"/>
                        </a:rPr>
                        <a:t>Предмет</a:t>
                      </a:r>
                      <a:endParaRPr kumimoji="1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2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0200"/>
                          </a:solidFill>
                          <a:effectLst/>
                          <a:latin typeface="Times New Roman" pitchFamily="18" charset="0"/>
                        </a:rPr>
                        <a:t>Сроки</a:t>
                      </a:r>
                      <a:endParaRPr kumimoji="1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2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0200"/>
                          </a:solidFill>
                          <a:effectLst/>
                          <a:latin typeface="Times New Roman" pitchFamily="18" charset="0"/>
                        </a:rPr>
                        <a:t>Задание</a:t>
                      </a:r>
                      <a:endParaRPr kumimoji="1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2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77850"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0200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  <a:endParaRPr kumimoji="1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2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0200"/>
                          </a:solidFill>
                          <a:effectLst/>
                          <a:latin typeface="Times New Roman" pitchFamily="18" charset="0"/>
                        </a:rPr>
                        <a:t>Литература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endParaRPr kumimoji="1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2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0200"/>
                          </a:solidFill>
                          <a:effectLst/>
                          <a:latin typeface="Times New Roman" pitchFamily="18" charset="0"/>
                        </a:rPr>
                        <a:t>История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endParaRPr kumimoji="1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2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r>
                        <a:rPr kumimoji="1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0200"/>
                          </a:solidFill>
                          <a:effectLst/>
                          <a:latin typeface="Times New Roman" pitchFamily="18" charset="0"/>
                        </a:rPr>
                        <a:t>Обществознание</a:t>
                      </a:r>
                      <a:endParaRPr kumimoji="1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2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endParaRPr kumimoji="1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2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endParaRPr kumimoji="1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2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7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endParaRPr kumimoji="1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402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endParaRPr kumimoji="1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402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7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endParaRPr kumimoji="1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/>
                        <a:buNone/>
                        <a:tabLst/>
                      </a:pPr>
                      <a:endParaRPr kumimoji="1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0220" name="Rectangle 152"/>
          <p:cNvSpPr>
            <a:spLocks noChangeArrowheads="1"/>
          </p:cNvSpPr>
          <p:nvPr/>
        </p:nvSpPr>
        <p:spPr bwMode="auto">
          <a:xfrm>
            <a:off x="-252413" y="60547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cover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altLang="ru-RU" sz="4000" b="1" smtClean="0">
                <a:solidFill>
                  <a:srgbClr val="FF0000"/>
                </a:solidFill>
                <a:latin typeface="Arial Black" pitchFamily="34" charset="0"/>
              </a:rPr>
              <a:t>Алгоритмизация и стандартизация</a:t>
            </a:r>
            <a:endParaRPr lang="en-US" altLang="ru-RU" sz="4000" b="1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3251" name="Text Box 18"/>
          <p:cNvSpPr txBox="1">
            <a:spLocks noChangeArrowheads="1"/>
          </p:cNvSpPr>
          <p:nvPr/>
        </p:nvSpPr>
        <p:spPr bwMode="white">
          <a:xfrm>
            <a:off x="1036638" y="4076700"/>
            <a:ext cx="274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>
                <a:solidFill>
                  <a:srgbClr val="FFFFFF"/>
                </a:solidFill>
                <a:latin typeface="Calibri" pitchFamily="34" charset="0"/>
              </a:rPr>
              <a:t>  </a:t>
            </a:r>
            <a:endParaRPr lang="en-US" altLang="ru-RU" sz="20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3252" name="Text Box 18"/>
          <p:cNvSpPr txBox="1">
            <a:spLocks noChangeArrowheads="1"/>
          </p:cNvSpPr>
          <p:nvPr/>
        </p:nvSpPr>
        <p:spPr bwMode="white">
          <a:xfrm>
            <a:off x="1036638" y="2233613"/>
            <a:ext cx="165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>
                <a:solidFill>
                  <a:srgbClr val="FFFFFF"/>
                </a:solidFill>
                <a:latin typeface="Calibri" pitchFamily="34" charset="0"/>
              </a:rPr>
              <a:t> </a:t>
            </a:r>
            <a:endParaRPr lang="en-US" altLang="ru-RU" sz="20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3253" name="Text Box 18"/>
          <p:cNvSpPr txBox="1">
            <a:spLocks noChangeArrowheads="1"/>
          </p:cNvSpPr>
          <p:nvPr/>
        </p:nvSpPr>
        <p:spPr bwMode="white">
          <a:xfrm>
            <a:off x="6370638" y="2233613"/>
            <a:ext cx="165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>
                <a:solidFill>
                  <a:srgbClr val="FFFFFF"/>
                </a:solidFill>
                <a:latin typeface="Calibri" pitchFamily="34" charset="0"/>
              </a:rPr>
              <a:t> </a:t>
            </a:r>
            <a:endParaRPr lang="en-US" altLang="ru-RU" sz="20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3254" name="AutoShape 23" descr="https://thumbs.dreamstime.com/t/%D0%BB%D0%B5%D1%81%D1%82%D0%BD%D0%B8%D1%86%D1%8B-%D0%B8-%D1%8F-%D0%B2%D0%B2%D0%B5%D1%80%D1%85-3957951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53255" name="Рисунок 25" descr="https://all.culture.ru/uploads/34c30c0d0ecdda83d0621a8fa9e0b4b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6238" y="2989263"/>
            <a:ext cx="338455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Заголовок 1"/>
          <p:cNvSpPr txBox="1">
            <a:spLocks/>
          </p:cNvSpPr>
          <p:nvPr/>
        </p:nvSpPr>
        <p:spPr bwMode="auto">
          <a:xfrm>
            <a:off x="684213" y="4868863"/>
            <a:ext cx="2663825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1" lang="ru-RU" sz="2400" b="1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Постановка цели</a:t>
            </a:r>
          </a:p>
        </p:txBody>
      </p:sp>
      <p:sp>
        <p:nvSpPr>
          <p:cNvPr id="31" name="Заголовок 1"/>
          <p:cNvSpPr txBox="1">
            <a:spLocks/>
          </p:cNvSpPr>
          <p:nvPr/>
        </p:nvSpPr>
        <p:spPr bwMode="auto">
          <a:xfrm>
            <a:off x="6084888" y="2205038"/>
            <a:ext cx="208915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1" lang="ru-RU" sz="2400" b="1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Достижение результата</a:t>
            </a:r>
          </a:p>
        </p:txBody>
      </p:sp>
    </p:spTree>
  </p:cSld>
  <p:clrMapOvr>
    <a:masterClrMapping/>
  </p:clrMapOvr>
  <p:transition advTm="5000"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4000" b="1" smtClean="0">
                <a:solidFill>
                  <a:srgbClr val="660066"/>
                </a:solidFill>
                <a:latin typeface="Arial Black" pitchFamily="34" charset="0"/>
              </a:rPr>
              <a:t>Особенности уровня</a:t>
            </a:r>
            <a:endParaRPr lang="en-US" altLang="ru-RU" sz="4000" b="1" smtClean="0">
              <a:solidFill>
                <a:srgbClr val="660066"/>
              </a:solidFill>
              <a:latin typeface="Arial Black" pitchFamily="34" charset="0"/>
            </a:endParaRPr>
          </a:p>
        </p:txBody>
      </p:sp>
      <p:sp>
        <p:nvSpPr>
          <p:cNvPr id="16387" name="AutoShape 4"/>
          <p:cNvSpPr>
            <a:spLocks noChangeArrowheads="1"/>
          </p:cNvSpPr>
          <p:nvPr/>
        </p:nvSpPr>
        <p:spPr bwMode="gray">
          <a:xfrm>
            <a:off x="1042988" y="3789363"/>
            <a:ext cx="3313112" cy="10699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prstShdw prst="shdw17" dist="28398" dir="14606097">
              <a:srgbClr val="999999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4000" b="1">
                <a:latin typeface="Calibri" pitchFamily="34" charset="0"/>
              </a:rPr>
              <a:t>   </a:t>
            </a:r>
            <a:r>
              <a:rPr lang="ru-RU" altLang="ru-RU" sz="3600" b="1">
                <a:latin typeface="Calibri" pitchFamily="34" charset="0"/>
              </a:rPr>
              <a:t>Алгоритмы</a:t>
            </a:r>
          </a:p>
          <a:p>
            <a:pPr eaLnBrk="1" hangingPunct="1"/>
            <a:r>
              <a:rPr lang="ru-RU" altLang="ru-RU" sz="3600" b="1">
                <a:latin typeface="Calibri" pitchFamily="34" charset="0"/>
              </a:rPr>
              <a:t>деятельности</a:t>
            </a:r>
          </a:p>
        </p:txBody>
      </p:sp>
      <p:sp>
        <p:nvSpPr>
          <p:cNvPr id="16388" name="Text Box 18"/>
          <p:cNvSpPr txBox="1">
            <a:spLocks noChangeArrowheads="1"/>
          </p:cNvSpPr>
          <p:nvPr/>
        </p:nvSpPr>
        <p:spPr bwMode="white">
          <a:xfrm>
            <a:off x="1036638" y="4595813"/>
            <a:ext cx="165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>
                <a:solidFill>
                  <a:srgbClr val="FFFFFF"/>
                </a:solidFill>
                <a:latin typeface="Calibri" pitchFamily="34" charset="0"/>
              </a:rPr>
              <a:t>  </a:t>
            </a:r>
            <a:endParaRPr lang="en-US" altLang="ru-RU" sz="20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gray">
          <a:xfrm>
            <a:off x="504825" y="5105400"/>
            <a:ext cx="2667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1400" b="1">
                <a:latin typeface="Calibri" pitchFamily="34" charset="0"/>
              </a:rPr>
              <a:t> </a:t>
            </a:r>
            <a:endParaRPr lang="en-US" altLang="ru-RU" sz="1400" b="1">
              <a:latin typeface="Calibri" pitchFamily="34" charset="0"/>
            </a:endParaRPr>
          </a:p>
        </p:txBody>
      </p:sp>
      <p:sp>
        <p:nvSpPr>
          <p:cNvPr id="16390" name="Text Box 18"/>
          <p:cNvSpPr txBox="1">
            <a:spLocks noChangeArrowheads="1"/>
          </p:cNvSpPr>
          <p:nvPr/>
        </p:nvSpPr>
        <p:spPr bwMode="white">
          <a:xfrm>
            <a:off x="1036638" y="2233613"/>
            <a:ext cx="165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>
                <a:solidFill>
                  <a:srgbClr val="FFFFFF"/>
                </a:solidFill>
                <a:latin typeface="Calibri" pitchFamily="34" charset="0"/>
              </a:rPr>
              <a:t> </a:t>
            </a:r>
            <a:endParaRPr lang="en-US" altLang="ru-RU" sz="20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391" name="AutoShape 12"/>
          <p:cNvSpPr>
            <a:spLocks noChangeArrowheads="1"/>
          </p:cNvSpPr>
          <p:nvPr/>
        </p:nvSpPr>
        <p:spPr bwMode="gray">
          <a:xfrm>
            <a:off x="4787900" y="3789363"/>
            <a:ext cx="3960813" cy="25193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prstShdw prst="shdw17" dist="28398" dir="14606097">
              <a:srgbClr val="999999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6392" name="Text Box 18"/>
          <p:cNvSpPr txBox="1">
            <a:spLocks noChangeArrowheads="1"/>
          </p:cNvSpPr>
          <p:nvPr/>
        </p:nvSpPr>
        <p:spPr bwMode="white">
          <a:xfrm>
            <a:off x="6370638" y="4595813"/>
            <a:ext cx="165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>
                <a:solidFill>
                  <a:srgbClr val="FFFFFF"/>
                </a:solidFill>
                <a:latin typeface="Calibri" pitchFamily="34" charset="0"/>
              </a:rPr>
              <a:t> </a:t>
            </a:r>
            <a:endParaRPr lang="en-US" altLang="ru-RU" sz="20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gray">
          <a:xfrm>
            <a:off x="4787900" y="3789363"/>
            <a:ext cx="3887788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3600" b="1">
                <a:latin typeface="Calibri" pitchFamily="34" charset="0"/>
              </a:rPr>
              <a:t>Стандартизиро-ванные формы документов и материалов</a:t>
            </a:r>
            <a:endParaRPr lang="en-US" altLang="ru-RU" sz="3600" b="1">
              <a:latin typeface="Calibri" pitchFamily="34" charset="0"/>
            </a:endParaRPr>
          </a:p>
        </p:txBody>
      </p:sp>
      <p:sp>
        <p:nvSpPr>
          <p:cNvPr id="16394" name="Text Box 18"/>
          <p:cNvSpPr txBox="1">
            <a:spLocks noChangeArrowheads="1"/>
          </p:cNvSpPr>
          <p:nvPr/>
        </p:nvSpPr>
        <p:spPr bwMode="white">
          <a:xfrm>
            <a:off x="6227763" y="2420938"/>
            <a:ext cx="165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>
                <a:solidFill>
                  <a:srgbClr val="FFFFFF"/>
                </a:solidFill>
                <a:latin typeface="Calibri" pitchFamily="34" charset="0"/>
              </a:rPr>
              <a:t> </a:t>
            </a:r>
            <a:endParaRPr lang="en-US" altLang="ru-RU" sz="20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5" name="Picture 1043" descr="MEETI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3492500" y="1628775"/>
            <a:ext cx="2663825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</p:spTree>
  </p:cSld>
  <p:clrMapOvr>
    <a:masterClrMapping/>
  </p:clrMapOvr>
  <p:transition advTm="5000"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4000" b="1" smtClean="0">
                <a:solidFill>
                  <a:srgbClr val="FF0000"/>
                </a:solidFill>
                <a:latin typeface="Arial Black" pitchFamily="34" charset="0"/>
              </a:rPr>
              <a:t>Алгоритм</a:t>
            </a:r>
            <a:endParaRPr lang="en-US" altLang="ru-RU" sz="4000" b="1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7411" name="Text Box 18"/>
          <p:cNvSpPr txBox="1">
            <a:spLocks noChangeArrowheads="1"/>
          </p:cNvSpPr>
          <p:nvPr/>
        </p:nvSpPr>
        <p:spPr bwMode="white">
          <a:xfrm>
            <a:off x="1036638" y="4076700"/>
            <a:ext cx="274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>
                <a:solidFill>
                  <a:srgbClr val="FFFFFF"/>
                </a:solidFill>
                <a:latin typeface="Calibri" pitchFamily="34" charset="0"/>
              </a:rPr>
              <a:t>  </a:t>
            </a:r>
            <a:endParaRPr lang="en-US" altLang="ru-RU" sz="20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7412" name="Text Box 18"/>
          <p:cNvSpPr txBox="1">
            <a:spLocks noChangeArrowheads="1"/>
          </p:cNvSpPr>
          <p:nvPr/>
        </p:nvSpPr>
        <p:spPr bwMode="white">
          <a:xfrm>
            <a:off x="1036638" y="2233613"/>
            <a:ext cx="165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>
                <a:solidFill>
                  <a:srgbClr val="FFFFFF"/>
                </a:solidFill>
                <a:latin typeface="Calibri" pitchFamily="34" charset="0"/>
              </a:rPr>
              <a:t> </a:t>
            </a:r>
            <a:endParaRPr lang="en-US" altLang="ru-RU" sz="20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7413" name="Text Box 18"/>
          <p:cNvSpPr txBox="1">
            <a:spLocks noChangeArrowheads="1"/>
          </p:cNvSpPr>
          <p:nvPr/>
        </p:nvSpPr>
        <p:spPr bwMode="white">
          <a:xfrm>
            <a:off x="6370638" y="2233613"/>
            <a:ext cx="165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>
                <a:solidFill>
                  <a:srgbClr val="FFFFFF"/>
                </a:solidFill>
                <a:latin typeface="Calibri" pitchFamily="34" charset="0"/>
              </a:rPr>
              <a:t> </a:t>
            </a:r>
            <a:endParaRPr lang="en-US" altLang="ru-RU" sz="20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7414" name="AutoShape 23" descr="https://thumbs.dreamstime.com/t/%D0%BB%D0%B5%D1%81%D1%82%D0%BD%D0%B8%D1%86%D1%8B-%D0%B8-%D1%8F-%D0%B2%D0%B2%D0%B5%D1%80%D1%85-3957951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17415" name="Рисунок 25" descr="https://all.culture.ru/uploads/34c30c0d0ecdda83d0621a8fa9e0b4b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113" y="1773238"/>
            <a:ext cx="31686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Заголовок 1"/>
          <p:cNvSpPr txBox="1">
            <a:spLocks/>
          </p:cNvSpPr>
          <p:nvPr/>
        </p:nvSpPr>
        <p:spPr bwMode="auto">
          <a:xfrm>
            <a:off x="900113" y="3213100"/>
            <a:ext cx="2663825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1" lang="ru-RU" sz="2400" b="1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Постановка цели</a:t>
            </a:r>
          </a:p>
        </p:txBody>
      </p:sp>
      <p:sp>
        <p:nvSpPr>
          <p:cNvPr id="31" name="Заголовок 1"/>
          <p:cNvSpPr txBox="1">
            <a:spLocks/>
          </p:cNvSpPr>
          <p:nvPr/>
        </p:nvSpPr>
        <p:spPr bwMode="auto">
          <a:xfrm>
            <a:off x="6011863" y="1412875"/>
            <a:ext cx="208915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1" lang="ru-RU" sz="2400" b="1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Достижение результата</a:t>
            </a:r>
          </a:p>
        </p:txBody>
      </p:sp>
      <p:sp>
        <p:nvSpPr>
          <p:cNvPr id="32" name="Заголовок 1"/>
          <p:cNvSpPr txBox="1">
            <a:spLocks/>
          </p:cNvSpPr>
          <p:nvPr/>
        </p:nvSpPr>
        <p:spPr bwMode="auto">
          <a:xfrm>
            <a:off x="971550" y="5229225"/>
            <a:ext cx="77724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1" lang="ru-RU" sz="28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Дополнительные свойства технологии:</a:t>
            </a:r>
          </a:p>
          <a:p>
            <a:pPr eaLnBrk="0" hangingPunct="0">
              <a:buFontTx/>
              <a:buChar char="-"/>
              <a:defRPr/>
            </a:pPr>
            <a:r>
              <a:rPr kumimoji="1" lang="ru-RU" sz="2400" b="1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экономичность,</a:t>
            </a:r>
          </a:p>
          <a:p>
            <a:pPr eaLnBrk="0" hangingPunct="0">
              <a:buFontTx/>
              <a:buChar char="-"/>
              <a:defRPr/>
            </a:pPr>
            <a:r>
              <a:rPr kumimoji="1" lang="ru-RU" sz="2400" b="1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1" lang="ru-RU" sz="2400" b="1" kern="0" dirty="0" err="1">
                <a:solidFill>
                  <a:srgbClr val="0000FF"/>
                </a:solidFill>
                <a:latin typeface="+mj-lt"/>
                <a:ea typeface="+mj-ea"/>
                <a:cs typeface="+mj-cs"/>
              </a:rPr>
              <a:t>воспроизводимость</a:t>
            </a:r>
            <a:r>
              <a:rPr kumimoji="1" lang="ru-RU" sz="2400" b="1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,</a:t>
            </a:r>
          </a:p>
          <a:p>
            <a:pPr eaLnBrk="0" hangingPunct="0">
              <a:buFontTx/>
              <a:buChar char="-"/>
              <a:defRPr/>
            </a:pPr>
            <a:r>
              <a:rPr kumimoji="1" lang="ru-RU" sz="2400" b="1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оптимальность последовательности действий.</a:t>
            </a:r>
            <a:r>
              <a:rPr kumimoji="1" lang="ru-RU" sz="44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/>
            </a:r>
            <a:br>
              <a:rPr kumimoji="1" lang="ru-RU" sz="44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endParaRPr kumimoji="1" lang="ru-RU" sz="4400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4000" b="1" smtClean="0">
                <a:solidFill>
                  <a:srgbClr val="FF0000"/>
                </a:solidFill>
                <a:latin typeface="Arial Black" pitchFamily="34" charset="0"/>
              </a:rPr>
              <a:t>Стандартизация</a:t>
            </a:r>
            <a:endParaRPr lang="en-US" altLang="ru-RU" sz="4000" b="1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8435" name="Text Box 18"/>
          <p:cNvSpPr txBox="1">
            <a:spLocks noChangeArrowheads="1"/>
          </p:cNvSpPr>
          <p:nvPr/>
        </p:nvSpPr>
        <p:spPr bwMode="white">
          <a:xfrm>
            <a:off x="1036638" y="4595813"/>
            <a:ext cx="165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>
                <a:solidFill>
                  <a:srgbClr val="FFFFFF"/>
                </a:solidFill>
                <a:latin typeface="Calibri" pitchFamily="34" charset="0"/>
              </a:rPr>
              <a:t>  </a:t>
            </a:r>
            <a:endParaRPr lang="en-US" altLang="ru-RU" sz="20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8436" name="Text Box 18"/>
          <p:cNvSpPr txBox="1">
            <a:spLocks noChangeArrowheads="1"/>
          </p:cNvSpPr>
          <p:nvPr/>
        </p:nvSpPr>
        <p:spPr bwMode="white">
          <a:xfrm>
            <a:off x="1036638" y="2233613"/>
            <a:ext cx="165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>
                <a:solidFill>
                  <a:srgbClr val="FFFFFF"/>
                </a:solidFill>
                <a:latin typeface="Calibri" pitchFamily="34" charset="0"/>
              </a:rPr>
              <a:t> </a:t>
            </a:r>
            <a:endParaRPr lang="en-US" altLang="ru-RU" sz="20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8437" name="Text Box 18"/>
          <p:cNvSpPr txBox="1">
            <a:spLocks noChangeArrowheads="1"/>
          </p:cNvSpPr>
          <p:nvPr/>
        </p:nvSpPr>
        <p:spPr bwMode="white">
          <a:xfrm>
            <a:off x="6370638" y="2233613"/>
            <a:ext cx="165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>
                <a:solidFill>
                  <a:srgbClr val="FFFFFF"/>
                </a:solidFill>
                <a:latin typeface="Calibri" pitchFamily="34" charset="0"/>
              </a:rPr>
              <a:t> </a:t>
            </a:r>
            <a:endParaRPr lang="en-US" altLang="ru-RU" sz="20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8438" name="Text Box 9"/>
          <p:cNvSpPr txBox="1">
            <a:spLocks noChangeArrowheads="1"/>
          </p:cNvSpPr>
          <p:nvPr/>
        </p:nvSpPr>
        <p:spPr bwMode="gray">
          <a:xfrm>
            <a:off x="1042988" y="2420938"/>
            <a:ext cx="7705725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2800" b="1">
                <a:solidFill>
                  <a:srgbClr val="0000FF"/>
                </a:solidFill>
                <a:latin typeface="Calibri" pitchFamily="34" charset="0"/>
              </a:rPr>
              <a:t>определяет:</a:t>
            </a:r>
          </a:p>
          <a:p>
            <a:pPr>
              <a:buFontTx/>
              <a:buChar char="-"/>
            </a:pPr>
            <a:r>
              <a:rPr lang="ru-RU" altLang="ru-RU" sz="2800" b="1">
                <a:solidFill>
                  <a:srgbClr val="0000FF"/>
                </a:solidFill>
                <a:latin typeface="Calibri" pitchFamily="34" charset="0"/>
              </a:rPr>
              <a:t> формы планирования и отчётности;</a:t>
            </a:r>
          </a:p>
          <a:p>
            <a:pPr>
              <a:buFontTx/>
              <a:buChar char="-"/>
            </a:pPr>
            <a:r>
              <a:rPr lang="ru-RU" altLang="ru-RU" sz="2800" b="1">
                <a:solidFill>
                  <a:srgbClr val="0000FF"/>
                </a:solidFill>
                <a:latin typeface="Calibri" pitchFamily="34" charset="0"/>
              </a:rPr>
              <a:t> инструменты анализа, контроля  и диагностики;</a:t>
            </a:r>
          </a:p>
          <a:p>
            <a:pPr>
              <a:buFontTx/>
              <a:buChar char="-"/>
            </a:pPr>
            <a:r>
              <a:rPr lang="ru-RU" altLang="ru-RU" sz="2800" b="1">
                <a:solidFill>
                  <a:srgbClr val="0000FF"/>
                </a:solidFill>
                <a:latin typeface="Calibri" pitchFamily="34" charset="0"/>
              </a:rPr>
              <a:t> регламенты мониторинга.</a:t>
            </a:r>
            <a:endParaRPr lang="en-US" altLang="ru-RU" sz="2800" b="1">
              <a:solidFill>
                <a:srgbClr val="0000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Tm="5000"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b="1" smtClean="0">
                <a:solidFill>
                  <a:srgbClr val="0000FF"/>
                </a:solidFill>
                <a:latin typeface="Georgia" pitchFamily="18" charset="0"/>
              </a:rPr>
              <a:t>Технологическая карта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0113" y="1916113"/>
            <a:ext cx="7920037" cy="3686175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mtClean="0">
                <a:latin typeface="Georgia" pitchFamily="18" charset="0"/>
              </a:rPr>
              <a:t>    </a:t>
            </a:r>
            <a:r>
              <a:rPr lang="ru-RU" altLang="ru-RU" smtClean="0">
                <a:solidFill>
                  <a:srgbClr val="0C0600"/>
                </a:solidFill>
                <a:latin typeface="Georgia" pitchFamily="18" charset="0"/>
              </a:rPr>
              <a:t>представляет собой документ, который содержит все необходимые </a:t>
            </a:r>
            <a:r>
              <a:rPr lang="ru-RU" altLang="ru-RU" b="1" i="1" smtClean="0">
                <a:solidFill>
                  <a:srgbClr val="0C0600"/>
                </a:solidFill>
                <a:latin typeface="Georgia" pitchFamily="18" charset="0"/>
              </a:rPr>
              <a:t>сведения</a:t>
            </a:r>
            <a:r>
              <a:rPr lang="ru-RU" altLang="ru-RU" smtClean="0">
                <a:solidFill>
                  <a:srgbClr val="0C0600"/>
                </a:solidFill>
                <a:latin typeface="Georgia" pitchFamily="18" charset="0"/>
              </a:rPr>
              <a:t> и, соответственно, </a:t>
            </a:r>
            <a:r>
              <a:rPr lang="ru-RU" altLang="ru-RU" b="1" i="1" smtClean="0">
                <a:solidFill>
                  <a:srgbClr val="0C0600"/>
                </a:solidFill>
                <a:latin typeface="Georgia" pitchFamily="18" charset="0"/>
              </a:rPr>
              <a:t>инструкции</a:t>
            </a:r>
            <a:r>
              <a:rPr lang="ru-RU" altLang="ru-RU" smtClean="0">
                <a:solidFill>
                  <a:srgbClr val="0C0600"/>
                </a:solidFill>
                <a:latin typeface="Georgia" pitchFamily="18" charset="0"/>
              </a:rPr>
              <a:t> для персонала, который выполняют определенный технологический </a:t>
            </a:r>
            <a:r>
              <a:rPr lang="ru-RU" altLang="ru-RU" b="1" i="1" smtClean="0">
                <a:solidFill>
                  <a:srgbClr val="0C0600"/>
                </a:solidFill>
                <a:latin typeface="Georgia" pitchFamily="18" charset="0"/>
              </a:rPr>
              <a:t>процесс</a:t>
            </a:r>
            <a:r>
              <a:rPr lang="ru-RU" altLang="ru-RU" smtClean="0">
                <a:solidFill>
                  <a:srgbClr val="0C0600"/>
                </a:solidFill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  <p:transition advTm="5000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2124075" y="692150"/>
            <a:ext cx="5256213" cy="368300"/>
          </a:xfrm>
        </p:spPr>
        <p:txBody>
          <a:bodyPr/>
          <a:lstStyle/>
          <a:p>
            <a:pPr algn="ctr"/>
            <a:r>
              <a:rPr lang="ru-RU" altLang="ru-RU" sz="2000" b="1" smtClean="0">
                <a:solidFill>
                  <a:srgbClr val="0000FF"/>
                </a:solidFill>
                <a:latin typeface="Georgia" pitchFamily="18" charset="0"/>
              </a:rPr>
              <a:t>Технологическая карта</a:t>
            </a:r>
            <a:br>
              <a:rPr lang="ru-RU" altLang="ru-RU" sz="2000" b="1" smtClean="0">
                <a:solidFill>
                  <a:srgbClr val="0000FF"/>
                </a:solidFill>
                <a:latin typeface="Georgia" pitchFamily="18" charset="0"/>
              </a:rPr>
            </a:br>
            <a:r>
              <a:rPr lang="ru-RU" altLang="ru-RU" sz="2000" b="1" smtClean="0">
                <a:solidFill>
                  <a:srgbClr val="0000FF"/>
                </a:solidFill>
                <a:latin typeface="Georgia" pitchFamily="18" charset="0"/>
              </a:rPr>
              <a:t>создания и организации органа ГОУ</a:t>
            </a:r>
            <a:endParaRPr lang="ru-RU" altLang="ru-RU" sz="2000" smtClean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0113" y="1341438"/>
            <a:ext cx="7775575" cy="4752975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1500" b="1" smtClean="0">
                <a:solidFill>
                  <a:srgbClr val="0C0600"/>
                </a:solidFill>
                <a:latin typeface="Georgia" pitchFamily="18" charset="0"/>
              </a:rPr>
              <a:t>Шаг 1   </a:t>
            </a:r>
            <a:r>
              <a:rPr lang="ru-RU" altLang="ru-RU" sz="1500" smtClean="0">
                <a:solidFill>
                  <a:srgbClr val="0C0600"/>
                </a:solidFill>
                <a:latin typeface="Georgia" pitchFamily="18" charset="0"/>
              </a:rPr>
              <a:t>Изучение нормативных документов </a:t>
            </a:r>
          </a:p>
          <a:p>
            <a:pPr>
              <a:buFontTx/>
              <a:buNone/>
            </a:pPr>
            <a:r>
              <a:rPr lang="ru-RU" altLang="ru-RU" sz="1500" b="1" smtClean="0">
                <a:solidFill>
                  <a:srgbClr val="0C0600"/>
                </a:solidFill>
                <a:latin typeface="Georgia" pitchFamily="18" charset="0"/>
              </a:rPr>
              <a:t>Шаг 2   </a:t>
            </a:r>
            <a:r>
              <a:rPr lang="ru-RU" altLang="ru-RU" sz="1500" smtClean="0">
                <a:solidFill>
                  <a:srgbClr val="0C0600"/>
                </a:solidFill>
                <a:latin typeface="Georgia" pitchFamily="18" charset="0"/>
              </a:rPr>
              <a:t>Анализ имеющихся в ОО условий и ресурсов; задач, которые должен решать орган ГОУ</a:t>
            </a:r>
          </a:p>
          <a:p>
            <a:pPr>
              <a:buFontTx/>
              <a:buNone/>
            </a:pPr>
            <a:r>
              <a:rPr lang="ru-RU" altLang="ru-RU" sz="1500" b="1" smtClean="0">
                <a:solidFill>
                  <a:srgbClr val="0C0600"/>
                </a:solidFill>
                <a:latin typeface="Georgia" pitchFamily="18" charset="0"/>
              </a:rPr>
              <a:t>Шаг 3   </a:t>
            </a:r>
            <a:r>
              <a:rPr lang="ru-RU" altLang="ru-RU" sz="1500" smtClean="0">
                <a:solidFill>
                  <a:srgbClr val="0C0600"/>
                </a:solidFill>
                <a:latin typeface="Georgia" pitchFamily="18" charset="0"/>
              </a:rPr>
              <a:t>Определение  формы ГОУ, отвечающей потребностям ОО</a:t>
            </a:r>
          </a:p>
          <a:p>
            <a:pPr>
              <a:buFontTx/>
              <a:buNone/>
            </a:pPr>
            <a:r>
              <a:rPr lang="ru-RU" altLang="ru-RU" sz="1500" b="1" smtClean="0">
                <a:solidFill>
                  <a:srgbClr val="0C0600"/>
                </a:solidFill>
                <a:latin typeface="Georgia" pitchFamily="18" charset="0"/>
              </a:rPr>
              <a:t>Шаг 4   </a:t>
            </a:r>
            <a:r>
              <a:rPr lang="ru-RU" altLang="ru-RU" sz="1500" smtClean="0">
                <a:solidFill>
                  <a:srgbClr val="0C0600"/>
                </a:solidFill>
                <a:latin typeface="Georgia" pitchFamily="18" charset="0"/>
              </a:rPr>
              <a:t>ОО готовит дополнения и изменения в устав, принимает на собрании коллектива дополнения и изменения в устав и направляет их вместе с протоколом собрания учредителю</a:t>
            </a:r>
          </a:p>
          <a:p>
            <a:pPr>
              <a:buFontTx/>
              <a:buNone/>
            </a:pPr>
            <a:r>
              <a:rPr lang="ru-RU" altLang="ru-RU" sz="1500" b="1" smtClean="0">
                <a:solidFill>
                  <a:srgbClr val="0C0600"/>
                </a:solidFill>
                <a:latin typeface="Georgia" pitchFamily="18" charset="0"/>
              </a:rPr>
              <a:t>Шаг 5   </a:t>
            </a:r>
            <a:r>
              <a:rPr lang="ru-RU" altLang="ru-RU" sz="1500" smtClean="0">
                <a:solidFill>
                  <a:srgbClr val="0C0600"/>
                </a:solidFill>
                <a:latin typeface="Georgia" pitchFamily="18" charset="0"/>
              </a:rPr>
              <a:t>Учредитель утверждает дополнения и изменения в устав ОО</a:t>
            </a:r>
          </a:p>
          <a:p>
            <a:pPr>
              <a:buFontTx/>
              <a:buNone/>
            </a:pPr>
            <a:r>
              <a:rPr lang="ru-RU" altLang="ru-RU" sz="1500" b="1" smtClean="0">
                <a:solidFill>
                  <a:srgbClr val="0C0600"/>
                </a:solidFill>
                <a:latin typeface="Georgia" pitchFamily="18" charset="0"/>
              </a:rPr>
              <a:t>Шаг 6  </a:t>
            </a:r>
            <a:r>
              <a:rPr lang="ru-RU" altLang="ru-RU" sz="1500" smtClean="0">
                <a:solidFill>
                  <a:srgbClr val="0C0600"/>
                </a:solidFill>
                <a:latin typeface="Georgia" pitchFamily="18" charset="0"/>
              </a:rPr>
              <a:t>ОО разрабатывает проект Положения об органе ГОУ; согласовывает его с Учредителем; организует выборы членов</a:t>
            </a:r>
          </a:p>
          <a:p>
            <a:pPr>
              <a:buFontTx/>
              <a:buNone/>
            </a:pPr>
            <a:r>
              <a:rPr lang="ru-RU" altLang="ru-RU" sz="1500" b="1" smtClean="0">
                <a:solidFill>
                  <a:srgbClr val="0C0600"/>
                </a:solidFill>
                <a:latin typeface="Georgia" pitchFamily="18" charset="0"/>
              </a:rPr>
              <a:t>Шаг 7  </a:t>
            </a:r>
            <a:r>
              <a:rPr lang="ru-RU" altLang="ru-RU" sz="1500" smtClean="0">
                <a:solidFill>
                  <a:srgbClr val="0C0600"/>
                </a:solidFill>
                <a:latin typeface="Georgia" pitchFamily="18" charset="0"/>
              </a:rPr>
              <a:t>Директор издает приказ об утверждении Положения и состава органа ГОУ</a:t>
            </a:r>
          </a:p>
          <a:p>
            <a:pPr>
              <a:buFontTx/>
              <a:buNone/>
            </a:pPr>
            <a:r>
              <a:rPr lang="ru-RU" altLang="ru-RU" sz="1500" b="1" smtClean="0">
                <a:solidFill>
                  <a:srgbClr val="0C0600"/>
                </a:solidFill>
                <a:latin typeface="Georgia" pitchFamily="18" charset="0"/>
              </a:rPr>
              <a:t>Шаг 8  </a:t>
            </a:r>
            <a:r>
              <a:rPr lang="ru-RU" altLang="ru-RU" sz="1500" smtClean="0">
                <a:solidFill>
                  <a:srgbClr val="0C0600"/>
                </a:solidFill>
                <a:latin typeface="Georgia" pitchFamily="18" charset="0"/>
              </a:rPr>
              <a:t>Избранный собраниями работников, родителей и учащихся 10-11 классов совет выбирает временного председателя совета и проводит избрание (кооптацию) членов совета, представляющих местную общественность и органы местного самоуправления.</a:t>
            </a:r>
          </a:p>
          <a:p>
            <a:pPr>
              <a:buFontTx/>
              <a:buNone/>
            </a:pPr>
            <a:r>
              <a:rPr lang="ru-RU" altLang="ru-RU" sz="1500" b="1" smtClean="0">
                <a:solidFill>
                  <a:srgbClr val="0C0600"/>
                </a:solidFill>
                <a:latin typeface="Georgia" pitchFamily="18" charset="0"/>
              </a:rPr>
              <a:t>Шаг 9  </a:t>
            </a:r>
            <a:r>
              <a:rPr lang="ru-RU" altLang="ru-RU" sz="1500" smtClean="0">
                <a:solidFill>
                  <a:srgbClr val="0C0600"/>
                </a:solidFill>
                <a:latin typeface="Georgia" pitchFamily="18" charset="0"/>
              </a:rPr>
              <a:t>Полный состав совета выбирает постоянного председателя совета, принимает регламент и план работы, при необходимости создает рабочие комиссии для подготовки вопросов на рассмотрение совета и контроля исполнения принятых решений.</a:t>
            </a:r>
          </a:p>
          <a:p>
            <a:pPr>
              <a:buFontTx/>
              <a:buNone/>
            </a:pPr>
            <a:r>
              <a:rPr lang="ru-RU" altLang="ru-RU" sz="1500" b="1" smtClean="0">
                <a:solidFill>
                  <a:srgbClr val="0C0600"/>
                </a:solidFill>
                <a:latin typeface="Georgia" pitchFamily="18" charset="0"/>
              </a:rPr>
              <a:t>Шаг 10</a:t>
            </a:r>
            <a:r>
              <a:rPr lang="ru-RU" altLang="ru-RU" sz="1500" smtClean="0">
                <a:solidFill>
                  <a:srgbClr val="0C0600"/>
                </a:solidFill>
                <a:latin typeface="Georgia" pitchFamily="18" charset="0"/>
              </a:rPr>
              <a:t>  Размещение информации о деятельности органа ГОУ на сайте ОО</a:t>
            </a:r>
            <a:r>
              <a:rPr lang="ru-RU" altLang="ru-RU" sz="1500" smtClean="0"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  <p:transition advTm="5000"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9"/>
          <p:cNvSpPr>
            <a:spLocks noChangeArrowheads="1"/>
          </p:cNvSpPr>
          <p:nvPr/>
        </p:nvSpPr>
        <p:spPr bwMode="auto">
          <a:xfrm>
            <a:off x="1476375" y="2349500"/>
            <a:ext cx="691197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3200" b="1">
                <a:solidFill>
                  <a:srgbClr val="0000FF"/>
                </a:solidFill>
                <a:latin typeface="Georgia" pitchFamily="18" charset="0"/>
              </a:rPr>
              <a:t>Какие основные трудности возникают у руководителя в  ходе создания и организации деятельности органа ГОУ?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8"/>
          <p:cNvSpPr>
            <a:spLocks noChangeArrowheads="1"/>
          </p:cNvSpPr>
          <p:nvPr/>
        </p:nvSpPr>
        <p:spPr bwMode="auto">
          <a:xfrm>
            <a:off x="827088" y="1628775"/>
            <a:ext cx="7929562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ru-RU" altLang="ru-RU" sz="2800">
                <a:latin typeface="Georgia" pitchFamily="18" charset="0"/>
              </a:rPr>
              <a:t>  </a:t>
            </a:r>
            <a:r>
              <a:rPr lang="ru-RU" altLang="ru-RU" sz="2800">
                <a:solidFill>
                  <a:srgbClr val="0C0600"/>
                </a:solidFill>
                <a:latin typeface="Georgia" pitchFamily="18" charset="0"/>
              </a:rPr>
              <a:t>Отсутствие локальных нормативных актов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ru-RU" altLang="ru-RU" sz="2800">
                <a:solidFill>
                  <a:srgbClr val="0C0600"/>
                </a:solidFill>
                <a:latin typeface="Georgia" pitchFamily="18" charset="0"/>
              </a:rPr>
              <a:t>  Консерватизм педагогов, администрации 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ru-RU" altLang="ru-RU" sz="2800">
                <a:solidFill>
                  <a:srgbClr val="0C0600"/>
                </a:solidFill>
                <a:latin typeface="Georgia" pitchFamily="18" charset="0"/>
              </a:rPr>
              <a:t>  Отсутствие мотивации у педагогов, 	родителей  и учащихся 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ru-RU" altLang="ru-RU" sz="2800">
                <a:solidFill>
                  <a:srgbClr val="0C0600"/>
                </a:solidFill>
                <a:latin typeface="Georgia" pitchFamily="18" charset="0"/>
              </a:rPr>
              <a:t>  Отсутствие опыта работы в составе органа 	ГОУ у педагогов, родителей, учащихся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ru-RU" altLang="ru-RU" sz="2800">
                <a:solidFill>
                  <a:srgbClr val="0C0600"/>
                </a:solidFill>
                <a:latin typeface="Georgia" pitchFamily="18" charset="0"/>
              </a:rPr>
              <a:t>  Отсутствие надежных социальных 	партнеров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2988" y="2133600"/>
            <a:ext cx="7993062" cy="20605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0C0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Что необходимо обеспечить в деятельности ОО для проведения </a:t>
            </a:r>
            <a:r>
              <a:rPr lang="ru-RU" sz="3200" dirty="0" err="1">
                <a:solidFill>
                  <a:srgbClr val="0C0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самообследования</a:t>
            </a:r>
            <a:r>
              <a:rPr lang="ru-RU" sz="3200" dirty="0">
                <a:solidFill>
                  <a:srgbClr val="0C0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и последующей подготовки отчета о </a:t>
            </a:r>
            <a:r>
              <a:rPr lang="ru-RU" sz="3200" dirty="0" err="1">
                <a:solidFill>
                  <a:srgbClr val="0C0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самообследовании</a:t>
            </a:r>
            <a:r>
              <a:rPr lang="ru-RU" sz="3200" dirty="0">
                <a:solidFill>
                  <a:srgbClr val="0C0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ru-RU" sz="3200" dirty="0">
              <a:solidFill>
                <a:srgbClr val="0C0600"/>
              </a:solidFill>
            </a:endParaRPr>
          </a:p>
        </p:txBody>
      </p:sp>
    </p:spTree>
  </p:cSld>
  <p:clrMapOvr>
    <a:masterClrMapping/>
  </p:clrMapOvr>
  <p:transition advTm="5000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lnDef>
  </a:objectDefaults>
  <a:extraClrSchemeLst>
    <a:extraClrScheme>
      <a:clrScheme name="Тетрадь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для сайта</Template>
  <TotalTime>676</TotalTime>
  <Words>697</Words>
  <Application>Microsoft Office PowerPoint</Application>
  <PresentationFormat>Экран (4:3)</PresentationFormat>
  <Paragraphs>185</Paragraphs>
  <Slides>17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Times New Roman</vt:lpstr>
      <vt:lpstr>Monotype Sorts</vt:lpstr>
      <vt:lpstr>Calibri</vt:lpstr>
      <vt:lpstr>Arial Black</vt:lpstr>
      <vt:lpstr>Georgia</vt:lpstr>
      <vt:lpstr>Wingdings</vt:lpstr>
      <vt:lpstr>Monotype Corsiva</vt:lpstr>
      <vt:lpstr>Wingdings 2</vt:lpstr>
      <vt:lpstr>Тетрадь</vt:lpstr>
      <vt:lpstr>  Технологизация Уровень алгоритмизации и стандартизации    </vt:lpstr>
      <vt:lpstr>Особенности уровня</vt:lpstr>
      <vt:lpstr>Алгоритм</vt:lpstr>
      <vt:lpstr>Стандартизация</vt:lpstr>
      <vt:lpstr>Технологическая карта</vt:lpstr>
      <vt:lpstr>Технологическая карта создания и организации органа ГОУ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формирования ИУП</vt:lpstr>
      <vt:lpstr>Пакет документов</vt:lpstr>
      <vt:lpstr>Презентация PowerPoint</vt:lpstr>
      <vt:lpstr> Физико-математические группы</vt:lpstr>
      <vt:lpstr>Обучение  учащихся с высоким потенциалом развития</vt:lpstr>
      <vt:lpstr>Презентация PowerPoint</vt:lpstr>
      <vt:lpstr>Алгоритмизация и стандартизация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Аня</dc:creator>
  <cp:lastModifiedBy>Павел А.Сафронов</cp:lastModifiedBy>
  <cp:revision>104</cp:revision>
  <dcterms:modified xsi:type="dcterms:W3CDTF">2018-10-08T10:26:26Z</dcterms:modified>
</cp:coreProperties>
</file>