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20" r:id="rId3"/>
    <p:sldMasterId id="2147483733" r:id="rId4"/>
  </p:sldMasterIdLst>
  <p:notesMasterIdLst>
    <p:notesMasterId r:id="rId26"/>
  </p:notesMasterIdLst>
  <p:handoutMasterIdLst>
    <p:handoutMasterId r:id="rId27"/>
  </p:handoutMasterIdLst>
  <p:sldIdLst>
    <p:sldId id="501" r:id="rId5"/>
    <p:sldId id="502" r:id="rId6"/>
    <p:sldId id="503" r:id="rId7"/>
    <p:sldId id="504" r:id="rId8"/>
    <p:sldId id="509" r:id="rId9"/>
    <p:sldId id="510" r:id="rId10"/>
    <p:sldId id="511" r:id="rId11"/>
    <p:sldId id="512" r:id="rId12"/>
    <p:sldId id="513" r:id="rId13"/>
    <p:sldId id="515" r:id="rId14"/>
    <p:sldId id="514" r:id="rId15"/>
    <p:sldId id="516" r:id="rId16"/>
    <p:sldId id="519" r:id="rId17"/>
    <p:sldId id="517" r:id="rId18"/>
    <p:sldId id="518" r:id="rId19"/>
    <p:sldId id="520" r:id="rId20"/>
    <p:sldId id="522" r:id="rId21"/>
    <p:sldId id="525" r:id="rId22"/>
    <p:sldId id="526" r:id="rId23"/>
    <p:sldId id="527" r:id="rId24"/>
    <p:sldId id="524" r:id="rId25"/>
  </p:sldIdLst>
  <p:sldSz cx="12192000" cy="6858000"/>
  <p:notesSz cx="6797675" cy="979805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085DC5-45CE-42BB-A206-7827B300143A}">
          <p14:sldIdLst>
            <p14:sldId id="501"/>
            <p14:sldId id="502"/>
            <p14:sldId id="503"/>
            <p14:sldId id="504"/>
            <p14:sldId id="509"/>
            <p14:sldId id="510"/>
            <p14:sldId id="511"/>
            <p14:sldId id="512"/>
            <p14:sldId id="513"/>
            <p14:sldId id="515"/>
            <p14:sldId id="514"/>
            <p14:sldId id="516"/>
            <p14:sldId id="519"/>
            <p14:sldId id="517"/>
            <p14:sldId id="518"/>
            <p14:sldId id="520"/>
            <p14:sldId id="522"/>
            <p14:sldId id="525"/>
            <p14:sldId id="526"/>
            <p14:sldId id="527"/>
            <p14:sldId id="5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4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494"/>
    <a:srgbClr val="EB2049"/>
    <a:srgbClr val="D1E7F6"/>
    <a:srgbClr val="2F3696"/>
    <a:srgbClr val="408671"/>
    <a:srgbClr val="A84A20"/>
    <a:srgbClr val="853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2" autoAdjust="0"/>
    <p:restoredTop sz="96305" autoAdjust="0"/>
  </p:normalViewPr>
  <p:slideViewPr>
    <p:cSldViewPr snapToGrid="0" showGuides="1">
      <p:cViewPr>
        <p:scale>
          <a:sx n="126" d="100"/>
          <a:sy n="126" d="100"/>
        </p:scale>
        <p:origin x="-108" y="-72"/>
      </p:cViewPr>
      <p:guideLst>
        <p:guide orient="horz" pos="164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4958" cy="491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6"/>
            <a:ext cx="2944958" cy="491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AE2B7-847C-436E-B842-CCE949DEAD1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6116"/>
            <a:ext cx="2944958" cy="491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06116"/>
            <a:ext cx="2944958" cy="491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470D6-A7D1-4BA7-BEF6-5D40279B2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6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1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1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29EE-4036-4DBD-AC34-D813A099D36A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25550"/>
            <a:ext cx="5876925" cy="3305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317"/>
            <a:ext cx="5438140" cy="38579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6447"/>
            <a:ext cx="2945659" cy="491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06447"/>
            <a:ext cx="2945659" cy="491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D8710-C1F7-456F-ACD4-57F616EF4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5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696332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4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2999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260648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9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5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0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1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08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7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76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0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483181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9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200" b="1" i="0" baseline="0" dirty="0" err="1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49" y="71438"/>
            <a:ext cx="8823287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>
                <a:solidFill>
                  <a:srgbClr val="185CA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6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44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09600" y="3714753"/>
            <a:ext cx="109728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515151">
                    <a:tint val="75000"/>
                  </a:srgbClr>
                </a:solidFill>
              </a:rPr>
              <a:pPr/>
              <a:t>03.04.2019</a:t>
            </a:fld>
            <a:endParaRPr lang="ru-RU">
              <a:solidFill>
                <a:srgbClr val="515151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15151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>
                <a:solidFill>
                  <a:srgbClr val="515151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15151">
                  <a:tint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4"/>
            <a:ext cx="4191029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22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381391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00169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260648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2136224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2999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1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23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041356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4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2999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260648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45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8706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200" b="1" dirty="0" err="1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49" y="71438"/>
            <a:ext cx="8823287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>
                <a:solidFill>
                  <a:srgbClr val="185CA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6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82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28208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200" b="1" dirty="0" err="1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49" y="71438"/>
            <a:ext cx="8823287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>
                <a:solidFill>
                  <a:srgbClr val="185CA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6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521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96190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200" b="1" dirty="0" err="1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49" y="71438"/>
            <a:ext cx="8823287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>
                <a:solidFill>
                  <a:srgbClr val="185CA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6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36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8829214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027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6898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77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7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77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698" y="452130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0"/>
            <a:ext cx="67290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25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val="7865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952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8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77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7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77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698" y="452130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0"/>
            <a:ext cx="67290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25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val="244235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85394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4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2999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260648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23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77886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200" b="1" dirty="0" err="1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49" y="71438"/>
            <a:ext cx="8823287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>
                <a:solidFill>
                  <a:srgbClr val="185CA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6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23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769326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200" b="1" dirty="0" err="1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49" y="71438"/>
            <a:ext cx="8823287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>
                <a:solidFill>
                  <a:srgbClr val="185CA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6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40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45999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200" b="1" dirty="0" err="1" smtClean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49" y="71438"/>
            <a:ext cx="8823287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>
                <a:solidFill>
                  <a:srgbClr val="185CA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208300"/>
            <a:ext cx="2034923" cy="489452"/>
          </a:xfrm>
          <a:prstGeom prst="rect">
            <a:avLst/>
          </a:prstGeom>
        </p:spPr>
      </p:pic>
      <p:pic>
        <p:nvPicPr>
          <p:cNvPr id="6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06"/>
          <a:stretch/>
        </p:blipFill>
        <p:spPr bwMode="auto">
          <a:xfrm>
            <a:off x="10951374" y="6204537"/>
            <a:ext cx="905266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00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7365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0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77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7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77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698" y="452130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0"/>
            <a:ext cx="67290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25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val="132228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2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6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ags" Target="../tags/tag15.xml"/><Relationship Id="rId5" Type="http://schemas.openxmlformats.org/officeDocument/2006/relationships/slideLayout" Target="../slideLayouts/slideLayout25.xml"/><Relationship Id="rId10" Type="http://schemas.openxmlformats.org/officeDocument/2006/relationships/tags" Target="../tags/tag14.xml"/><Relationship Id="rId4" Type="http://schemas.openxmlformats.org/officeDocument/2006/relationships/slideLayout" Target="../slideLayouts/slideLayout24.xml"/><Relationship Id="rId9" Type="http://schemas.openxmlformats.org/officeDocument/2006/relationships/vmlDrawing" Target="../drawings/vmlDrawing1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5970432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0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000" y="6688496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</a:t>
            </a:r>
            <a:r>
              <a:rPr lang="ru-RU" sz="800" baseline="0" dirty="0">
                <a:solidFill>
                  <a:srgbClr val="FFFFFF"/>
                </a:solidFill>
              </a:rPr>
              <a:t>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495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5925156" y="6509470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/>
              <a:t>‹#›</a:t>
            </a:fld>
            <a:endParaRPr lang="ru-RU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5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87" r:id="rId2"/>
    <p:sldLayoutId id="214748371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5090653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4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 err="1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0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000" y="6688496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495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5925156" y="6509470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F675-4202-45CD-9C61-1F0E5F2DB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3D73-6888-4380-A456-809252DC0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537517927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8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 err="1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0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000" y="6688496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495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5925156" y="6509470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4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2.png"/><Relationship Id="rId11" Type="http://schemas.openxmlformats.org/officeDocument/2006/relationships/image" Target="../media/image26.tiff"/><Relationship Id="rId5" Type="http://schemas.openxmlformats.org/officeDocument/2006/relationships/image" Target="../media/image8.emf"/><Relationship Id="rId15" Type="http://schemas.openxmlformats.org/officeDocument/2006/relationships/image" Target="../media/image3.emf"/><Relationship Id="rId10" Type="http://schemas.openxmlformats.org/officeDocument/2006/relationships/hyperlink" Target="http://book24.ru/" TargetMode="Externa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png"/><Relationship Id="rId14" Type="http://schemas.openxmlformats.org/officeDocument/2006/relationships/hyperlink" Target="mailto:info@rosuchebnik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962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dirty="0" err="1" smtClean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22698" y="452130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ctrTitle"/>
          </p:nvPr>
        </p:nvSpPr>
        <p:spPr>
          <a:xfrm>
            <a:off x="4267085" y="703394"/>
            <a:ext cx="7605447" cy="7536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«</a:t>
            </a:r>
            <a:r>
              <a:rPr lang="ru-RU" sz="3600" dirty="0"/>
              <a:t>Формирование «мягких навыков»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dirty="0" smtClean="0"/>
              <a:t>в </a:t>
            </a:r>
            <a:r>
              <a:rPr lang="ru-RU" sz="3600" b="0" dirty="0"/>
              <a:t>обучении как средство реализации</a:t>
            </a:r>
            <a:br>
              <a:rPr lang="ru-RU" sz="3600" b="0" dirty="0"/>
            </a:br>
            <a:r>
              <a:rPr lang="ru-RU" sz="3600" b="0" dirty="0"/>
              <a:t>Концепции преподавания учебного предмета «Обществознание</a:t>
            </a:r>
            <a:r>
              <a:rPr lang="ru-RU" sz="3600" b="0" dirty="0" smtClean="0"/>
              <a:t>»</a:t>
            </a:r>
            <a:r>
              <a:rPr lang="ru-RU" sz="3600" dirty="0" smtClean="0">
                <a:latin typeface="+mn-lt"/>
              </a:rPr>
              <a:t>» </a:t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2800" dirty="0">
                <a:latin typeface="+mn-lt"/>
              </a:rPr>
              <a:t>Соболева О.Б.</a:t>
            </a:r>
            <a:br>
              <a:rPr lang="ru-RU" sz="2800" dirty="0">
                <a:latin typeface="+mn-lt"/>
              </a:rPr>
            </a:br>
            <a:r>
              <a:rPr lang="ru-RU" b="0" dirty="0" err="1" smtClean="0">
                <a:latin typeface="+mn-lt"/>
              </a:rPr>
              <a:t>к.п.н</a:t>
            </a:r>
            <a:r>
              <a:rPr lang="ru-RU" b="0" dirty="0" smtClean="0">
                <a:latin typeface="+mn-lt"/>
              </a:rPr>
              <a:t>., доцент кафедры методики обучения истории и обществознанию факультета истории и социальных наук РГПУ им. </a:t>
            </a:r>
            <a:r>
              <a:rPr lang="ru-RU" b="0" dirty="0" err="1" smtClean="0">
                <a:latin typeface="+mn-lt"/>
              </a:rPr>
              <a:t>А.И.Герцена</a:t>
            </a:r>
            <a:endParaRPr lang="ru-RU" b="0" dirty="0">
              <a:latin typeface="+mn-lt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-91440" y="6515073"/>
            <a:ext cx="12191999" cy="246075"/>
            <a:chOff x="0" y="6617108"/>
            <a:chExt cx="9144000" cy="287867"/>
          </a:xfrm>
          <a:solidFill>
            <a:srgbClr val="2D3494"/>
          </a:solidFill>
        </p:grpSpPr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0" y="6617108"/>
              <a:ext cx="9144000" cy="2878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7114" y="6680262"/>
              <a:ext cx="3600000" cy="164148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ru-RU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Корпорация «Российский учебник»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89947" y="641550"/>
            <a:ext cx="3129553" cy="1221232"/>
            <a:chOff x="6514125" y="1582513"/>
            <a:chExt cx="2398321" cy="97875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125" y="1582513"/>
              <a:ext cx="2390186" cy="58117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4089532" y="452130"/>
            <a:ext cx="67290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Опыт формирования в процессе урочного обучения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600201"/>
            <a:ext cx="1144524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Англия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Граждановедение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6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030" y="1403088"/>
            <a:ext cx="8191500" cy="50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40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3494"/>
                </a:solidFill>
              </a:rPr>
              <a:t>Англия. </a:t>
            </a:r>
            <a:r>
              <a:rPr lang="ru-RU" sz="3200" b="1" dirty="0" err="1" smtClean="0">
                <a:solidFill>
                  <a:srgbClr val="2D3494"/>
                </a:solidFill>
              </a:rPr>
              <a:t>Граждановедение</a:t>
            </a:r>
            <a:r>
              <a:rPr lang="ru-RU" sz="3200" b="1" dirty="0" smtClean="0">
                <a:solidFill>
                  <a:srgbClr val="2D3494"/>
                </a:solidFill>
              </a:rPr>
              <a:t> (6 класс)</a:t>
            </a:r>
            <a:endParaRPr lang="ru-RU" sz="3200" b="1" dirty="0">
              <a:solidFill>
                <a:srgbClr val="2D349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630" y="1085850"/>
            <a:ext cx="11372850" cy="52920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2D3494"/>
                </a:solidFill>
              </a:rPr>
              <a:t>Убеди </a:t>
            </a:r>
            <a:r>
              <a:rPr lang="ru-RU" sz="4000" b="1" dirty="0">
                <a:solidFill>
                  <a:srgbClr val="2D3494"/>
                </a:solidFill>
              </a:rPr>
              <a:t>других в своей точке зрения по определенному </a:t>
            </a:r>
            <a:r>
              <a:rPr lang="ru-RU" sz="4000" b="1" dirty="0" smtClean="0">
                <a:solidFill>
                  <a:srgbClr val="2D3494"/>
                </a:solidFill>
              </a:rPr>
              <a:t>вопросу </a:t>
            </a:r>
          </a:p>
          <a:p>
            <a:pPr marL="0" indent="0">
              <a:buNone/>
            </a:pPr>
            <a:r>
              <a:rPr lang="ru-RU" dirty="0" smtClean="0"/>
              <a:t>Возможно</a:t>
            </a:r>
            <a:r>
              <a:rPr lang="ru-RU" dirty="0"/>
              <a:t>, ты твердо убежден в том, что </a:t>
            </a:r>
            <a:r>
              <a:rPr lang="ru-RU" dirty="0" smtClean="0"/>
              <a:t>в </a:t>
            </a:r>
            <a:r>
              <a:rPr lang="ru-RU" dirty="0"/>
              <a:t>твоем местном </a:t>
            </a:r>
            <a:r>
              <a:rPr lang="ru-RU" dirty="0" smtClean="0"/>
              <a:t>сообществе </a:t>
            </a:r>
            <a:r>
              <a:rPr lang="ru-RU" dirty="0"/>
              <a:t>происходит</a:t>
            </a:r>
            <a:r>
              <a:rPr lang="ru-RU" dirty="0" smtClean="0"/>
              <a:t> что-то не правильное: закрытие </a:t>
            </a:r>
            <a:r>
              <a:rPr lang="ru-RU" dirty="0"/>
              <a:t>школы или новая застройка. </a:t>
            </a:r>
            <a:r>
              <a:rPr lang="ru-RU" sz="3400" b="1" dirty="0">
                <a:solidFill>
                  <a:srgbClr val="2D3494"/>
                </a:solidFill>
              </a:rPr>
              <a:t>Утверди план компании так, чтобы тебя услышали: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a) Создай инициативную группу людей со сходными взглядами.</a:t>
            </a:r>
            <a:br>
              <a:rPr lang="ru-RU" dirty="0"/>
            </a:br>
            <a:r>
              <a:rPr lang="ru-RU" dirty="0"/>
              <a:t>b) Изучи предмет досконально, чтобы узнать о нём больше и развить веские доводы в поддержку своих взглядов.</a:t>
            </a:r>
            <a:br>
              <a:rPr lang="ru-RU" dirty="0"/>
            </a:br>
            <a:r>
              <a:rPr lang="ru-RU" dirty="0"/>
              <a:t>c) Разработай пути повышения осведомленности и привлеки местное население на свою сторону. </a:t>
            </a:r>
            <a:br>
              <a:rPr lang="ru-RU" dirty="0"/>
            </a:br>
            <a:r>
              <a:rPr lang="ru-RU" dirty="0"/>
              <a:t>d) Проинформируй представителей директивных органов/влиятельных людей в отдельных районах (в частности, членов совета, депутатов, местные газеты/радио, или местных знаменитостей)</a:t>
            </a:r>
            <a:br>
              <a:rPr lang="ru-RU" dirty="0"/>
            </a:br>
            <a:r>
              <a:rPr lang="ru-RU" dirty="0"/>
              <a:t>e) Разработай подход к этим людям (например, напиши письмо или е- </a:t>
            </a:r>
            <a:r>
              <a:rPr lang="ru-RU" dirty="0" err="1"/>
              <a:t>mail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f) Развивай тактику донесения и распространения своей точки зрения</a:t>
            </a:r>
            <a:br>
              <a:rPr lang="ru-RU" dirty="0"/>
            </a:br>
            <a:r>
              <a:rPr lang="ru-RU" dirty="0"/>
              <a:t>g) </a:t>
            </a:r>
            <a:r>
              <a:rPr lang="ru-RU" sz="3400" b="1" dirty="0">
                <a:solidFill>
                  <a:srgbClr val="C00000"/>
                </a:solidFill>
              </a:rPr>
              <a:t>Сделай это!</a:t>
            </a:r>
            <a:br>
              <a:rPr lang="ru-RU" sz="3400" b="1" dirty="0">
                <a:solidFill>
                  <a:srgbClr val="C00000"/>
                </a:solidFill>
              </a:rPr>
            </a:br>
            <a:r>
              <a:rPr lang="ru-RU" dirty="0"/>
              <a:t>h) </a:t>
            </a:r>
            <a:r>
              <a:rPr lang="ru-RU" sz="3400" b="1" dirty="0">
                <a:solidFill>
                  <a:srgbClr val="2D3494"/>
                </a:solidFill>
              </a:rPr>
              <a:t>Проверь свои действия</a:t>
            </a:r>
            <a:r>
              <a:rPr lang="ru-RU" dirty="0"/>
              <a:t>: что сработало, а что нет? Что бы ты изменил, чтобы улучшить проделанный путь?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25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3276600" cy="36690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Опыт </a:t>
            </a:r>
            <a:r>
              <a:rPr lang="ru-RU" b="1" dirty="0">
                <a:solidFill>
                  <a:srgbClr val="002060"/>
                </a:solidFill>
              </a:rPr>
              <a:t>системного </a:t>
            </a:r>
            <a:r>
              <a:rPr lang="ru-RU" b="1" dirty="0" smtClean="0">
                <a:solidFill>
                  <a:srgbClr val="002060"/>
                </a:solidFill>
              </a:rPr>
              <a:t>формирования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(США. Демократия.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12 класс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профиль)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735" y="100013"/>
            <a:ext cx="50482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465" y="0"/>
            <a:ext cx="3217545" cy="66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37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135" y="363128"/>
            <a:ext cx="3239730" cy="397289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Навыки критического мышления:</a:t>
            </a:r>
            <a:b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284" y="339212"/>
            <a:ext cx="8239432" cy="584594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Выявление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центральных проблем – 31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Интерпретация точек зрения – 59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2D3494"/>
                </a:solidFill>
                <a:latin typeface="Times New Roman"/>
                <a:ea typeface="Calibri"/>
                <a:cs typeface="Times New Roman"/>
              </a:rPr>
              <a:t>Анализ первоисточников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117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Обобщение – 151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Анализ информации</a:t>
            </a:r>
            <a:r>
              <a:rPr lang="ru-RU" b="1" dirty="0">
                <a:solidFill>
                  <a:srgbClr val="2D3494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193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2D3494"/>
                </a:solidFill>
                <a:latin typeface="Times New Roman"/>
                <a:ea typeface="Calibri"/>
                <a:cs typeface="Times New Roman"/>
              </a:rPr>
              <a:t>Анализ вторичных источников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299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Различение факта от мнения 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327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Понимание причины и следствия – 436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Синтезирование информации – 480</a:t>
            </a:r>
            <a:b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2D3494"/>
                </a:solidFill>
                <a:latin typeface="Times New Roman"/>
                <a:ea typeface="Calibri"/>
                <a:cs typeface="Times New Roman"/>
              </a:rPr>
              <a:t>Анализ СМИ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571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Сравнение – 603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Демонстрация обоснованного решения – 676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Принятие решений – 737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69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652" y="274638"/>
            <a:ext cx="4630994" cy="964227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Использование опыта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00150"/>
            <a:ext cx="10972800" cy="53035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85" y="1215316"/>
            <a:ext cx="5879690" cy="535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298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688" y="394929"/>
            <a:ext cx="6889750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9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932903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ЛФП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Помогите Васе</a:t>
            </a:r>
          </a:p>
          <a:p>
            <a:pPr marL="0" indent="0">
              <a:buNone/>
            </a:pPr>
            <a:r>
              <a:rPr lang="ru-RU" dirty="0" smtClean="0"/>
              <a:t> купить автомобиль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2) Составьте ЛФП для себя</a:t>
            </a:r>
            <a:endParaRPr lang="ru-RU" dirty="0"/>
          </a:p>
        </p:txBody>
      </p:sp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036" y="472010"/>
            <a:ext cx="6090922" cy="576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5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пыт </a:t>
            </a:r>
            <a:r>
              <a:rPr lang="ru-RU" b="1" dirty="0">
                <a:solidFill>
                  <a:srgbClr val="002060"/>
                </a:solidFill>
              </a:rPr>
              <a:t>различных социально-психологических и бизнес тренингов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платиново</a:t>
            </a:r>
            <a:r>
              <a:rPr lang="ru-RU" b="1" dirty="0">
                <a:solidFill>
                  <a:srgbClr val="002060"/>
                </a:solidFill>
              </a:rPr>
              <a:t>е правило коммуникации» </a:t>
            </a:r>
          </a:p>
          <a:p>
            <a:r>
              <a:rPr lang="ru-RU" dirty="0"/>
              <a:t>с</a:t>
            </a:r>
            <a:r>
              <a:rPr lang="ru-RU" dirty="0" smtClean="0"/>
              <a:t>оставление </a:t>
            </a:r>
            <a:r>
              <a:rPr lang="ru-RU" dirty="0"/>
              <a:t>индивидуального плана развития (</a:t>
            </a:r>
            <a:r>
              <a:rPr lang="ru-RU" b="1" dirty="0">
                <a:solidFill>
                  <a:srgbClr val="002060"/>
                </a:solidFill>
              </a:rPr>
              <a:t>ИПР</a:t>
            </a:r>
            <a:r>
              <a:rPr lang="ru-RU" dirty="0"/>
              <a:t>)  –  это своя собственная программа приоритетных целей развития, шагов и мероприятий, необходимых для достижения этих </a:t>
            </a:r>
            <a:r>
              <a:rPr lang="ru-RU" dirty="0" smtClean="0"/>
              <a:t>целей</a:t>
            </a:r>
          </a:p>
          <a:p>
            <a:pPr marL="0" indent="0">
              <a:buNone/>
            </a:pPr>
            <a:r>
              <a:rPr lang="ru-RU" dirty="0" smtClean="0"/>
              <a:t>(порядок </a:t>
            </a:r>
            <a:r>
              <a:rPr lang="ru-RU" dirty="0"/>
              <a:t>действий в ней таков: оцените свой уровень; поймите, что вам нужно; совмещайте различные способы развития навыка; анализируйте и корректируйте механизмы развитие навыка; оцените </a:t>
            </a:r>
            <a:r>
              <a:rPr lang="ru-RU" dirty="0" smtClean="0"/>
              <a:t>результативность)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6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10" y="373873"/>
            <a:ext cx="7118555" cy="6223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после изучение темы «Самопознание»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000" dirty="0" smtClean="0"/>
              <a:t>самоанализ </a:t>
            </a:r>
            <a:r>
              <a:rPr lang="ru-RU" sz="3000" dirty="0"/>
              <a:t>по изученным направлениям: темперамент, характер, способности, типы памяти и внимания, развитие воли, развитие </a:t>
            </a:r>
            <a:r>
              <a:rPr lang="ru-RU" sz="3000" dirty="0" err="1"/>
              <a:t>эмпатии</a:t>
            </a:r>
            <a:r>
              <a:rPr lang="ru-RU" sz="3000" dirty="0"/>
              <a:t>, уровень </a:t>
            </a:r>
            <a:r>
              <a:rPr lang="ru-RU" sz="3000" dirty="0" err="1"/>
              <a:t>коммуникативности</a:t>
            </a:r>
            <a:r>
              <a:rPr lang="ru-RU" sz="3000" dirty="0"/>
              <a:t>, самооценки, лидерские качества и другие. Такой анализ может быть осуществлен с помощью специальных методик (тестов, опросников, помещенных в учебнике) и путем максимально честного разговора с самим </a:t>
            </a:r>
            <a:r>
              <a:rPr lang="ru-RU" sz="3000" dirty="0" smtClean="0"/>
              <a:t>собой </a:t>
            </a:r>
            <a:endParaRPr lang="ru-RU" sz="3000" dirty="0"/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780" y="187829"/>
            <a:ext cx="4558902" cy="644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7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одробнее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				«Преподавание истории и 						обществознания в школе»</a:t>
            </a:r>
          </a:p>
          <a:p>
            <a:pPr marL="0" indent="0">
              <a:buNone/>
            </a:pPr>
            <a:r>
              <a:rPr lang="ru-RU" dirty="0" smtClean="0"/>
              <a:t> 					2019 №3, стр. 53-62 </a:t>
            </a:r>
            <a:endParaRPr lang="ru-RU" dirty="0"/>
          </a:p>
        </p:txBody>
      </p:sp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533" y="783908"/>
            <a:ext cx="3546157" cy="538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52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 всероссийскому форуму с международным участием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«Молодые молодым»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СПб 18-19 окт. 2018 года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Игра «</a:t>
            </a:r>
            <a:r>
              <a:rPr lang="en-US" sz="5400" b="1" dirty="0" smtClean="0">
                <a:solidFill>
                  <a:srgbClr val="C00000"/>
                </a:solidFill>
              </a:rPr>
              <a:t>PRO</a:t>
            </a:r>
            <a:r>
              <a:rPr lang="ru-RU" sz="5400" b="1" dirty="0" smtClean="0">
                <a:solidFill>
                  <a:srgbClr val="C00000"/>
                </a:solidFill>
              </a:rPr>
              <a:t> - активность»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Авторы: А. </a:t>
            </a:r>
            <a:r>
              <a:rPr lang="ru-RU" dirty="0" err="1" smtClean="0"/>
              <a:t>А</a:t>
            </a:r>
            <a:r>
              <a:rPr lang="ru-RU" dirty="0" err="1"/>
              <a:t>з</a:t>
            </a:r>
            <a:r>
              <a:rPr lang="ru-RU" dirty="0" err="1" smtClean="0"/>
              <a:t>бель</a:t>
            </a:r>
            <a:r>
              <a:rPr lang="ru-RU" dirty="0" smtClean="0"/>
              <a:t>, Л. Илюшин </a:t>
            </a:r>
          </a:p>
          <a:p>
            <a:pPr marL="0" indent="0">
              <a:buNone/>
            </a:pPr>
            <a:r>
              <a:rPr lang="ru-RU" dirty="0" smtClean="0"/>
              <a:t>(психологи, преподаватели СПбГУ)</a:t>
            </a:r>
            <a:endParaRPr lang="ru-RU" dirty="0"/>
          </a:p>
        </p:txBody>
      </p:sp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9888" y="620712"/>
            <a:ext cx="2932112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468630"/>
            <a:ext cx="11519999" cy="44066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«Концепция победителей»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Завершился второй период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 «борьбы за обществоведение»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8008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4041"/>
            <a:ext cx="8449628" cy="54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15" y="544041"/>
            <a:ext cx="2475958" cy="37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81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044408"/>
            <a:ext cx="12192000" cy="2134054"/>
          </a:xfrm>
          <a:prstGeom prst="rect">
            <a:avLst/>
          </a:prstGeom>
          <a:solidFill>
            <a:srgbClr val="2F369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90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90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" name="Хотите продолжить общение?"/>
          <p:cNvSpPr txBox="1"/>
          <p:nvPr/>
        </p:nvSpPr>
        <p:spPr>
          <a:xfrm>
            <a:off x="6753235" y="3453275"/>
            <a:ext cx="274831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lang="ru-RU" sz="1600" b="1" dirty="0">
                <a:solidFill>
                  <a:srgbClr val="2683C6">
                    <a:lumMod val="25000"/>
                  </a:srgbClr>
                </a:solidFill>
                <a:latin typeface="Calibri" panose="020F0502020204030204" pitchFamily="34" charset="0"/>
              </a:rPr>
              <a:t>Хотите продолжить общение?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6753235" y="4135425"/>
            <a:ext cx="3493163" cy="1569660"/>
            <a:chOff x="7310446" y="3528008"/>
            <a:chExt cx="3493163" cy="156966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703401" y="3528008"/>
              <a:ext cx="3100208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181818"/>
                  </a:solidFill>
                  <a:ea typeface="Helios-Cond-Light"/>
                  <a:cs typeface="Helios-Cond-Light"/>
                  <a:sym typeface="Helios-Cond-Light"/>
                </a:rPr>
                <a:t>youtube.com/user/</a:t>
              </a:r>
              <a:r>
                <a:rPr lang="en-US" sz="1600" dirty="0" err="1">
                  <a:solidFill>
                    <a:srgbClr val="181818"/>
                  </a:solidFill>
                  <a:ea typeface="Helios-Cond-Light"/>
                  <a:cs typeface="Helios-Cond-Light"/>
                  <a:sym typeface="Helios-Cond-Light"/>
                </a:rPr>
                <a:t>drofapublishing</a:t>
              </a:r>
              <a:endParaRPr lang="ru-RU" sz="1600" dirty="0">
                <a:solidFill>
                  <a:srgbClr val="181818"/>
                </a:solidFill>
                <a:ea typeface="Helios-Cond-Light"/>
                <a:cs typeface="Helios-Cond-Light"/>
                <a:sym typeface="Helios-Cond-Light"/>
              </a:endParaRP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181818"/>
                  </a:solidFill>
                  <a:ea typeface="Helios-Cond-Light"/>
                  <a:cs typeface="Helios-Cond-Light"/>
                  <a:sym typeface="Helios-Cond-Light"/>
                </a:rPr>
                <a:t>fb.com/</a:t>
              </a:r>
              <a:r>
                <a:rPr lang="en-US" sz="1600" dirty="0" err="1">
                  <a:solidFill>
                    <a:srgbClr val="181818"/>
                  </a:solidFill>
                  <a:ea typeface="Helios-Cond-Light"/>
                  <a:cs typeface="Helios-Cond-Light"/>
                  <a:sym typeface="Helios-Cond-Light"/>
                </a:rPr>
                <a:t>rosuchebnik</a:t>
              </a:r>
              <a:endParaRPr lang="ru-RU" sz="1600" dirty="0">
                <a:solidFill>
                  <a:srgbClr val="181818"/>
                </a:solidFill>
                <a:ea typeface="Helios-Cond-Light"/>
                <a:cs typeface="Helios-Cond-Light"/>
                <a:sym typeface="Helios-Cond-Light"/>
              </a:endParaRP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181818"/>
                  </a:solidFill>
                  <a:ea typeface="Helios-Cond-Light"/>
                  <a:cs typeface="Helios-Cond-Light"/>
                  <a:sym typeface="Helios-Cond-Light"/>
                </a:rPr>
                <a:t>vk.com/</a:t>
              </a:r>
              <a:r>
                <a:rPr lang="en-US" sz="1600" dirty="0" err="1">
                  <a:solidFill>
                    <a:srgbClr val="181818"/>
                  </a:solidFill>
                  <a:ea typeface="Helios-Cond-Light"/>
                  <a:cs typeface="Helios-Cond-Light"/>
                  <a:sym typeface="Helios-Cond-Light"/>
                </a:rPr>
                <a:t>ros.uchebnik</a:t>
              </a:r>
              <a:endParaRPr lang="ru-RU" sz="1600" dirty="0">
                <a:solidFill>
                  <a:srgbClr val="181818"/>
                </a:solidFill>
                <a:ea typeface="Helios-Cond-Light"/>
                <a:cs typeface="Helios-Cond-Light"/>
                <a:sym typeface="Helios-Cond-Light"/>
              </a:endParaRP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181818"/>
                  </a:solidFill>
                  <a:ea typeface="Helios-Cond-Light"/>
                  <a:cs typeface="Helios-Cond-Light"/>
                  <a:sym typeface="Helios-Cond-Light"/>
                </a:rPr>
                <a:t>ok.ru/</a:t>
              </a:r>
              <a:r>
                <a:rPr lang="en-US" sz="1600" dirty="0" err="1">
                  <a:solidFill>
                    <a:srgbClr val="181818"/>
                  </a:solidFill>
                  <a:ea typeface="Helios-Cond-Light"/>
                  <a:cs typeface="Helios-Cond-Light"/>
                  <a:sym typeface="Helios-Cond-Light"/>
                </a:rPr>
                <a:t>rosuchebnik</a:t>
              </a:r>
              <a:endParaRPr lang="en-US" sz="1600" dirty="0">
                <a:solidFill>
                  <a:srgbClr val="181818"/>
                </a:solidFill>
                <a:ea typeface="Helios-Cond-Light"/>
                <a:cs typeface="Helios-Cond-Light"/>
                <a:sym typeface="Helios-Cond-Light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006EB138-9E31-6A43-81C9-40C57E323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2978" y="4750319"/>
              <a:ext cx="249702" cy="24970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B4F845B7-8AD5-5345-BE80-2BBCD338F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6945" y="4390279"/>
              <a:ext cx="249702" cy="24970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9F4819CC-6576-F641-B0B8-1665E6DF2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0788" y="3994235"/>
              <a:ext cx="249702" cy="249702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17BF4B56-8968-C945-A3BC-729E08BA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446" y="3607926"/>
              <a:ext cx="249702" cy="249702"/>
            </a:xfrm>
            <a:prstGeom prst="rect">
              <a:avLst/>
            </a:prstGeom>
          </p:spPr>
        </p:pic>
      </p:grpSp>
      <p:sp>
        <p:nvSpPr>
          <p:cNvPr id="37" name="123308, г. Москва, ул. Зорге, д.1"/>
          <p:cNvSpPr txBox="1"/>
          <p:nvPr/>
        </p:nvSpPr>
        <p:spPr>
          <a:xfrm>
            <a:off x="2069062" y="2137315"/>
            <a:ext cx="342241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4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lang="ru-RU" sz="1400" dirty="0">
                <a:latin typeface="Calibri" panose="020F0502020204030204" pitchFamily="34" charset="0"/>
              </a:rPr>
              <a:t> Москва, Пресненская наб., д. 6, строение 2</a:t>
            </a:r>
            <a:endParaRPr sz="1400" dirty="0">
              <a:latin typeface="Calibri" panose="020F0502020204030204" pitchFamily="34" charset="0"/>
            </a:endParaRPr>
          </a:p>
        </p:txBody>
      </p:sp>
      <p:sp>
        <p:nvSpPr>
          <p:cNvPr id="39" name="Нужна методическая поддержка?"/>
          <p:cNvSpPr txBox="1"/>
          <p:nvPr/>
        </p:nvSpPr>
        <p:spPr>
          <a:xfrm>
            <a:off x="6525543" y="1534906"/>
            <a:ext cx="3111429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lang="ru-RU" sz="1600" b="1" dirty="0">
                <a:latin typeface="Calibri" panose="020F0502020204030204" pitchFamily="34" charset="0"/>
              </a:rPr>
              <a:t>Нужна методическая поддержка?</a:t>
            </a:r>
            <a:endParaRPr sz="1600" b="1" dirty="0">
              <a:latin typeface="Calibri" panose="020F0502020204030204" pitchFamily="34" charset="0"/>
            </a:endParaRPr>
          </a:p>
        </p:txBody>
      </p:sp>
      <p:sp>
        <p:nvSpPr>
          <p:cNvPr id="44" name="Методический центр 8-800-2000-550 (звонок бесплатный)"/>
          <p:cNvSpPr txBox="1"/>
          <p:nvPr/>
        </p:nvSpPr>
        <p:spPr>
          <a:xfrm>
            <a:off x="6525542" y="1925029"/>
            <a:ext cx="4373836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4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lang="ru-RU" sz="1400" dirty="0">
                <a:latin typeface="Calibri" panose="020F0502020204030204" pitchFamily="34" charset="0"/>
              </a:rPr>
              <a:t>Методический центр</a:t>
            </a:r>
          </a:p>
          <a:p>
            <a:r>
              <a:rPr lang="ru-RU" sz="1400" dirty="0">
                <a:latin typeface="Calibri" panose="020F0502020204030204" pitchFamily="34" charset="0"/>
              </a:rPr>
              <a:t>8-800-2000-550 (звонок бесплатный</a:t>
            </a:r>
            <a:r>
              <a:rPr sz="1400" dirty="0">
                <a:latin typeface="Calibri" panose="020F0502020204030204" pitchFamily="34" charset="0"/>
              </a:rPr>
              <a:t>)</a:t>
            </a:r>
            <a:endParaRPr lang="ru-RU" sz="1400" dirty="0">
              <a:latin typeface="Calibri" panose="020F0502020204030204" pitchFamily="34" charset="0"/>
            </a:endParaRPr>
          </a:p>
          <a:p>
            <a:r>
              <a:rPr lang="en-US" sz="1400" u="sng" dirty="0" smtClean="0">
                <a:latin typeface="Calibri" panose="020F0502020204030204" pitchFamily="34" charset="0"/>
              </a:rPr>
              <a:t>metod@rosuchebnik.ru</a:t>
            </a:r>
            <a:endParaRPr lang="ru-RU" sz="1400" u="sng" dirty="0">
              <a:latin typeface="Calibri" panose="020F0502020204030204" pitchFamily="34" charset="0"/>
            </a:endParaRPr>
          </a:p>
          <a:p>
            <a:endParaRPr sz="1400" dirty="0">
              <a:latin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36717" y="1526314"/>
            <a:ext cx="29161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FFFFFF"/>
                </a:solidFill>
                <a:ea typeface="Helios-Cond-Light"/>
                <a:cs typeface="Helios-Cond-Light"/>
              </a:rPr>
              <a:t>rosuchebnik.ru, </a:t>
            </a:r>
            <a:r>
              <a:rPr lang="ru-RU" sz="1600" u="sng" dirty="0" err="1">
                <a:solidFill>
                  <a:srgbClr val="FFFFFF"/>
                </a:solidFill>
                <a:ea typeface="Helios-Cond-Light"/>
                <a:cs typeface="Helios-Cond-Light"/>
              </a:rPr>
              <a:t>росучебник.рф</a:t>
            </a:r>
            <a:endParaRPr lang="ru-RU" sz="1600" u="sng" dirty="0">
              <a:solidFill>
                <a:srgbClr val="FFFFFF"/>
              </a:solidFill>
              <a:ea typeface="Helios-Cond-Light"/>
              <a:cs typeface="Helios-Cond-Light"/>
            </a:endParaRPr>
          </a:p>
        </p:txBody>
      </p:sp>
      <p:sp>
        <p:nvSpPr>
          <p:cNvPr id="46" name="Хотите купить?"/>
          <p:cNvSpPr txBox="1"/>
          <p:nvPr/>
        </p:nvSpPr>
        <p:spPr>
          <a:xfrm>
            <a:off x="2054437" y="3453275"/>
            <a:ext cx="1383392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lang="ru-RU" sz="1600" b="1" dirty="0">
                <a:solidFill>
                  <a:srgbClr val="2683C6">
                    <a:lumMod val="25000"/>
                  </a:srgbClr>
                </a:solidFill>
                <a:latin typeface="Calibri" panose="020F0502020204030204" pitchFamily="34" charset="0"/>
              </a:rPr>
              <a:t>Хотите купить?</a:t>
            </a:r>
            <a:endParaRPr sz="1600" b="1" dirty="0">
              <a:solidFill>
                <a:srgbClr val="2683C6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Официальный интернет-магазин учебной литературы book24.ru"/>
          <p:cNvSpPr txBox="1"/>
          <p:nvPr/>
        </p:nvSpPr>
        <p:spPr>
          <a:xfrm>
            <a:off x="2069063" y="4403597"/>
            <a:ext cx="2295377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>
              <a:defRPr sz="4000" b="0">
                <a:solidFill>
                  <a:srgbClr val="ED1946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200" dirty="0">
                <a:solidFill>
                  <a:srgbClr val="2683C6">
                    <a:lumMod val="25000"/>
                  </a:srgbClr>
                </a:solidFill>
                <a:ea typeface="Helios-Cond-Light"/>
                <a:cs typeface="Helios-Cond-Light"/>
                <a:sym typeface="Helios-Cond-Light"/>
              </a:rPr>
              <a:t>Официальный интернет-магазин учебной литературы </a:t>
            </a:r>
            <a:r>
              <a:rPr lang="en-US" sz="1200" dirty="0">
                <a:solidFill>
                  <a:srgbClr val="2683C6">
                    <a:lumMod val="25000"/>
                  </a:srgbClr>
                </a:solidFill>
                <a:ea typeface="Helios-Cond-Light"/>
                <a:cs typeface="Helios-Cond-Light"/>
                <a:sym typeface="Helios-Cond-Light"/>
              </a:rPr>
              <a:t>book24.ru</a:t>
            </a:r>
            <a:endParaRPr sz="1200" u="sng" dirty="0">
              <a:solidFill>
                <a:srgbClr val="2683C6">
                  <a:lumMod val="25000"/>
                </a:srgbClr>
              </a:solidFill>
              <a:ea typeface="HeliosCompressed"/>
              <a:cs typeface="HeliosCompressed"/>
              <a:sym typeface="HeliosCompressed"/>
              <a:hlinkClick r:id="rId10"/>
            </a:endParaRPr>
          </a:p>
        </p:txBody>
      </p:sp>
      <p:sp>
        <p:nvSpPr>
          <p:cNvPr id="48" name="Магазин электронных учебников lecta.ru"/>
          <p:cNvSpPr txBox="1"/>
          <p:nvPr/>
        </p:nvSpPr>
        <p:spPr>
          <a:xfrm>
            <a:off x="2693420" y="5113541"/>
            <a:ext cx="2295377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>
              <a:defRPr sz="4000" b="0">
                <a:solidFill>
                  <a:srgbClr val="ED1946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200" dirty="0">
                <a:solidFill>
                  <a:srgbClr val="2683C6">
                    <a:lumMod val="25000"/>
                  </a:srgbClr>
                </a:solidFill>
                <a:ea typeface="Helios-Cond-Light"/>
                <a:cs typeface="Helios-Cond-Light"/>
                <a:sym typeface="Helios-Cond-Light"/>
              </a:rPr>
              <a:t>Цифровая среда школы</a:t>
            </a:r>
          </a:p>
          <a:p>
            <a:pPr>
              <a:defRPr sz="4000" b="0">
                <a:solidFill>
                  <a:srgbClr val="ED1946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en-US" sz="1200" dirty="0">
                <a:solidFill>
                  <a:srgbClr val="2683C6">
                    <a:lumMod val="25000"/>
                  </a:srgbClr>
                </a:solidFill>
                <a:ea typeface="Helios-Cond-Light"/>
                <a:cs typeface="Helios-Cond-Light"/>
                <a:sym typeface="Helios-Cond-Light"/>
              </a:rPr>
              <a:t>lecta.rosuchebnik.ru</a:t>
            </a:r>
          </a:p>
        </p:txBody>
      </p:sp>
      <p:sp>
        <p:nvSpPr>
          <p:cNvPr id="49" name="Отдел продаж sales@rosuchebnik.ru"/>
          <p:cNvSpPr txBox="1"/>
          <p:nvPr/>
        </p:nvSpPr>
        <p:spPr>
          <a:xfrm>
            <a:off x="2693420" y="5824477"/>
            <a:ext cx="2295377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>
              <a:defRPr sz="4000" b="0">
                <a:solidFill>
                  <a:srgbClr val="ED1946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200" dirty="0">
                <a:solidFill>
                  <a:srgbClr val="2683C6">
                    <a:lumMod val="25000"/>
                  </a:srgbClr>
                </a:solidFill>
                <a:ea typeface="Helios-Cond-Light"/>
                <a:cs typeface="Helios-Cond-Light"/>
                <a:sym typeface="Helios-Cond-Light"/>
              </a:rPr>
              <a:t>Отдел продаж </a:t>
            </a:r>
            <a:r>
              <a:rPr lang="en-US" sz="1200" dirty="0">
                <a:solidFill>
                  <a:srgbClr val="2683C6">
                    <a:lumMod val="25000"/>
                  </a:srgbClr>
                </a:solidFill>
                <a:ea typeface="Helios-Cond-Light"/>
                <a:cs typeface="Helios-Cond-Light"/>
                <a:sym typeface="Helios-Cond-Light"/>
              </a:rPr>
              <a:t>sales@rosuchebnik.ru</a:t>
            </a:r>
            <a:endParaRPr sz="1200" dirty="0">
              <a:solidFill>
                <a:srgbClr val="2683C6">
                  <a:lumMod val="25000"/>
                </a:srgbClr>
              </a:solidFill>
              <a:ea typeface="Helios-Cond-Light"/>
              <a:cs typeface="Helios-Cond-Light"/>
              <a:sym typeface="Helios-Cond-Light"/>
            </a:endParaRPr>
          </a:p>
        </p:txBody>
      </p:sp>
      <p:pic>
        <p:nvPicPr>
          <p:cNvPr id="50" name="Изображение" descr="Изображение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63" y="3833607"/>
            <a:ext cx="1292775" cy="64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RU LOGO.png" descr="RU LOGO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6675" y="5808173"/>
            <a:ext cx="482961" cy="488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77" r="20028"/>
          <a:stretch/>
        </p:blipFill>
        <p:spPr bwMode="auto">
          <a:xfrm>
            <a:off x="2033843" y="5003725"/>
            <a:ext cx="404037" cy="558645"/>
          </a:xfrm>
          <a:prstGeom prst="rect">
            <a:avLst/>
          </a:prstGeom>
          <a:noFill/>
        </p:spPr>
      </p:pic>
      <p:sp>
        <p:nvSpPr>
          <p:cNvPr id="27" name="+7 (495) 795 0535, 795 0545, info@rosuchebnik.ru"/>
          <p:cNvSpPr txBox="1"/>
          <p:nvPr/>
        </p:nvSpPr>
        <p:spPr>
          <a:xfrm>
            <a:off x="2077688" y="2404772"/>
            <a:ext cx="4031012" cy="198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70000"/>
              </a:lnSpc>
              <a:defRPr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sz="1400" dirty="0">
                <a:solidFill>
                  <a:srgbClr val="FFFFFF"/>
                </a:solidFill>
                <a:ea typeface="Helios-Cond-Light"/>
                <a:cs typeface="Helios-Cond-Light"/>
                <a:sym typeface="Helios-Cond-Light"/>
              </a:rPr>
              <a:t>+7 (495) 795 05</a:t>
            </a:r>
            <a:r>
              <a:rPr lang="ru-RU" sz="1400" dirty="0">
                <a:solidFill>
                  <a:srgbClr val="FFFFFF"/>
                </a:solidFill>
                <a:ea typeface="Helios-Cond-Light"/>
                <a:cs typeface="Helios-Cond-Light"/>
                <a:sym typeface="Helios-Cond-Light"/>
              </a:rPr>
              <a:t> </a:t>
            </a:r>
            <a:r>
              <a:rPr sz="1400" dirty="0">
                <a:solidFill>
                  <a:srgbClr val="FFFFFF"/>
                </a:solidFill>
                <a:ea typeface="Helios-Cond-Light"/>
                <a:cs typeface="Helios-Cond-Light"/>
                <a:sym typeface="Helios-Cond-Light"/>
              </a:rPr>
              <a:t>35, 795 05</a:t>
            </a:r>
            <a:r>
              <a:rPr lang="ru-RU" sz="1400" dirty="0">
                <a:solidFill>
                  <a:srgbClr val="FFFFFF"/>
                </a:solidFill>
                <a:ea typeface="Helios-Cond-Light"/>
                <a:cs typeface="Helios-Cond-Light"/>
                <a:sym typeface="Helios-Cond-Light"/>
              </a:rPr>
              <a:t> </a:t>
            </a:r>
            <a:r>
              <a:rPr sz="1400" dirty="0">
                <a:solidFill>
                  <a:srgbClr val="FFFFFF"/>
                </a:solidFill>
                <a:ea typeface="Helios-Cond-Light"/>
                <a:cs typeface="Helios-Cond-Light"/>
                <a:sym typeface="Helios-Cond-Light"/>
              </a:rPr>
              <a:t>45, </a:t>
            </a:r>
            <a:r>
              <a:rPr lang="en-US" sz="1400" u="sng" dirty="0">
                <a:solidFill>
                  <a:srgbClr val="FFFFFF"/>
                </a:solidFill>
                <a:ea typeface="Helios-Cond-Light"/>
                <a:cs typeface="Helios-Cond-Light"/>
                <a:sym typeface="Helios-Cond-Light"/>
              </a:rPr>
              <a:t>info@rosuchebnik.ru</a:t>
            </a:r>
            <a:endParaRPr sz="1400" u="sng" dirty="0">
              <a:solidFill>
                <a:srgbClr val="FFFFFF"/>
              </a:solidFill>
              <a:ea typeface="Helios-Cond-Light"/>
              <a:cs typeface="Helios-Cond-Light"/>
              <a:sym typeface="Helios-Cond-Light"/>
              <a:hlinkClick r:id="rId1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47" y="260648"/>
            <a:ext cx="3118938" cy="7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65507"/>
              </p:ext>
            </p:extLst>
          </p:nvPr>
        </p:nvGraphicFramePr>
        <p:xfrm>
          <a:off x="386080" y="491066"/>
          <a:ext cx="1129538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4380"/>
                <a:gridCol w="3417570"/>
                <a:gridCol w="45834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Линии сравнения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Первый вариант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Последний вариант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Период  обучения 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8 - 10 класс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 </a:t>
                      </a:r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- 11 класс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Построение курса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линейное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концентрическое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Распределение содержания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Модули строго привязаны к классам (право – 10 класс)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Интегративное или модульное без строгой привязки классам 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ОГЭ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???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остается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Профильное обучение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есть и  добавляется модуль русской социальной философии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Содержание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 ошибками, </a:t>
                      </a:r>
                      <a:r>
                        <a:rPr lang="ru-RU" sz="2400" b="1" dirty="0" err="1" smtClean="0"/>
                        <a:t>идеологизированное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Взвешенное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Сочетание с другими документами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Противоречие КИМ ГИА, 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ФГОС</a:t>
                      </a:r>
                      <a:r>
                        <a:rPr lang="ru-RU" sz="2400" b="1" dirty="0" smtClean="0"/>
                        <a:t>, ФПУ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D3494"/>
                          </a:solidFill>
                        </a:rPr>
                        <a:t>совпадение</a:t>
                      </a:r>
                      <a:endParaRPr lang="ru-RU" sz="2400" b="1" dirty="0">
                        <a:solidFill>
                          <a:srgbClr val="2D349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71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502920"/>
            <a:ext cx="11519999" cy="406370"/>
          </a:xfrm>
        </p:spPr>
        <p:txBody>
          <a:bodyPr/>
          <a:lstStyle/>
          <a:p>
            <a:pPr algn="ctr"/>
            <a:r>
              <a:rPr lang="ru-RU" sz="3600" dirty="0" smtClean="0"/>
              <a:t>Актуальные положения «Концепции»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b="0" dirty="0"/>
              <a:t>создание условий для формирования гармонично развитой личности, успешной социализации обучающихся, их созидательной гражданской активности, </a:t>
            </a:r>
            <a:r>
              <a:rPr lang="ru-RU" sz="2800" dirty="0">
                <a:solidFill>
                  <a:srgbClr val="C00000"/>
                </a:solidFill>
              </a:rPr>
              <a:t>усиление взаимосвязи преподавания обществознания с реализацией программы воспитания и социализации обучающихся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/>
              <a:t> </a:t>
            </a:r>
            <a:br>
              <a:rPr lang="ru-RU" sz="2800" b="0" dirty="0"/>
            </a:br>
            <a:r>
              <a:rPr lang="ru-RU" sz="2800" b="0" dirty="0"/>
              <a:t>методы преподавания и изучения обществознания должны основываться на </a:t>
            </a:r>
            <a:r>
              <a:rPr lang="ru-RU" sz="2800" dirty="0">
                <a:solidFill>
                  <a:srgbClr val="C00000"/>
                </a:solidFill>
              </a:rPr>
              <a:t>системно-</a:t>
            </a:r>
            <a:r>
              <a:rPr lang="ru-RU" sz="2800" dirty="0" err="1">
                <a:solidFill>
                  <a:srgbClr val="C00000"/>
                </a:solidFill>
              </a:rPr>
              <a:t>деятельностном</a:t>
            </a:r>
            <a:r>
              <a:rPr lang="ru-RU" sz="2800" dirty="0">
                <a:solidFill>
                  <a:srgbClr val="C00000"/>
                </a:solidFill>
              </a:rPr>
              <a:t> подходе</a:t>
            </a:r>
            <a:r>
              <a:rPr lang="ru-RU" sz="2800" b="0" dirty="0"/>
              <a:t>, обеспечивать формирование способности практического применения полученных знаний</a:t>
            </a:r>
            <a:br>
              <a:rPr lang="ru-RU" sz="2800" b="0" dirty="0"/>
            </a:br>
            <a:r>
              <a:rPr lang="ru-RU" sz="2800" b="0" dirty="0"/>
              <a:t> 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>подготовка </a:t>
            </a:r>
            <a:r>
              <a:rPr lang="ru-RU" sz="2800" dirty="0">
                <a:solidFill>
                  <a:srgbClr val="C00000"/>
                </a:solidFill>
              </a:rPr>
              <a:t>нового поколения учебников</a:t>
            </a:r>
            <a:r>
              <a:rPr lang="ru-RU" sz="2800" b="0" dirty="0"/>
              <a:t>, учебных и методических пособий по обществознанию, ориентированных на </a:t>
            </a:r>
            <a:r>
              <a:rPr lang="ru-RU" sz="2800" dirty="0">
                <a:solidFill>
                  <a:srgbClr val="C00000"/>
                </a:solidFill>
              </a:rPr>
              <a:t>синтез социальной теории и социальной </a:t>
            </a:r>
            <a:r>
              <a:rPr lang="ru-RU" sz="2800" dirty="0" smtClean="0">
                <a:solidFill>
                  <a:srgbClr val="C00000"/>
                </a:solidFill>
              </a:rPr>
              <a:t>практики</a:t>
            </a:r>
            <a:r>
              <a:rPr lang="ru-RU" sz="2800" b="0" dirty="0"/>
              <a:t/>
            </a:r>
            <a:br>
              <a:rPr lang="ru-RU" sz="2800" b="0" dirty="0"/>
            </a:b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185143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ru-RU" b="1" dirty="0" smtClean="0">
                <a:solidFill>
                  <a:srgbClr val="2D3494"/>
                </a:solidFill>
              </a:rPr>
              <a:t>Сущность и виды </a:t>
            </a:r>
            <a:r>
              <a:rPr lang="ru-RU" b="1" dirty="0" err="1">
                <a:solidFill>
                  <a:srgbClr val="2D3494"/>
                </a:solidFill>
              </a:rPr>
              <a:t>soft-skills</a:t>
            </a:r>
            <a:r>
              <a:rPr lang="ru-RU" b="1" dirty="0" smtClean="0">
                <a:solidFill>
                  <a:srgbClr val="2D3494"/>
                </a:solidFill>
              </a:rPr>
              <a:t> </a:t>
            </a:r>
            <a:endParaRPr lang="ru-RU" b="1" dirty="0">
              <a:solidFill>
                <a:srgbClr val="2D349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D3494"/>
                </a:solidFill>
              </a:rPr>
              <a:t>«</a:t>
            </a:r>
            <a:r>
              <a:rPr lang="ru-RU" b="1" dirty="0" smtClean="0">
                <a:solidFill>
                  <a:srgbClr val="2D3494"/>
                </a:solidFill>
              </a:rPr>
              <a:t>гибкие навыки», «мягкие навыки»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D3494"/>
                </a:solidFill>
              </a:rPr>
              <a:t>«навыки </a:t>
            </a:r>
            <a:r>
              <a:rPr lang="ru-RU" b="1" dirty="0">
                <a:solidFill>
                  <a:srgbClr val="2D3494"/>
                </a:solidFill>
              </a:rPr>
              <a:t>21 века</a:t>
            </a:r>
            <a:r>
              <a:rPr lang="ru-RU" b="1" dirty="0" smtClean="0">
                <a:solidFill>
                  <a:srgbClr val="2D3494"/>
                </a:solidFill>
              </a:rPr>
              <a:t>» , «навыки будущего»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D3494"/>
                </a:solidFill>
              </a:rPr>
              <a:t>«навыки,</a:t>
            </a:r>
            <a:r>
              <a:rPr lang="ru-RU" b="1" dirty="0">
                <a:solidFill>
                  <a:srgbClr val="2D3494"/>
                </a:solidFill>
              </a:rPr>
              <a:t> которым не учат в школе</a:t>
            </a:r>
            <a:r>
              <a:rPr lang="ru-RU" b="1" dirty="0" smtClean="0">
                <a:solidFill>
                  <a:srgbClr val="2D3494"/>
                </a:solidFill>
              </a:rPr>
              <a:t>»</a:t>
            </a:r>
          </a:p>
          <a:p>
            <a:pPr marL="0" indent="0">
              <a:buNone/>
            </a:pPr>
            <a:endParaRPr lang="ru-RU" b="1" dirty="0">
              <a:solidFill>
                <a:srgbClr val="2D3494"/>
              </a:solidFill>
            </a:endParaRPr>
          </a:p>
          <a:p>
            <a:r>
              <a:rPr lang="ru-RU" dirty="0"/>
              <a:t>компетенции </a:t>
            </a:r>
            <a:endParaRPr lang="ru-RU" dirty="0" smtClean="0"/>
          </a:p>
          <a:p>
            <a:r>
              <a:rPr lang="ru-RU" dirty="0" smtClean="0"/>
              <a:t>личные качества</a:t>
            </a:r>
          </a:p>
          <a:p>
            <a:r>
              <a:rPr lang="ru-RU" dirty="0" smtClean="0"/>
              <a:t>грамотности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ru-RU" b="1" dirty="0" smtClean="0">
                <a:solidFill>
                  <a:srgbClr val="2D3494"/>
                </a:solidFill>
              </a:rPr>
              <a:t>Обществоведческие </a:t>
            </a:r>
            <a:r>
              <a:rPr lang="ru-RU" b="1" dirty="0" err="1" smtClean="0">
                <a:solidFill>
                  <a:srgbClr val="2D3494"/>
                </a:solidFill>
              </a:rPr>
              <a:t>soft-skills</a:t>
            </a:r>
            <a:r>
              <a:rPr lang="ru-RU" b="1" dirty="0" smtClean="0">
                <a:solidFill>
                  <a:srgbClr val="2D3494"/>
                </a:solidFill>
              </a:rPr>
              <a:t> </a:t>
            </a:r>
            <a:endParaRPr lang="ru-RU" b="1" dirty="0">
              <a:solidFill>
                <a:srgbClr val="2D349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65860"/>
            <a:ext cx="10972800" cy="529208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Компетенции:</a:t>
            </a:r>
            <a:r>
              <a:rPr lang="ru-RU" dirty="0" smtClean="0"/>
              <a:t>  проективное </a:t>
            </a:r>
            <a:r>
              <a:rPr lang="ru-RU" dirty="0"/>
              <a:t>мышление, критическое мышление, </a:t>
            </a:r>
            <a:r>
              <a:rPr lang="ru-RU" dirty="0" smtClean="0"/>
              <a:t>навыки </a:t>
            </a:r>
            <a:r>
              <a:rPr lang="ru-RU" dirty="0"/>
              <a:t>работы с </a:t>
            </a:r>
            <a:r>
              <a:rPr lang="ru-RU" dirty="0" smtClean="0"/>
              <a:t>информацией (особенно </a:t>
            </a:r>
            <a:r>
              <a:rPr lang="ru-RU" dirty="0"/>
              <a:t>со </a:t>
            </a:r>
            <a:r>
              <a:rPr lang="ru-RU" dirty="0" smtClean="0"/>
              <a:t>СМИ), </a:t>
            </a:r>
            <a:r>
              <a:rPr lang="ru-RU" dirty="0"/>
              <a:t>межкультурная  </a:t>
            </a:r>
            <a:r>
              <a:rPr lang="ru-RU" dirty="0" smtClean="0"/>
              <a:t>компетентность </a:t>
            </a:r>
          </a:p>
          <a:p>
            <a:endParaRPr lang="ru-RU" dirty="0" smtClean="0"/>
          </a:p>
          <a:p>
            <a:r>
              <a:rPr lang="ru-RU" b="1" dirty="0" smtClean="0"/>
              <a:t>Качества</a:t>
            </a:r>
            <a:r>
              <a:rPr lang="ru-RU" dirty="0" smtClean="0"/>
              <a:t>: способность </a:t>
            </a:r>
            <a:r>
              <a:rPr lang="ru-RU" dirty="0"/>
              <a:t>выбирать и принимать решения, ответственность, </a:t>
            </a:r>
            <a:r>
              <a:rPr lang="ru-RU" dirty="0" smtClean="0"/>
              <a:t>адаптивность</a:t>
            </a:r>
            <a:r>
              <a:rPr lang="ru-RU" dirty="0"/>
              <a:t>, эмоциональный интеллект, управление </a:t>
            </a:r>
            <a:r>
              <a:rPr lang="ru-RU" dirty="0" smtClean="0"/>
              <a:t>собой и </a:t>
            </a:r>
            <a:r>
              <a:rPr lang="ru-RU" dirty="0" err="1" smtClean="0"/>
              <a:t>самоактуализация</a:t>
            </a:r>
            <a:r>
              <a:rPr lang="ru-RU" dirty="0" smtClean="0"/>
              <a:t>,  </a:t>
            </a:r>
            <a:r>
              <a:rPr lang="ru-RU" dirty="0"/>
              <a:t>трудовая этика, </a:t>
            </a:r>
            <a:r>
              <a:rPr lang="ru-RU" dirty="0" smtClean="0"/>
              <a:t>социальный </a:t>
            </a:r>
            <a:r>
              <a:rPr lang="ru-RU" dirty="0"/>
              <a:t>интеллект, способность к коллективной работе, лидерские качества, предпринимательские </a:t>
            </a:r>
            <a:r>
              <a:rPr lang="ru-RU" dirty="0" smtClean="0"/>
              <a:t>способности </a:t>
            </a:r>
          </a:p>
          <a:p>
            <a:endParaRPr lang="ru-RU" dirty="0" smtClean="0"/>
          </a:p>
          <a:p>
            <a:r>
              <a:rPr lang="ru-RU" b="1" dirty="0" smtClean="0"/>
              <a:t>Грамотности</a:t>
            </a:r>
            <a:r>
              <a:rPr lang="ru-RU" dirty="0" smtClean="0"/>
              <a:t>: </a:t>
            </a:r>
            <a:r>
              <a:rPr lang="ru-RU" dirty="0"/>
              <a:t>гражданская и </a:t>
            </a:r>
            <a:r>
              <a:rPr lang="ru-RU" dirty="0" smtClean="0"/>
              <a:t>финансовая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5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" y="343978"/>
            <a:ext cx="11052810" cy="662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90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ru-RU" b="1" dirty="0" smtClean="0">
                <a:solidFill>
                  <a:srgbClr val="2D3494"/>
                </a:solidFill>
              </a:rPr>
              <a:t>Уровень развития у учащихся - ? </a:t>
            </a:r>
            <a:endParaRPr lang="ru-RU" b="1" dirty="0">
              <a:solidFill>
                <a:srgbClr val="2D349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03020"/>
            <a:ext cx="10972800" cy="5109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Самоакутализация</a:t>
            </a:r>
            <a:r>
              <a:rPr lang="ru-RU" b="1" dirty="0" smtClean="0"/>
              <a:t>:</a:t>
            </a:r>
            <a:r>
              <a:rPr lang="ru-RU" dirty="0" smtClean="0"/>
              <a:t> ориентация </a:t>
            </a:r>
            <a:r>
              <a:rPr lang="ru-RU" dirty="0"/>
              <a:t>во времени, ценности, взгляд на природу человека, потребность в познании, креативность, автономность, спонтанность, </a:t>
            </a:r>
            <a:r>
              <a:rPr lang="ru-RU" dirty="0" err="1"/>
              <a:t>самопонимание</a:t>
            </a:r>
            <a:r>
              <a:rPr lang="ru-RU" dirty="0"/>
              <a:t>, </a:t>
            </a:r>
            <a:r>
              <a:rPr lang="ru-RU" dirty="0" err="1"/>
              <a:t>аутосимпатия</a:t>
            </a:r>
            <a:r>
              <a:rPr lang="ru-RU" dirty="0"/>
              <a:t>, контактность, гибкость в общении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у  </a:t>
            </a:r>
            <a:r>
              <a:rPr lang="ru-RU" dirty="0"/>
              <a:t>учащихся 8-11 классов </a:t>
            </a:r>
            <a:r>
              <a:rPr lang="ru-RU" dirty="0" smtClean="0"/>
              <a:t>Санкт-Петербурга </a:t>
            </a:r>
          </a:p>
          <a:p>
            <a:pPr marL="0" indent="0">
              <a:buNone/>
            </a:pPr>
            <a:r>
              <a:rPr lang="ru-RU" dirty="0" smtClean="0"/>
              <a:t>- 200 человек </a:t>
            </a:r>
            <a:r>
              <a:rPr lang="ru-RU" dirty="0"/>
              <a:t>из </a:t>
            </a:r>
            <a:r>
              <a:rPr lang="ru-RU" dirty="0" smtClean="0"/>
              <a:t>20 школ</a:t>
            </a:r>
          </a:p>
          <a:p>
            <a:pPr marL="0" indent="0">
              <a:buNone/>
            </a:pPr>
            <a:r>
              <a:rPr lang="ru-RU" dirty="0" smtClean="0"/>
              <a:t>- опросник </a:t>
            </a:r>
            <a:r>
              <a:rPr lang="ru-RU" dirty="0"/>
              <a:t>диагностики </a:t>
            </a:r>
            <a:r>
              <a:rPr lang="ru-RU" dirty="0" err="1"/>
              <a:t>самоактуализации</a:t>
            </a:r>
            <a:r>
              <a:rPr lang="ru-RU" dirty="0"/>
              <a:t> личности САМОАЛ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D3494"/>
                </a:solidFill>
              </a:rPr>
              <a:t>показатели </a:t>
            </a:r>
            <a:r>
              <a:rPr lang="ru-RU" b="1" dirty="0">
                <a:solidFill>
                  <a:srgbClr val="2D3494"/>
                </a:solidFill>
              </a:rPr>
              <a:t>выраженности шкал </a:t>
            </a:r>
            <a:r>
              <a:rPr lang="ru-RU" b="1" dirty="0" err="1">
                <a:solidFill>
                  <a:srgbClr val="2D3494"/>
                </a:solidFill>
              </a:rPr>
              <a:t>самоактуализации</a:t>
            </a:r>
            <a:r>
              <a:rPr lang="ru-RU" b="1" dirty="0">
                <a:solidFill>
                  <a:srgbClr val="2D3494"/>
                </a:solidFill>
              </a:rPr>
              <a:t> </a:t>
            </a:r>
            <a:endParaRPr lang="ru-RU" b="1" dirty="0" smtClean="0">
              <a:solidFill>
                <a:srgbClr val="2D3494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D3494"/>
                </a:solidFill>
              </a:rPr>
              <a:t>в </a:t>
            </a:r>
            <a:r>
              <a:rPr lang="ru-RU" b="1" dirty="0">
                <a:solidFill>
                  <a:srgbClr val="2D3494"/>
                </a:solidFill>
              </a:rPr>
              <a:t>8-11 классах варьировались от 40 до </a:t>
            </a:r>
            <a:r>
              <a:rPr lang="ru-RU" b="1" dirty="0" smtClean="0">
                <a:solidFill>
                  <a:srgbClr val="2D3494"/>
                </a:solidFill>
              </a:rPr>
              <a:t>60%</a:t>
            </a:r>
            <a:endParaRPr lang="ru-RU" b="1" dirty="0">
              <a:solidFill>
                <a:srgbClr val="2D3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748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2D3494"/>
                </a:solidFill>
              </a:rPr>
              <a:t>Роль обществознания?!</a:t>
            </a:r>
            <a:endParaRPr lang="ru-RU" b="1" dirty="0">
              <a:solidFill>
                <a:srgbClr val="2D349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63140"/>
            <a:ext cx="10972800" cy="38630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интересы, связанные с социальными науками (юриспруденция, менеджмент, экономика и география)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не </a:t>
            </a:r>
            <a:r>
              <a:rPr lang="ru-RU" b="1" dirty="0"/>
              <a:t>отмечаются подростками как </a:t>
            </a:r>
            <a:r>
              <a:rPr lang="ru-RU" b="1" dirty="0" smtClean="0"/>
              <a:t>значимые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для их личностного </a:t>
            </a:r>
            <a:r>
              <a:rPr lang="ru-RU" b="1" dirty="0" smtClean="0"/>
              <a:t>развития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5098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WXKV4uTbanujB0vlL.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iAYJNeRqyTznp_1Tiq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WXKV4uTbanujB0vlL.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iAYJNeRqyTznp_1Tiq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HY8_GgQBaX7qii6r4I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12993</TotalTime>
  <Words>595</Words>
  <Application>Microsoft Office PowerPoint</Application>
  <PresentationFormat>Произвольный</PresentationFormat>
  <Paragraphs>106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Drofa</vt:lpstr>
      <vt:lpstr>1_Drofa</vt:lpstr>
      <vt:lpstr>Тема Office</vt:lpstr>
      <vt:lpstr>2_Drofa</vt:lpstr>
      <vt:lpstr>think-cell Slide</vt:lpstr>
      <vt:lpstr>«Формирование «мягких навыков»  в обучении как средство реализации Концепции преподавания учебного предмета «Обществознание»»     Соболева О.Б. к.п.н., доцент кафедры методики обучения истории и обществознанию факультета истории и социальных наук РГПУ им. А.И.Герцена</vt:lpstr>
      <vt:lpstr>«Концепция победителей»      Завершился второй период      «борьбы за обществоведение»  </vt:lpstr>
      <vt:lpstr>Презентация PowerPoint</vt:lpstr>
      <vt:lpstr>Актуальные положения «Концепции»     создание условий для формирования гармонично развитой личности, успешной социализации обучающихся, их созидательной гражданской активности, усиление взаимосвязи преподавания обществознания с реализацией программы воспитания и социализации обучающихся    методы преподавания и изучения обществознания должны основываться на системно-деятельностном подходе, обеспечивать формирование способности практического применения полученных знаний    подготовка нового поколения учебников, учебных и методических пособий по обществознанию, ориентированных на синтез социальной теории и социальной практики </vt:lpstr>
      <vt:lpstr>Сущность и виды soft-skills </vt:lpstr>
      <vt:lpstr>Обществоведческие soft-skills </vt:lpstr>
      <vt:lpstr>Презентация PowerPoint</vt:lpstr>
      <vt:lpstr>Уровень развития у учащихся - ? </vt:lpstr>
      <vt:lpstr>Роль обществознания?!</vt:lpstr>
      <vt:lpstr>Опыт формирования в процессе урочного обучения</vt:lpstr>
      <vt:lpstr>Англия. Граждановедение (6 класс)</vt:lpstr>
      <vt:lpstr> Опыт системного формирования (США. Демократия.  12 класс профиль) </vt:lpstr>
      <vt:lpstr>Навыки критического мышления: </vt:lpstr>
      <vt:lpstr>Использование опыта</vt:lpstr>
      <vt:lpstr>ЛФП</vt:lpstr>
      <vt:lpstr>Опыт различных социально-психологических и бизнес тренингов</vt:lpstr>
      <vt:lpstr>Презентация PowerPoint</vt:lpstr>
      <vt:lpstr>подробнее</vt:lpstr>
      <vt:lpstr>К всероссийскому форуму с международным участием «Молодые молодым»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Vakhidova</dc:creator>
  <cp:lastModifiedBy>Бессарабов Александр Юрьевич</cp:lastModifiedBy>
  <cp:revision>892</cp:revision>
  <cp:lastPrinted>2019-02-12T18:51:53Z</cp:lastPrinted>
  <dcterms:created xsi:type="dcterms:W3CDTF">2019-01-24T10:53:01Z</dcterms:created>
  <dcterms:modified xsi:type="dcterms:W3CDTF">2019-04-03T11:44:29Z</dcterms:modified>
</cp:coreProperties>
</file>